
<file path=[Content_Types].xml><?xml version="1.0" encoding="utf-8"?>
<Types xmlns="http://schemas.openxmlformats.org/package/2006/content-types">
  <Default Extension="CBA78790"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6"/>
  </p:notesMasterIdLst>
  <p:handoutMasterIdLst>
    <p:handoutMasterId r:id="rId27"/>
  </p:handoutMasterIdLst>
  <p:sldIdLst>
    <p:sldId id="300" r:id="rId3"/>
    <p:sldId id="925" r:id="rId4"/>
    <p:sldId id="318" r:id="rId5"/>
    <p:sldId id="319" r:id="rId6"/>
    <p:sldId id="917" r:id="rId7"/>
    <p:sldId id="324" r:id="rId8"/>
    <p:sldId id="321" r:id="rId9"/>
    <p:sldId id="323" r:id="rId10"/>
    <p:sldId id="2919" r:id="rId11"/>
    <p:sldId id="2927" r:id="rId12"/>
    <p:sldId id="2921" r:id="rId13"/>
    <p:sldId id="301" r:id="rId14"/>
    <p:sldId id="2928" r:id="rId15"/>
    <p:sldId id="926" r:id="rId16"/>
    <p:sldId id="911" r:id="rId17"/>
    <p:sldId id="2922" r:id="rId18"/>
    <p:sldId id="2923" r:id="rId19"/>
    <p:sldId id="2924" r:id="rId20"/>
    <p:sldId id="2926" r:id="rId21"/>
    <p:sldId id="309" r:id="rId22"/>
    <p:sldId id="302" r:id="rId23"/>
    <p:sldId id="307"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242"/>
    <a:srgbClr val="577980"/>
    <a:srgbClr val="B8DFDF"/>
    <a:srgbClr val="B3BE35"/>
    <a:srgbClr val="763C1D"/>
    <a:srgbClr val="E1D893"/>
    <a:srgbClr val="C0B6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B8CEE7-B966-4B03-B8D3-025CAEDB3D88}" v="3" dt="2025-05-08T23:30:08.6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706" autoAdjust="0"/>
  </p:normalViewPr>
  <p:slideViewPr>
    <p:cSldViewPr snapToGrid="0">
      <p:cViewPr varScale="1">
        <p:scale>
          <a:sx n="54" d="100"/>
          <a:sy n="54" d="100"/>
        </p:scale>
        <p:origin x="802" y="5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B090C7-6C3B-C37B-185C-A375D9F8D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B35D98C-828A-7D73-0B73-89B40B21EE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8C2653-50A5-4381-8B5D-3ED7AD449E06}" type="datetimeFigureOut">
              <a:rPr lang="en-US" smtClean="0"/>
              <a:t>6/2/2025</a:t>
            </a:fld>
            <a:endParaRPr lang="en-US" dirty="0"/>
          </a:p>
        </p:txBody>
      </p:sp>
      <p:sp>
        <p:nvSpPr>
          <p:cNvPr id="4" name="Footer Placeholder 3">
            <a:extLst>
              <a:ext uri="{FF2B5EF4-FFF2-40B4-BE49-F238E27FC236}">
                <a16:creationId xmlns:a16="http://schemas.microsoft.com/office/drawing/2014/main" id="{A677B2C3-374F-29D2-582B-D1350AECAA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C4793E-3E1A-762A-A837-78F0778342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2BE6CC-9129-42A9-9E29-B33D31C3C551}" type="slidenum">
              <a:rPr lang="en-US" smtClean="0"/>
              <a:t>‹#›</a:t>
            </a:fld>
            <a:endParaRPr lang="en-US" dirty="0"/>
          </a:p>
        </p:txBody>
      </p:sp>
    </p:spTree>
    <p:extLst>
      <p:ext uri="{BB962C8B-B14F-4D97-AF65-F5344CB8AC3E}">
        <p14:creationId xmlns:p14="http://schemas.microsoft.com/office/powerpoint/2010/main" val="2440482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B25851-2825-4E41-8CB7-DBDD888A9C01}" type="datetimeFigureOut">
              <a:rPr lang="en-US" smtClean="0"/>
              <a:t>6/2/2025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FE8C6-1711-40FD-B784-386DBE05D7E2}" type="slidenum">
              <a:rPr lang="en-US" smtClean="0"/>
              <a:t>‹#›</a:t>
            </a:fld>
            <a:endParaRPr lang="en-US" dirty="0"/>
          </a:p>
        </p:txBody>
      </p:sp>
    </p:spTree>
    <p:extLst>
      <p:ext uri="{BB962C8B-B14F-4D97-AF65-F5344CB8AC3E}">
        <p14:creationId xmlns:p14="http://schemas.microsoft.com/office/powerpoint/2010/main" val="158136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15A596A-6770-B640-85A2-F75A04D13644}"/>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descr="A logo with text on it&#10;&#10;AI-generated content may be incorrect.">
            <a:extLst>
              <a:ext uri="{FF2B5EF4-FFF2-40B4-BE49-F238E27FC236}">
                <a16:creationId xmlns:a16="http://schemas.microsoft.com/office/drawing/2014/main" id="{2D38489A-CD9A-FE41-6E54-935EB4D22E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7492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27BF-5F6A-4C4D-9BBD-8E5A01980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F9E112-828A-F142-ADFA-C6C933AEEE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D12F7987-F1E0-B84F-813D-C4845687FE7C}"/>
              </a:ext>
            </a:extLst>
          </p:cNvPr>
          <p:cNvSpPr>
            <a:spLocks noGrp="1"/>
          </p:cNvSpPr>
          <p:nvPr>
            <p:ph type="sldNum" sz="quarter" idx="4"/>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dirty="0"/>
              <a:t>© The Centers</a:t>
            </a:r>
          </a:p>
        </p:txBody>
      </p:sp>
    </p:spTree>
    <p:extLst>
      <p:ext uri="{BB962C8B-B14F-4D97-AF65-F5344CB8AC3E}">
        <p14:creationId xmlns:p14="http://schemas.microsoft.com/office/powerpoint/2010/main" val="264732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DDC7-695D-074B-8D4F-6F9DA1B1A9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509F1D-A3DA-CB49-9631-A2B8A037CF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Slide Number Placeholder 5">
            <a:extLst>
              <a:ext uri="{FF2B5EF4-FFF2-40B4-BE49-F238E27FC236}">
                <a16:creationId xmlns:a16="http://schemas.microsoft.com/office/drawing/2014/main" id="{0EE289EC-C592-3C4E-B3CA-ACC01470C1C0}"/>
              </a:ext>
            </a:extLst>
          </p:cNvPr>
          <p:cNvSpPr>
            <a:spLocks noGrp="1"/>
          </p:cNvSpPr>
          <p:nvPr>
            <p:ph type="sldNum" sz="quarter" idx="4"/>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dirty="0"/>
              <a:t>© The Centers</a:t>
            </a:r>
          </a:p>
        </p:txBody>
      </p:sp>
    </p:spTree>
    <p:extLst>
      <p:ext uri="{BB962C8B-B14F-4D97-AF65-F5344CB8AC3E}">
        <p14:creationId xmlns:p14="http://schemas.microsoft.com/office/powerpoint/2010/main" val="3744448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DA60-FFCE-0047-B5CF-C99C8A6954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81467-DBFF-A744-8BC7-98DB4B933CE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0FCBF4-F847-7842-8216-597E0F7944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E62C234-4E4A-1B48-BC1A-336272A86EDC}"/>
              </a:ext>
            </a:extLst>
          </p:cNvPr>
          <p:cNvSpPr>
            <a:spLocks noGrp="1"/>
          </p:cNvSpPr>
          <p:nvPr>
            <p:ph type="sldNum" sz="quarter" idx="4"/>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dirty="0"/>
              <a:t>© The Centers</a:t>
            </a:r>
          </a:p>
        </p:txBody>
      </p:sp>
    </p:spTree>
    <p:extLst>
      <p:ext uri="{BB962C8B-B14F-4D97-AF65-F5344CB8AC3E}">
        <p14:creationId xmlns:p14="http://schemas.microsoft.com/office/powerpoint/2010/main" val="2083266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8606-650C-134A-B7F5-C5B7A19EB7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2AABAC-798D-B646-A90D-B27E6A5DD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48B0925-A295-A14D-A604-CC5697AD2E5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1C87B4-503C-DF44-891A-8F1C295269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4780909-15F1-3B49-BB99-75BF5845FD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42A86DC7-AE60-524C-9D52-02B2956885A6}"/>
              </a:ext>
            </a:extLst>
          </p:cNvPr>
          <p:cNvSpPr>
            <a:spLocks noGrp="1"/>
          </p:cNvSpPr>
          <p:nvPr>
            <p:ph type="sldNum" sz="quarter" idx="10"/>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dirty="0"/>
              <a:t>© The Centers</a:t>
            </a:r>
          </a:p>
        </p:txBody>
      </p:sp>
    </p:spTree>
    <p:extLst>
      <p:ext uri="{BB962C8B-B14F-4D97-AF65-F5344CB8AC3E}">
        <p14:creationId xmlns:p14="http://schemas.microsoft.com/office/powerpoint/2010/main" val="1239309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4B96C-5E34-B049-87C8-E8B0450D33A9}"/>
              </a:ext>
            </a:extLst>
          </p:cNvPr>
          <p:cNvSpPr>
            <a:spLocks noGrp="1"/>
          </p:cNvSpPr>
          <p:nvPr>
            <p:ph type="title"/>
          </p:nvPr>
        </p:nvSpPr>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CB1A343-90DA-5946-986A-8C445E0E598C}"/>
              </a:ext>
            </a:extLst>
          </p:cNvPr>
          <p:cNvSpPr>
            <a:spLocks noGrp="1"/>
          </p:cNvSpPr>
          <p:nvPr>
            <p:ph type="sldNum" sz="quarter" idx="4"/>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dirty="0"/>
              <a:t>© The Centers</a:t>
            </a:r>
          </a:p>
        </p:txBody>
      </p:sp>
    </p:spTree>
    <p:extLst>
      <p:ext uri="{BB962C8B-B14F-4D97-AF65-F5344CB8AC3E}">
        <p14:creationId xmlns:p14="http://schemas.microsoft.com/office/powerpoint/2010/main" val="3047818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2224680-EE7C-7748-A0F4-3CEB21B8E7B9}"/>
              </a:ext>
            </a:extLst>
          </p:cNvPr>
          <p:cNvSpPr>
            <a:spLocks noGrp="1"/>
          </p:cNvSpPr>
          <p:nvPr>
            <p:ph type="sldNum" sz="quarter" idx="4"/>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dirty="0"/>
              <a:t>© The Centers</a:t>
            </a:r>
          </a:p>
        </p:txBody>
      </p:sp>
    </p:spTree>
    <p:extLst>
      <p:ext uri="{BB962C8B-B14F-4D97-AF65-F5344CB8AC3E}">
        <p14:creationId xmlns:p14="http://schemas.microsoft.com/office/powerpoint/2010/main" val="2967402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F636A-7248-7848-939C-EFB2E394A2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E9AF71-4DF2-E841-B958-474E3595CA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AC428E-48AF-9644-94DB-B8920A062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Slide Number Placeholder 5">
            <a:extLst>
              <a:ext uri="{FF2B5EF4-FFF2-40B4-BE49-F238E27FC236}">
                <a16:creationId xmlns:a16="http://schemas.microsoft.com/office/drawing/2014/main" id="{69F35B35-DC05-A044-82B4-EA4B2B781C91}"/>
              </a:ext>
            </a:extLst>
          </p:cNvPr>
          <p:cNvSpPr>
            <a:spLocks noGrp="1"/>
          </p:cNvSpPr>
          <p:nvPr>
            <p:ph type="sldNum" sz="quarter" idx="4"/>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dirty="0"/>
              <a:t>© The Centers</a:t>
            </a:r>
          </a:p>
        </p:txBody>
      </p:sp>
    </p:spTree>
    <p:extLst>
      <p:ext uri="{BB962C8B-B14F-4D97-AF65-F5344CB8AC3E}">
        <p14:creationId xmlns:p14="http://schemas.microsoft.com/office/powerpoint/2010/main" val="4048044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4C3FA-CCCB-F847-82F4-0A87B3BDA7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028A76-8238-E646-B0C9-CDEC8A678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0AEF22A-C396-C34A-B79E-BED83CD63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Slide Number Placeholder 5">
            <a:extLst>
              <a:ext uri="{FF2B5EF4-FFF2-40B4-BE49-F238E27FC236}">
                <a16:creationId xmlns:a16="http://schemas.microsoft.com/office/drawing/2014/main" id="{598B054A-79FB-D347-9BF0-68610CCA6F29}"/>
              </a:ext>
            </a:extLst>
          </p:cNvPr>
          <p:cNvSpPr>
            <a:spLocks noGrp="1"/>
          </p:cNvSpPr>
          <p:nvPr>
            <p:ph type="sldNum" sz="quarter" idx="4"/>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dirty="0"/>
              <a:t>© The Centers</a:t>
            </a:r>
          </a:p>
        </p:txBody>
      </p:sp>
    </p:spTree>
    <p:extLst>
      <p:ext uri="{BB962C8B-B14F-4D97-AF65-F5344CB8AC3E}">
        <p14:creationId xmlns:p14="http://schemas.microsoft.com/office/powerpoint/2010/main" val="245143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2CD12BB-CEC6-BD45-83AD-55E53FDCF8B7}"/>
              </a:ext>
            </a:extLst>
          </p:cNvPr>
          <p:cNvSpPr>
            <a:spLocks noGrp="1"/>
          </p:cNvSpPr>
          <p:nvPr>
            <p:ph type="sldNum" sz="quarter" idx="4"/>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dirty="0"/>
              <a:t>© The Centers</a:t>
            </a:r>
          </a:p>
        </p:txBody>
      </p:sp>
    </p:spTree>
    <p:extLst>
      <p:ext uri="{BB962C8B-B14F-4D97-AF65-F5344CB8AC3E}">
        <p14:creationId xmlns:p14="http://schemas.microsoft.com/office/powerpoint/2010/main" val="3904647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22DA0-AAC4-0A49-E505-4F26686EE377}"/>
              </a:ext>
            </a:extLst>
          </p:cNvPr>
          <p:cNvSpPr>
            <a:spLocks noGrp="1"/>
          </p:cNvSpPr>
          <p:nvPr>
            <p:ph type="title"/>
          </p:nvPr>
        </p:nvSpPr>
        <p:spPr>
          <a:xfrm>
            <a:off x="838200" y="513566"/>
            <a:ext cx="10515600" cy="1325563"/>
          </a:xfrm>
          <a:prstGeom prst="rect">
            <a:avLst/>
          </a:prstGeom>
        </p:spPr>
        <p:txBody>
          <a:bodyPr/>
          <a:lstStyle>
            <a:lvl1pPr algn="ctr">
              <a:defRPr sz="4000">
                <a:solidFill>
                  <a:srgbClr val="42424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BB8970A-AAB1-9847-6A30-EDBABC98960E}"/>
              </a:ext>
            </a:extLst>
          </p:cNvPr>
          <p:cNvSpPr>
            <a:spLocks noGrp="1"/>
          </p:cNvSpPr>
          <p:nvPr>
            <p:ph idx="1"/>
          </p:nvPr>
        </p:nvSpPr>
        <p:spPr>
          <a:xfrm>
            <a:off x="838200" y="1959429"/>
            <a:ext cx="10515600" cy="4217533"/>
          </a:xfrm>
          <a:prstGeom prst="rect">
            <a:avLst/>
          </a:prstGeom>
        </p:spPr>
        <p:txBody>
          <a:bodyPr/>
          <a:lstStyle>
            <a:lvl1pPr>
              <a:defRPr sz="2000">
                <a:solidFill>
                  <a:srgbClr val="424242"/>
                </a:solidFill>
                <a:latin typeface="Century Gothic" panose="020B0502020202020204" pitchFamily="34" charset="0"/>
              </a:defRPr>
            </a:lvl1pPr>
            <a:lvl2pPr>
              <a:defRPr sz="2000">
                <a:solidFill>
                  <a:srgbClr val="424242"/>
                </a:solidFill>
                <a:latin typeface="Century Gothic" panose="020B0502020202020204" pitchFamily="34" charset="0"/>
              </a:defRPr>
            </a:lvl2pPr>
          </a:lstStyle>
          <a:p>
            <a:pPr lvl="0"/>
            <a:r>
              <a:rPr lang="en-US"/>
              <a:t>Click to edit Master text styles</a:t>
            </a:r>
          </a:p>
          <a:p>
            <a:pPr lvl="1"/>
            <a:r>
              <a:rPr lang="en-US"/>
              <a:t>Second level</a:t>
            </a:r>
          </a:p>
          <a:p>
            <a:pPr lvl="2"/>
            <a:endParaRPr lang="en-US"/>
          </a:p>
        </p:txBody>
      </p:sp>
      <p:sp>
        <p:nvSpPr>
          <p:cNvPr id="5" name="Rectangle 4">
            <a:extLst>
              <a:ext uri="{FF2B5EF4-FFF2-40B4-BE49-F238E27FC236}">
                <a16:creationId xmlns:a16="http://schemas.microsoft.com/office/drawing/2014/main" id="{C26C3E88-83D4-DC15-0F96-001B3DEFBF3C}"/>
              </a:ext>
            </a:extLst>
          </p:cNvPr>
          <p:cNvSpPr>
            <a:spLocks/>
          </p:cNvSpPr>
          <p:nvPr userDrawn="1"/>
        </p:nvSpPr>
        <p:spPr>
          <a:xfrm>
            <a:off x="0" y="6368870"/>
            <a:ext cx="12192000" cy="572257"/>
          </a:xfrm>
          <a:prstGeom prst="rect">
            <a:avLst/>
          </a:prstGeom>
          <a:solidFill>
            <a:srgbClr val="5779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49AF0AC-6ACE-0B4A-9525-F4F9E0451F79}"/>
              </a:ext>
            </a:extLst>
          </p:cNvPr>
          <p:cNvSpPr>
            <a:spLocks/>
          </p:cNvSpPr>
          <p:nvPr userDrawn="1"/>
        </p:nvSpPr>
        <p:spPr>
          <a:xfrm>
            <a:off x="375425" y="5840513"/>
            <a:ext cx="1110887" cy="999179"/>
          </a:xfrm>
          <a:prstGeom prst="ellipse">
            <a:avLst/>
          </a:prstGeom>
          <a:solidFill>
            <a:srgbClr val="5779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white sun with leaves and rays&#10;&#10;AI-generated content may be incorrect.">
            <a:extLst>
              <a:ext uri="{FF2B5EF4-FFF2-40B4-BE49-F238E27FC236}">
                <a16:creationId xmlns:a16="http://schemas.microsoft.com/office/drawing/2014/main" id="{49F3C212-DBB8-D487-414C-AAA4DC92C9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421" y="5928772"/>
            <a:ext cx="907448" cy="907448"/>
          </a:xfrm>
          <a:prstGeom prst="rect">
            <a:avLst/>
          </a:prstGeom>
        </p:spPr>
      </p:pic>
      <p:sp>
        <p:nvSpPr>
          <p:cNvPr id="16" name="Text Placeholder 5">
            <a:extLst>
              <a:ext uri="{FF2B5EF4-FFF2-40B4-BE49-F238E27FC236}">
                <a16:creationId xmlns:a16="http://schemas.microsoft.com/office/drawing/2014/main" id="{88B0AAB6-EB9C-30D1-5B2C-2B79D5486B9C}"/>
              </a:ext>
            </a:extLst>
          </p:cNvPr>
          <p:cNvSpPr>
            <a:spLocks noGrp="1" noRot="1" noMove="1" noResize="1" noEditPoints="1" noAdjustHandles="1" noChangeArrowheads="1" noChangeShapeType="1"/>
          </p:cNvSpPr>
          <p:nvPr userDrawn="1">
            <p:ph type="body" sz="quarter" idx="11" hasCustomPrompt="1"/>
          </p:nvPr>
        </p:nvSpPr>
        <p:spPr>
          <a:xfrm>
            <a:off x="2428504" y="6456745"/>
            <a:ext cx="6887688" cy="374461"/>
          </a:xfrm>
          <a:prstGeom prst="rect">
            <a:avLst/>
          </a:prstGeom>
        </p:spPr>
        <p:txBody>
          <a:bodyPr/>
          <a:lstStyle>
            <a:lvl1pPr marL="0" indent="0" algn="ctr">
              <a:buNone/>
              <a:defRPr sz="1200" b="1">
                <a:solidFill>
                  <a:schemeClr val="bg1"/>
                </a:solidFill>
              </a:defRPr>
            </a:lvl1pPr>
          </a:lstStyle>
          <a:p>
            <a:pPr lvl="0"/>
            <a:r>
              <a:rPr lang="en-US"/>
              <a:t>thecentersohio.org/hope</a:t>
            </a:r>
          </a:p>
        </p:txBody>
      </p:sp>
      <p:sp>
        <p:nvSpPr>
          <p:cNvPr id="4" name="Flowchart: Data 3">
            <a:extLst>
              <a:ext uri="{FF2B5EF4-FFF2-40B4-BE49-F238E27FC236}">
                <a16:creationId xmlns:a16="http://schemas.microsoft.com/office/drawing/2014/main" id="{A5B80773-1619-6E90-E1E0-37D6EEB73162}"/>
              </a:ext>
            </a:extLst>
          </p:cNvPr>
          <p:cNvSpPr>
            <a:spLocks/>
          </p:cNvSpPr>
          <p:nvPr userDrawn="1"/>
        </p:nvSpPr>
        <p:spPr>
          <a:xfrm>
            <a:off x="9121633" y="6366741"/>
            <a:ext cx="1356460" cy="572257"/>
          </a:xfrm>
          <a:prstGeom prst="flowChartInputOutput">
            <a:avLst/>
          </a:prstGeom>
          <a:solidFill>
            <a:srgbClr val="763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Data 9">
            <a:extLst>
              <a:ext uri="{FF2B5EF4-FFF2-40B4-BE49-F238E27FC236}">
                <a16:creationId xmlns:a16="http://schemas.microsoft.com/office/drawing/2014/main" id="{06A5BB2B-350A-7A77-E5CF-E8040993310D}"/>
              </a:ext>
            </a:extLst>
          </p:cNvPr>
          <p:cNvSpPr>
            <a:spLocks/>
          </p:cNvSpPr>
          <p:nvPr userDrawn="1"/>
        </p:nvSpPr>
        <p:spPr>
          <a:xfrm>
            <a:off x="9483957" y="6366741"/>
            <a:ext cx="1356460" cy="572257"/>
          </a:xfrm>
          <a:prstGeom prst="flowChartInputOutput">
            <a:avLst/>
          </a:prstGeom>
          <a:solidFill>
            <a:srgbClr val="B3B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Data 10">
            <a:extLst>
              <a:ext uri="{FF2B5EF4-FFF2-40B4-BE49-F238E27FC236}">
                <a16:creationId xmlns:a16="http://schemas.microsoft.com/office/drawing/2014/main" id="{7FA44BB2-82C8-116B-4E7A-D4F518092EE0}"/>
              </a:ext>
            </a:extLst>
          </p:cNvPr>
          <p:cNvSpPr>
            <a:spLocks/>
          </p:cNvSpPr>
          <p:nvPr userDrawn="1"/>
        </p:nvSpPr>
        <p:spPr>
          <a:xfrm>
            <a:off x="10289352" y="6366740"/>
            <a:ext cx="1361510" cy="574387"/>
          </a:xfrm>
          <a:prstGeom prst="flowChartInputOutput">
            <a:avLst/>
          </a:prstGeom>
          <a:solidFill>
            <a:srgbClr val="B8DF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4686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3C75B-6BE6-9B7D-E839-575972A05DAC}"/>
              </a:ext>
            </a:extLst>
          </p:cNvPr>
          <p:cNvSpPr>
            <a:spLocks noGrp="1"/>
          </p:cNvSpPr>
          <p:nvPr>
            <p:ph type="title"/>
          </p:nvPr>
        </p:nvSpPr>
        <p:spPr>
          <a:xfrm>
            <a:off x="838200" y="492826"/>
            <a:ext cx="10515600" cy="611579"/>
          </a:xfrm>
          <a:prstGeom prst="rect">
            <a:avLst/>
          </a:prstGeom>
        </p:spPr>
        <p:txBody>
          <a:bodyPr/>
          <a:lstStyle>
            <a:lvl1pPr algn="ctr">
              <a:defRPr sz="4000">
                <a:solidFill>
                  <a:srgbClr val="424242"/>
                </a:solidFill>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06C7348-F102-020E-A773-AD56AC2B659A}"/>
              </a:ext>
            </a:extLst>
          </p:cNvPr>
          <p:cNvSpPr>
            <a:spLocks noGrp="1"/>
          </p:cNvSpPr>
          <p:nvPr>
            <p:ph idx="1"/>
          </p:nvPr>
        </p:nvSpPr>
        <p:spPr>
          <a:xfrm>
            <a:off x="838200" y="2642259"/>
            <a:ext cx="7789223" cy="3534703"/>
          </a:xfrm>
          <a:prstGeom prst="rect">
            <a:avLst/>
          </a:prstGeom>
        </p:spPr>
        <p:txBody>
          <a:bodyPr/>
          <a:lstStyle>
            <a:lvl1pPr>
              <a:defRPr sz="2000">
                <a:solidFill>
                  <a:srgbClr val="424242"/>
                </a:solidFill>
                <a:latin typeface="Century Gothic" panose="020B0502020202020204" pitchFamily="34" charset="0"/>
              </a:defRPr>
            </a:lvl1pPr>
            <a:lvl2pPr>
              <a:defRPr sz="2000">
                <a:solidFill>
                  <a:srgbClr val="424242"/>
                </a:solidFill>
                <a:latin typeface="Century Gothic" panose="020B0502020202020204" pitchFamily="34" charset="0"/>
              </a:defRPr>
            </a:lvl2p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29732C36-C4A1-A665-8807-F9FF7CAB73E7}"/>
              </a:ext>
            </a:extLst>
          </p:cNvPr>
          <p:cNvSpPr>
            <a:spLocks noGrp="1"/>
          </p:cNvSpPr>
          <p:nvPr>
            <p:ph type="body" sz="quarter" idx="10"/>
          </p:nvPr>
        </p:nvSpPr>
        <p:spPr>
          <a:xfrm>
            <a:off x="838200" y="1330325"/>
            <a:ext cx="10515600" cy="1014413"/>
          </a:xfrm>
          <a:prstGeom prst="rect">
            <a:avLst/>
          </a:prstGeom>
        </p:spPr>
        <p:txBody>
          <a:bodyPr/>
          <a:lstStyle>
            <a:lvl1pPr marL="0" indent="0">
              <a:buNone/>
              <a:defRPr sz="2400">
                <a:latin typeface="Century Gothic" panose="020B0502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800"/>
          </a:p>
        </p:txBody>
      </p:sp>
      <p:sp>
        <p:nvSpPr>
          <p:cNvPr id="13" name="Flowchart: Data 12">
            <a:extLst>
              <a:ext uri="{FF2B5EF4-FFF2-40B4-BE49-F238E27FC236}">
                <a16:creationId xmlns:a16="http://schemas.microsoft.com/office/drawing/2014/main" id="{18BDCF09-F840-E086-592D-6245FB121605}"/>
              </a:ext>
            </a:extLst>
          </p:cNvPr>
          <p:cNvSpPr/>
          <p:nvPr userDrawn="1"/>
        </p:nvSpPr>
        <p:spPr>
          <a:xfrm>
            <a:off x="9478071" y="6285743"/>
            <a:ext cx="1356460" cy="572257"/>
          </a:xfrm>
          <a:prstGeom prst="flowChartInputOutput">
            <a:avLst/>
          </a:prstGeom>
          <a:solidFill>
            <a:srgbClr val="B3B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B239205-0985-1F18-22AC-62766988B661}"/>
              </a:ext>
            </a:extLst>
          </p:cNvPr>
          <p:cNvSpPr>
            <a:spLocks/>
          </p:cNvSpPr>
          <p:nvPr userDrawn="1"/>
        </p:nvSpPr>
        <p:spPr>
          <a:xfrm>
            <a:off x="0" y="6285743"/>
            <a:ext cx="12192000" cy="572257"/>
          </a:xfrm>
          <a:prstGeom prst="rect">
            <a:avLst/>
          </a:prstGeom>
          <a:solidFill>
            <a:srgbClr val="5779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D7E41094-71FE-4C85-8048-FF515CFE392E}"/>
              </a:ext>
            </a:extLst>
          </p:cNvPr>
          <p:cNvSpPr>
            <a:spLocks/>
          </p:cNvSpPr>
          <p:nvPr userDrawn="1"/>
        </p:nvSpPr>
        <p:spPr>
          <a:xfrm>
            <a:off x="375425" y="5757386"/>
            <a:ext cx="1110887" cy="999179"/>
          </a:xfrm>
          <a:prstGeom prst="ellipse">
            <a:avLst/>
          </a:prstGeom>
          <a:solidFill>
            <a:srgbClr val="5779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sun with leaves and rays&#10;&#10;AI-generated content may be incorrect.">
            <a:extLst>
              <a:ext uri="{FF2B5EF4-FFF2-40B4-BE49-F238E27FC236}">
                <a16:creationId xmlns:a16="http://schemas.microsoft.com/office/drawing/2014/main" id="{B2A0D003-2616-B92D-8381-24C2E6294A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421" y="5845645"/>
            <a:ext cx="907448" cy="907448"/>
          </a:xfrm>
          <a:prstGeom prst="rect">
            <a:avLst/>
          </a:prstGeom>
        </p:spPr>
      </p:pic>
      <p:pic>
        <p:nvPicPr>
          <p:cNvPr id="17" name="Picture 16">
            <a:extLst>
              <a:ext uri="{FF2B5EF4-FFF2-40B4-BE49-F238E27FC236}">
                <a16:creationId xmlns:a16="http://schemas.microsoft.com/office/drawing/2014/main" id="{6059A201-BC11-3A93-79AF-23820931068D}"/>
              </a:ext>
            </a:extLst>
          </p:cNvPr>
          <p:cNvPicPr>
            <a:picLocks/>
          </p:cNvPicPr>
          <p:nvPr userDrawn="1"/>
        </p:nvPicPr>
        <p:blipFill>
          <a:blip r:embed="rId3">
            <a:extLst>
              <a:ext uri="{28A0092B-C50C-407E-A947-70E740481C1C}">
                <a14:useLocalDpi xmlns:a14="http://schemas.microsoft.com/office/drawing/2010/main" val="0"/>
              </a:ext>
            </a:extLst>
          </a:blip>
          <a:srcRect l="12500" r="12500"/>
          <a:stretch/>
        </p:blipFill>
        <p:spPr>
          <a:xfrm>
            <a:off x="9626181" y="3282629"/>
            <a:ext cx="2041000" cy="1988512"/>
          </a:xfrm>
          <a:prstGeom prst="ellipse">
            <a:avLst/>
          </a:prstGeom>
          <a:ln w="101600">
            <a:solidFill>
              <a:srgbClr val="B8DFDF"/>
            </a:solidFill>
          </a:ln>
        </p:spPr>
      </p:pic>
      <p:pic>
        <p:nvPicPr>
          <p:cNvPr id="18" name="Picture 17">
            <a:extLst>
              <a:ext uri="{FF2B5EF4-FFF2-40B4-BE49-F238E27FC236}">
                <a16:creationId xmlns:a16="http://schemas.microsoft.com/office/drawing/2014/main" id="{8BE4DE7B-A33E-5F8B-A335-8DC688010B7C}"/>
              </a:ext>
            </a:extLst>
          </p:cNvPr>
          <p:cNvPicPr>
            <a:picLocks/>
          </p:cNvPicPr>
          <p:nvPr userDrawn="1"/>
        </p:nvPicPr>
        <p:blipFill>
          <a:blip r:embed="rId4">
            <a:extLst>
              <a:ext uri="{28A0092B-C50C-407E-A947-70E740481C1C}">
                <a14:useLocalDpi xmlns:a14="http://schemas.microsoft.com/office/drawing/2010/main" val="0"/>
              </a:ext>
            </a:extLst>
          </a:blip>
          <a:srcRect t="21827" b="21827"/>
          <a:stretch/>
        </p:blipFill>
        <p:spPr>
          <a:xfrm>
            <a:off x="8579921" y="4323181"/>
            <a:ext cx="1489518" cy="1451212"/>
          </a:xfrm>
          <a:prstGeom prst="ellipse">
            <a:avLst/>
          </a:prstGeom>
          <a:ln w="101600">
            <a:solidFill>
              <a:srgbClr val="B8DFDF"/>
            </a:solidFill>
          </a:ln>
        </p:spPr>
      </p:pic>
      <p:pic>
        <p:nvPicPr>
          <p:cNvPr id="19" name="Picture 18" descr="A green leaves on a black background&#10;&#10;AI-generated content may be incorrect.">
            <a:extLst>
              <a:ext uri="{FF2B5EF4-FFF2-40B4-BE49-F238E27FC236}">
                <a16:creationId xmlns:a16="http://schemas.microsoft.com/office/drawing/2014/main" id="{BB376708-D1A8-C533-B691-2DDE4BAA37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415018">
            <a:off x="11377894" y="2992578"/>
            <a:ext cx="782437" cy="755393"/>
          </a:xfrm>
          <a:prstGeom prst="rect">
            <a:avLst/>
          </a:prstGeom>
        </p:spPr>
      </p:pic>
      <p:sp>
        <p:nvSpPr>
          <p:cNvPr id="6" name="Text Placeholder 5">
            <a:extLst>
              <a:ext uri="{FF2B5EF4-FFF2-40B4-BE49-F238E27FC236}">
                <a16:creationId xmlns:a16="http://schemas.microsoft.com/office/drawing/2014/main" id="{B5DE658F-9D5D-411D-DF0A-724524F73CBD}"/>
              </a:ext>
            </a:extLst>
          </p:cNvPr>
          <p:cNvSpPr>
            <a:spLocks noGrp="1" noRot="1" noMove="1" noResize="1" noEditPoints="1" noAdjustHandles="1" noChangeArrowheads="1" noChangeShapeType="1"/>
          </p:cNvSpPr>
          <p:nvPr userDrawn="1">
            <p:ph type="body" sz="quarter" idx="11" hasCustomPrompt="1"/>
          </p:nvPr>
        </p:nvSpPr>
        <p:spPr>
          <a:xfrm>
            <a:off x="2428504" y="6456745"/>
            <a:ext cx="6887688" cy="374461"/>
          </a:xfrm>
          <a:prstGeom prst="rect">
            <a:avLst/>
          </a:prstGeom>
        </p:spPr>
        <p:txBody>
          <a:bodyPr/>
          <a:lstStyle>
            <a:lvl1pPr marL="0" indent="0" algn="ctr">
              <a:buNone/>
              <a:defRPr sz="1200" b="1">
                <a:solidFill>
                  <a:schemeClr val="bg1"/>
                </a:solidFill>
              </a:defRPr>
            </a:lvl1pPr>
          </a:lstStyle>
          <a:p>
            <a:pPr lvl="0"/>
            <a:r>
              <a:rPr lang="en-US"/>
              <a:t>thecentersohio.org/hope</a:t>
            </a:r>
          </a:p>
        </p:txBody>
      </p:sp>
      <p:sp>
        <p:nvSpPr>
          <p:cNvPr id="4" name="Flowchart: Data 3">
            <a:extLst>
              <a:ext uri="{FF2B5EF4-FFF2-40B4-BE49-F238E27FC236}">
                <a16:creationId xmlns:a16="http://schemas.microsoft.com/office/drawing/2014/main" id="{15A70990-B934-0ACD-A188-9BC38D51DFD0}"/>
              </a:ext>
            </a:extLst>
          </p:cNvPr>
          <p:cNvSpPr>
            <a:spLocks/>
          </p:cNvSpPr>
          <p:nvPr userDrawn="1"/>
        </p:nvSpPr>
        <p:spPr>
          <a:xfrm>
            <a:off x="9121685" y="6285746"/>
            <a:ext cx="1356460" cy="572257"/>
          </a:xfrm>
          <a:prstGeom prst="flowChartInputOutput">
            <a:avLst/>
          </a:prstGeom>
          <a:solidFill>
            <a:srgbClr val="763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Data 4">
            <a:extLst>
              <a:ext uri="{FF2B5EF4-FFF2-40B4-BE49-F238E27FC236}">
                <a16:creationId xmlns:a16="http://schemas.microsoft.com/office/drawing/2014/main" id="{21BEB75F-A2AE-78D5-5EF6-0233CFC0855E}"/>
              </a:ext>
            </a:extLst>
          </p:cNvPr>
          <p:cNvSpPr>
            <a:spLocks/>
          </p:cNvSpPr>
          <p:nvPr userDrawn="1"/>
        </p:nvSpPr>
        <p:spPr>
          <a:xfrm>
            <a:off x="9484009" y="6285746"/>
            <a:ext cx="1356460" cy="572257"/>
          </a:xfrm>
          <a:prstGeom prst="flowChartInputOutput">
            <a:avLst/>
          </a:prstGeom>
          <a:solidFill>
            <a:srgbClr val="B3B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ata 6">
            <a:extLst>
              <a:ext uri="{FF2B5EF4-FFF2-40B4-BE49-F238E27FC236}">
                <a16:creationId xmlns:a16="http://schemas.microsoft.com/office/drawing/2014/main" id="{49F37EAF-C21B-AA3B-50F7-5AEECF300D36}"/>
              </a:ext>
            </a:extLst>
          </p:cNvPr>
          <p:cNvSpPr>
            <a:spLocks/>
          </p:cNvSpPr>
          <p:nvPr userDrawn="1"/>
        </p:nvSpPr>
        <p:spPr>
          <a:xfrm>
            <a:off x="10289404" y="6285745"/>
            <a:ext cx="1361510" cy="574387"/>
          </a:xfrm>
          <a:prstGeom prst="flowChartInputOutput">
            <a:avLst/>
          </a:prstGeom>
          <a:solidFill>
            <a:srgbClr val="B8DF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57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ondary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E9B983B-01CE-A64A-E0B0-AAFAA215C9FA}"/>
              </a:ext>
            </a:extLst>
          </p:cNvPr>
          <p:cNvSpPr>
            <a:spLocks noGrp="1"/>
          </p:cNvSpPr>
          <p:nvPr>
            <p:ph type="title"/>
          </p:nvPr>
        </p:nvSpPr>
        <p:spPr>
          <a:xfrm>
            <a:off x="3564576" y="492826"/>
            <a:ext cx="7789224" cy="611579"/>
          </a:xfrm>
          <a:prstGeom prst="rect">
            <a:avLst/>
          </a:prstGeom>
        </p:spPr>
        <p:txBody>
          <a:bodyPr/>
          <a:lstStyle>
            <a:lvl1pPr algn="l">
              <a:defRPr sz="4000">
                <a:solidFill>
                  <a:srgbClr val="424242"/>
                </a:solidFill>
                <a:latin typeface="Century Gothic" panose="020B0502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1B8D072A-978A-4E7B-E71B-6C0B63641DA2}"/>
              </a:ext>
            </a:extLst>
          </p:cNvPr>
          <p:cNvSpPr>
            <a:spLocks noGrp="1"/>
          </p:cNvSpPr>
          <p:nvPr>
            <p:ph idx="1"/>
          </p:nvPr>
        </p:nvSpPr>
        <p:spPr>
          <a:xfrm>
            <a:off x="3564577" y="2570658"/>
            <a:ext cx="7789223" cy="3534703"/>
          </a:xfrm>
          <a:prstGeom prst="rect">
            <a:avLst/>
          </a:prstGeom>
        </p:spPr>
        <p:txBody>
          <a:bodyPr/>
          <a:lstStyle>
            <a:lvl1pPr>
              <a:defRPr sz="2000">
                <a:solidFill>
                  <a:srgbClr val="424242"/>
                </a:solidFill>
                <a:latin typeface="Century Gothic" panose="020B0502020202020204" pitchFamily="34" charset="0"/>
              </a:defRPr>
            </a:lvl1pPr>
            <a:lvl2pPr>
              <a:defRPr sz="2000">
                <a:solidFill>
                  <a:srgbClr val="424242"/>
                </a:solidFill>
                <a:latin typeface="Century Gothic" panose="020B0502020202020204" pitchFamily="34" charset="0"/>
              </a:defRPr>
            </a:lvl2pPr>
          </a:lstStyle>
          <a:p>
            <a:pPr lvl="0"/>
            <a:r>
              <a:rPr lang="en-US"/>
              <a:t>Click to edit Master text styles</a:t>
            </a:r>
          </a:p>
          <a:p>
            <a:pPr lvl="1"/>
            <a:r>
              <a:rPr lang="en-US"/>
              <a:t>Second level</a:t>
            </a:r>
          </a:p>
        </p:txBody>
      </p:sp>
      <p:sp>
        <p:nvSpPr>
          <p:cNvPr id="13" name="Text Placeholder 8">
            <a:extLst>
              <a:ext uri="{FF2B5EF4-FFF2-40B4-BE49-F238E27FC236}">
                <a16:creationId xmlns:a16="http://schemas.microsoft.com/office/drawing/2014/main" id="{6A8D53D1-301C-2D31-7959-E726651A70EA}"/>
              </a:ext>
            </a:extLst>
          </p:cNvPr>
          <p:cNvSpPr>
            <a:spLocks noGrp="1"/>
          </p:cNvSpPr>
          <p:nvPr>
            <p:ph type="body" sz="quarter" idx="10"/>
          </p:nvPr>
        </p:nvSpPr>
        <p:spPr>
          <a:xfrm>
            <a:off x="3564576" y="1330325"/>
            <a:ext cx="7789223" cy="1014413"/>
          </a:xfrm>
          <a:prstGeom prst="rect">
            <a:avLst/>
          </a:prstGeom>
        </p:spPr>
        <p:txBody>
          <a:bodyPr/>
          <a:lstStyle>
            <a:lvl1pPr marL="0" indent="0">
              <a:buNone/>
              <a:defRPr sz="2000">
                <a:latin typeface="Century Gothic" panose="020B0502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800"/>
          </a:p>
        </p:txBody>
      </p:sp>
      <p:sp>
        <p:nvSpPr>
          <p:cNvPr id="14" name="Flowchart: Data 13">
            <a:extLst>
              <a:ext uri="{FF2B5EF4-FFF2-40B4-BE49-F238E27FC236}">
                <a16:creationId xmlns:a16="http://schemas.microsoft.com/office/drawing/2014/main" id="{9B3901D2-820E-612B-ED77-96292CB1C188}"/>
              </a:ext>
            </a:extLst>
          </p:cNvPr>
          <p:cNvSpPr/>
          <p:nvPr userDrawn="1"/>
        </p:nvSpPr>
        <p:spPr>
          <a:xfrm>
            <a:off x="3645488" y="607"/>
            <a:ext cx="721048" cy="304192"/>
          </a:xfrm>
          <a:prstGeom prst="flowChartInputOutput">
            <a:avLst/>
          </a:prstGeom>
          <a:solidFill>
            <a:srgbClr val="763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Data 14">
            <a:extLst>
              <a:ext uri="{FF2B5EF4-FFF2-40B4-BE49-F238E27FC236}">
                <a16:creationId xmlns:a16="http://schemas.microsoft.com/office/drawing/2014/main" id="{512A8DBA-7926-AB41-4926-6C68AAE73FF4}"/>
              </a:ext>
            </a:extLst>
          </p:cNvPr>
          <p:cNvSpPr/>
          <p:nvPr userDrawn="1"/>
        </p:nvSpPr>
        <p:spPr>
          <a:xfrm>
            <a:off x="3852300" y="-525"/>
            <a:ext cx="721048" cy="304192"/>
          </a:xfrm>
          <a:prstGeom prst="flowChartInputOutput">
            <a:avLst/>
          </a:prstGeom>
          <a:solidFill>
            <a:srgbClr val="B3B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ata 15">
            <a:extLst>
              <a:ext uri="{FF2B5EF4-FFF2-40B4-BE49-F238E27FC236}">
                <a16:creationId xmlns:a16="http://schemas.microsoft.com/office/drawing/2014/main" id="{4F21BF9C-8C81-8C5B-FD4E-8753C8EDE57D}"/>
              </a:ext>
            </a:extLst>
          </p:cNvPr>
          <p:cNvSpPr/>
          <p:nvPr userDrawn="1"/>
        </p:nvSpPr>
        <p:spPr>
          <a:xfrm>
            <a:off x="4108076" y="-1657"/>
            <a:ext cx="723732" cy="305324"/>
          </a:xfrm>
          <a:prstGeom prst="flowChartInputOutput">
            <a:avLst/>
          </a:prstGeom>
          <a:solidFill>
            <a:srgbClr val="B8DF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blue sun with black background&#10;&#10;AI-generated content may be incorrect.">
            <a:extLst>
              <a:ext uri="{FF2B5EF4-FFF2-40B4-BE49-F238E27FC236}">
                <a16:creationId xmlns:a16="http://schemas.microsoft.com/office/drawing/2014/main" id="{2911B37F-3F20-55F3-2541-60A3D361C7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7796"/>
            <a:ext cx="3549028" cy="5910295"/>
          </a:xfrm>
          <a:prstGeom prst="rect">
            <a:avLst/>
          </a:prstGeom>
        </p:spPr>
      </p:pic>
      <p:sp>
        <p:nvSpPr>
          <p:cNvPr id="2" name="Text Placeholder 5">
            <a:extLst>
              <a:ext uri="{FF2B5EF4-FFF2-40B4-BE49-F238E27FC236}">
                <a16:creationId xmlns:a16="http://schemas.microsoft.com/office/drawing/2014/main" id="{0B976B24-C008-F662-9AED-2FE439C55CA5}"/>
              </a:ext>
            </a:extLst>
          </p:cNvPr>
          <p:cNvSpPr>
            <a:spLocks noGrp="1"/>
          </p:cNvSpPr>
          <p:nvPr>
            <p:ph type="body" sz="quarter" idx="11" hasCustomPrompt="1"/>
          </p:nvPr>
        </p:nvSpPr>
        <p:spPr>
          <a:xfrm>
            <a:off x="2428504" y="6456745"/>
            <a:ext cx="6887688" cy="374461"/>
          </a:xfrm>
          <a:prstGeom prst="rect">
            <a:avLst/>
          </a:prstGeom>
        </p:spPr>
        <p:txBody>
          <a:bodyPr/>
          <a:lstStyle>
            <a:lvl1pPr marL="0" indent="0" algn="ctr">
              <a:buNone/>
              <a:defRPr sz="1200" b="1">
                <a:solidFill>
                  <a:srgbClr val="577980"/>
                </a:solidFill>
              </a:defRPr>
            </a:lvl1pPr>
          </a:lstStyle>
          <a:p>
            <a:pPr lvl="0"/>
            <a:r>
              <a:rPr lang="en-US"/>
              <a:t>thecentersohio.org/hope</a:t>
            </a:r>
          </a:p>
        </p:txBody>
      </p:sp>
    </p:spTree>
    <p:extLst>
      <p:ext uri="{BB962C8B-B14F-4D97-AF65-F5344CB8AC3E}">
        <p14:creationId xmlns:p14="http://schemas.microsoft.com/office/powerpoint/2010/main" val="144494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pic>
        <p:nvPicPr>
          <p:cNvPr id="6" name="Picture 5" descr="A logo with leaves and a circle&#10;&#10;AI-generated content may be incorrect.">
            <a:extLst>
              <a:ext uri="{FF2B5EF4-FFF2-40B4-BE49-F238E27FC236}">
                <a16:creationId xmlns:a16="http://schemas.microsoft.com/office/drawing/2014/main" id="{9E9FC99A-8387-FF34-5485-CCF98D0E824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51069" y="179882"/>
            <a:ext cx="941692" cy="941692"/>
          </a:xfrm>
          <a:prstGeom prst="rect">
            <a:avLst/>
          </a:prstGeom>
        </p:spPr>
      </p:pic>
      <p:sp>
        <p:nvSpPr>
          <p:cNvPr id="7" name="Flowchart: Data 6">
            <a:extLst>
              <a:ext uri="{FF2B5EF4-FFF2-40B4-BE49-F238E27FC236}">
                <a16:creationId xmlns:a16="http://schemas.microsoft.com/office/drawing/2014/main" id="{CEB1B910-597B-43FE-7C09-F85AFF1F938F}"/>
              </a:ext>
            </a:extLst>
          </p:cNvPr>
          <p:cNvSpPr>
            <a:spLocks/>
          </p:cNvSpPr>
          <p:nvPr userDrawn="1"/>
        </p:nvSpPr>
        <p:spPr>
          <a:xfrm>
            <a:off x="9121685" y="6285746"/>
            <a:ext cx="1356460" cy="572257"/>
          </a:xfrm>
          <a:prstGeom prst="flowChartInputOutput">
            <a:avLst/>
          </a:prstGeom>
          <a:solidFill>
            <a:srgbClr val="763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ata 7">
            <a:extLst>
              <a:ext uri="{FF2B5EF4-FFF2-40B4-BE49-F238E27FC236}">
                <a16:creationId xmlns:a16="http://schemas.microsoft.com/office/drawing/2014/main" id="{49270762-7366-527D-3068-EF793CE6CAEF}"/>
              </a:ext>
            </a:extLst>
          </p:cNvPr>
          <p:cNvSpPr>
            <a:spLocks/>
          </p:cNvSpPr>
          <p:nvPr userDrawn="1"/>
        </p:nvSpPr>
        <p:spPr>
          <a:xfrm>
            <a:off x="9484009" y="6285746"/>
            <a:ext cx="1356460" cy="572257"/>
          </a:xfrm>
          <a:prstGeom prst="flowChartInputOutput">
            <a:avLst/>
          </a:prstGeom>
          <a:solidFill>
            <a:srgbClr val="B3B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Data 8">
            <a:extLst>
              <a:ext uri="{FF2B5EF4-FFF2-40B4-BE49-F238E27FC236}">
                <a16:creationId xmlns:a16="http://schemas.microsoft.com/office/drawing/2014/main" id="{61C48B1B-8EC6-635C-96B3-BEB0FD241848}"/>
              </a:ext>
            </a:extLst>
          </p:cNvPr>
          <p:cNvSpPr>
            <a:spLocks/>
          </p:cNvSpPr>
          <p:nvPr userDrawn="1"/>
        </p:nvSpPr>
        <p:spPr>
          <a:xfrm>
            <a:off x="10289404" y="6285745"/>
            <a:ext cx="1361510" cy="574387"/>
          </a:xfrm>
          <a:prstGeom prst="flowChartInputOutput">
            <a:avLst/>
          </a:prstGeom>
          <a:solidFill>
            <a:srgbClr val="B8DF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5">
            <a:extLst>
              <a:ext uri="{FF2B5EF4-FFF2-40B4-BE49-F238E27FC236}">
                <a16:creationId xmlns:a16="http://schemas.microsoft.com/office/drawing/2014/main" id="{67C917B3-1655-8694-FD6C-8EF16C6B7016}"/>
              </a:ext>
            </a:extLst>
          </p:cNvPr>
          <p:cNvSpPr>
            <a:spLocks noGrp="1" noRot="1" noMove="1" noResize="1" noEditPoints="1" noAdjustHandles="1" noChangeArrowheads="1" noChangeShapeType="1"/>
          </p:cNvSpPr>
          <p:nvPr userDrawn="1">
            <p:ph type="body" sz="quarter" idx="11" hasCustomPrompt="1"/>
          </p:nvPr>
        </p:nvSpPr>
        <p:spPr>
          <a:xfrm>
            <a:off x="2428504" y="6456745"/>
            <a:ext cx="6887688" cy="374461"/>
          </a:xfrm>
          <a:prstGeom prst="rect">
            <a:avLst/>
          </a:prstGeom>
        </p:spPr>
        <p:txBody>
          <a:bodyPr/>
          <a:lstStyle>
            <a:lvl1pPr marL="0" indent="0" algn="ctr">
              <a:buNone/>
              <a:defRPr sz="1200" b="1">
                <a:solidFill>
                  <a:srgbClr val="577980"/>
                </a:solidFill>
              </a:defRPr>
            </a:lvl1pPr>
          </a:lstStyle>
          <a:p>
            <a:pPr lvl="0"/>
            <a:r>
              <a:rPr lang="en-US"/>
              <a:t>thecentersohio.org/hope</a:t>
            </a:r>
          </a:p>
        </p:txBody>
      </p:sp>
    </p:spTree>
    <p:extLst>
      <p:ext uri="{BB962C8B-B14F-4D97-AF65-F5344CB8AC3E}">
        <p14:creationId xmlns:p14="http://schemas.microsoft.com/office/powerpoint/2010/main" val="2031356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Picture with Caption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DA99575-9544-6FAD-AF3D-843885BAAE91}"/>
              </a:ext>
            </a:extLst>
          </p:cNvPr>
          <p:cNvSpPr>
            <a:spLocks noGrp="1"/>
          </p:cNvSpPr>
          <p:nvPr>
            <p:ph type="title"/>
          </p:nvPr>
        </p:nvSpPr>
        <p:spPr>
          <a:xfrm>
            <a:off x="506663" y="492827"/>
            <a:ext cx="6808537" cy="518868"/>
          </a:xfrm>
          <a:prstGeom prst="rect">
            <a:avLst/>
          </a:prstGeom>
        </p:spPr>
        <p:txBody>
          <a:bodyPr/>
          <a:lstStyle>
            <a:lvl1pPr algn="l">
              <a:defRPr sz="4000">
                <a:solidFill>
                  <a:srgbClr val="424242"/>
                </a:solidFill>
                <a:latin typeface="Century Gothic" panose="020B0502020202020204" pitchFamily="34" charset="0"/>
              </a:defRPr>
            </a:lvl1pPr>
          </a:lstStyle>
          <a:p>
            <a:r>
              <a:rPr lang="en-US"/>
              <a:t>Click to edit Master title style</a:t>
            </a:r>
          </a:p>
        </p:txBody>
      </p:sp>
      <p:sp>
        <p:nvSpPr>
          <p:cNvPr id="15" name="Content Placeholder 2">
            <a:extLst>
              <a:ext uri="{FF2B5EF4-FFF2-40B4-BE49-F238E27FC236}">
                <a16:creationId xmlns:a16="http://schemas.microsoft.com/office/drawing/2014/main" id="{E527D302-FDCD-67E9-9AC7-CA72807BDECB}"/>
              </a:ext>
            </a:extLst>
          </p:cNvPr>
          <p:cNvSpPr>
            <a:spLocks noGrp="1"/>
          </p:cNvSpPr>
          <p:nvPr>
            <p:ph idx="1"/>
          </p:nvPr>
        </p:nvSpPr>
        <p:spPr>
          <a:xfrm>
            <a:off x="506665" y="2570658"/>
            <a:ext cx="6808536" cy="2998869"/>
          </a:xfrm>
          <a:prstGeom prst="rect">
            <a:avLst/>
          </a:prstGeom>
        </p:spPr>
        <p:txBody>
          <a:bodyPr/>
          <a:lstStyle>
            <a:lvl1pPr>
              <a:defRPr sz="2000">
                <a:solidFill>
                  <a:srgbClr val="424242"/>
                </a:solidFill>
                <a:latin typeface="Century Gothic" panose="020B0502020202020204" pitchFamily="34" charset="0"/>
              </a:defRPr>
            </a:lvl1pPr>
            <a:lvl2pPr>
              <a:defRPr sz="2000">
                <a:solidFill>
                  <a:srgbClr val="424242"/>
                </a:solidFill>
                <a:latin typeface="Century Gothic" panose="020B0502020202020204" pitchFamily="34" charset="0"/>
              </a:defRPr>
            </a:lvl2pPr>
          </a:lstStyle>
          <a:p>
            <a:pPr lvl="0"/>
            <a:r>
              <a:rPr lang="en-US"/>
              <a:t>Click to edit Master text styles</a:t>
            </a:r>
          </a:p>
          <a:p>
            <a:pPr lvl="1"/>
            <a:r>
              <a:rPr lang="en-US"/>
              <a:t>Second level</a:t>
            </a:r>
          </a:p>
        </p:txBody>
      </p:sp>
      <p:sp>
        <p:nvSpPr>
          <p:cNvPr id="16" name="Text Placeholder 8">
            <a:extLst>
              <a:ext uri="{FF2B5EF4-FFF2-40B4-BE49-F238E27FC236}">
                <a16:creationId xmlns:a16="http://schemas.microsoft.com/office/drawing/2014/main" id="{04624046-DA71-201E-43D0-C8791DCE389B}"/>
              </a:ext>
            </a:extLst>
          </p:cNvPr>
          <p:cNvSpPr>
            <a:spLocks noGrp="1"/>
          </p:cNvSpPr>
          <p:nvPr>
            <p:ph type="body" sz="quarter" idx="10"/>
          </p:nvPr>
        </p:nvSpPr>
        <p:spPr>
          <a:xfrm>
            <a:off x="506663" y="1330326"/>
            <a:ext cx="6808537" cy="860636"/>
          </a:xfrm>
          <a:prstGeom prst="rect">
            <a:avLst/>
          </a:prstGeom>
        </p:spPr>
        <p:txBody>
          <a:bodyPr/>
          <a:lstStyle>
            <a:lvl1pPr marL="0" indent="0">
              <a:buNone/>
              <a:defRPr sz="2000">
                <a:latin typeface="Century Gothic" panose="020B0502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800"/>
          </a:p>
        </p:txBody>
      </p:sp>
      <p:grpSp>
        <p:nvGrpSpPr>
          <p:cNvPr id="4" name="Group 3">
            <a:extLst>
              <a:ext uri="{FF2B5EF4-FFF2-40B4-BE49-F238E27FC236}">
                <a16:creationId xmlns:a16="http://schemas.microsoft.com/office/drawing/2014/main" id="{FDD639BA-57AC-F279-F1B9-574EC4E8A4D6}"/>
              </a:ext>
            </a:extLst>
          </p:cNvPr>
          <p:cNvGrpSpPr>
            <a:grpSpLocks noGrp="1" noUngrp="1" noRot="1" noMove="1" noResize="1"/>
          </p:cNvGrpSpPr>
          <p:nvPr userDrawn="1"/>
        </p:nvGrpSpPr>
        <p:grpSpPr>
          <a:xfrm>
            <a:off x="0" y="5757386"/>
            <a:ext cx="8057402" cy="1100614"/>
            <a:chOff x="0" y="5757386"/>
            <a:chExt cx="8057402" cy="1100614"/>
          </a:xfrm>
        </p:grpSpPr>
        <p:sp>
          <p:nvSpPr>
            <p:cNvPr id="8" name="Rectangle 7">
              <a:extLst>
                <a:ext uri="{FF2B5EF4-FFF2-40B4-BE49-F238E27FC236}">
                  <a16:creationId xmlns:a16="http://schemas.microsoft.com/office/drawing/2014/main" id="{3D95E0BD-B863-F400-3C3E-6F0C9D64115C}"/>
                </a:ext>
              </a:extLst>
            </p:cNvPr>
            <p:cNvSpPr>
              <a:spLocks noGrp="1" noRot="1" noMove="1" noResize="1" noEditPoints="1" noAdjustHandles="1" noChangeArrowheads="1" noChangeShapeType="1"/>
            </p:cNvSpPr>
            <p:nvPr userDrawn="1"/>
          </p:nvSpPr>
          <p:spPr>
            <a:xfrm>
              <a:off x="0" y="6285743"/>
              <a:ext cx="7789223" cy="572257"/>
            </a:xfrm>
            <a:prstGeom prst="rect">
              <a:avLst/>
            </a:prstGeom>
            <a:solidFill>
              <a:srgbClr val="5779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B81B60B0-BFA1-29E8-AE63-850BF2BD1C7B}"/>
                </a:ext>
              </a:extLst>
            </p:cNvPr>
            <p:cNvSpPr>
              <a:spLocks noGrp="1" noRot="1" noMove="1" noResize="1" noEditPoints="1" noAdjustHandles="1" noChangeArrowheads="1" noChangeShapeType="1"/>
            </p:cNvSpPr>
            <p:nvPr userDrawn="1"/>
          </p:nvSpPr>
          <p:spPr>
            <a:xfrm>
              <a:off x="375425" y="5757386"/>
              <a:ext cx="1110887" cy="999179"/>
            </a:xfrm>
            <a:prstGeom prst="ellipse">
              <a:avLst/>
            </a:prstGeom>
            <a:solidFill>
              <a:srgbClr val="5779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white sun with leaves and rays&#10;&#10;AI-generated content may be incorrect.">
              <a:extLst>
                <a:ext uri="{FF2B5EF4-FFF2-40B4-BE49-F238E27FC236}">
                  <a16:creationId xmlns:a16="http://schemas.microsoft.com/office/drawing/2014/main" id="{8DE30CC7-0827-E243-5F98-DCF4BCDB8E1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493421" y="5845645"/>
              <a:ext cx="907448" cy="907448"/>
            </a:xfrm>
            <a:prstGeom prst="rect">
              <a:avLst/>
            </a:prstGeom>
          </p:spPr>
        </p:pic>
        <p:sp>
          <p:nvSpPr>
            <p:cNvPr id="3" name="Text Placeholder 5">
              <a:extLst>
                <a:ext uri="{FF2B5EF4-FFF2-40B4-BE49-F238E27FC236}">
                  <a16:creationId xmlns:a16="http://schemas.microsoft.com/office/drawing/2014/main" id="{B112E285-3D01-2955-B1A8-32880DF59C44}"/>
                </a:ext>
              </a:extLst>
            </p:cNvPr>
            <p:cNvSpPr>
              <a:spLocks noGrp="1" noRot="1" noMove="1" noResize="1" noEditPoints="1" noAdjustHandles="1" noChangeArrowheads="1" noChangeShapeType="1"/>
            </p:cNvSpPr>
            <p:nvPr>
              <p:ph type="body" sz="quarter" idx="11" hasCustomPrompt="1"/>
            </p:nvPr>
          </p:nvSpPr>
          <p:spPr>
            <a:xfrm>
              <a:off x="1169714" y="6456745"/>
              <a:ext cx="6887688" cy="374461"/>
            </a:xfrm>
            <a:prstGeom prst="rect">
              <a:avLst/>
            </a:prstGeom>
          </p:spPr>
          <p:txBody>
            <a:bodyPr/>
            <a:lstStyle>
              <a:lvl1pPr marL="0" indent="0" algn="ctr">
                <a:buNone/>
                <a:defRPr sz="1200" b="1">
                  <a:solidFill>
                    <a:schemeClr val="bg1"/>
                  </a:solidFill>
                </a:defRPr>
              </a:lvl1pPr>
            </a:lstStyle>
            <a:p>
              <a:pPr lvl="0"/>
              <a:r>
                <a:rPr lang="en-US"/>
                <a:t>thecentersohio.org/hope</a:t>
              </a:r>
            </a:p>
          </p:txBody>
        </p:sp>
      </p:grpSp>
    </p:spTree>
    <p:extLst>
      <p:ext uri="{BB962C8B-B14F-4D97-AF65-F5344CB8AC3E}">
        <p14:creationId xmlns:p14="http://schemas.microsoft.com/office/powerpoint/2010/main" val="409172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ndin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9B2FFF-B799-4FBE-B582-A3922DFF370B}"/>
              </a:ext>
            </a:extLst>
          </p:cNvPr>
          <p:cNvSpPr/>
          <p:nvPr userDrawn="1"/>
        </p:nvSpPr>
        <p:spPr>
          <a:xfrm>
            <a:off x="18170" y="-143369"/>
            <a:ext cx="12192000" cy="4567938"/>
          </a:xfrm>
          <a:prstGeom prst="rect">
            <a:avLst/>
          </a:prstGeom>
          <a:solidFill>
            <a:srgbClr val="5779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ue and green flower with leaves&#10;&#10;AI-generated content may be incorrect.">
            <a:extLst>
              <a:ext uri="{FF2B5EF4-FFF2-40B4-BE49-F238E27FC236}">
                <a16:creationId xmlns:a16="http://schemas.microsoft.com/office/drawing/2014/main" id="{91A8CD3B-EE23-685D-FC81-8CD615880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8894" y="2426361"/>
            <a:ext cx="3897872" cy="3897872"/>
          </a:xfrm>
          <a:prstGeom prst="rect">
            <a:avLst/>
          </a:prstGeom>
        </p:spPr>
      </p:pic>
      <p:sp>
        <p:nvSpPr>
          <p:cNvPr id="6" name="object 3">
            <a:extLst>
              <a:ext uri="{FF2B5EF4-FFF2-40B4-BE49-F238E27FC236}">
                <a16:creationId xmlns:a16="http://schemas.microsoft.com/office/drawing/2014/main" id="{DCA1F73B-D116-7463-A496-6F1C875DD3BE}"/>
              </a:ext>
            </a:extLst>
          </p:cNvPr>
          <p:cNvSpPr txBox="1">
            <a:spLocks/>
          </p:cNvSpPr>
          <p:nvPr userDrawn="1"/>
        </p:nvSpPr>
        <p:spPr>
          <a:xfrm>
            <a:off x="0" y="511718"/>
            <a:ext cx="12192000"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3600" b="1" spc="300" dirty="0">
                <a:solidFill>
                  <a:schemeClr val="bg1"/>
                </a:solidFill>
                <a:latin typeface="Century Gothic" panose="020B0502020202020204" pitchFamily="34" charset="0"/>
              </a:rPr>
              <a:t>CONNECT WITH US</a:t>
            </a:r>
          </a:p>
        </p:txBody>
      </p:sp>
      <p:sp>
        <p:nvSpPr>
          <p:cNvPr id="7" name="object 3">
            <a:extLst>
              <a:ext uri="{FF2B5EF4-FFF2-40B4-BE49-F238E27FC236}">
                <a16:creationId xmlns:a16="http://schemas.microsoft.com/office/drawing/2014/main" id="{57663E1D-26A4-CAB3-4E4B-7B8F85BFFEEE}"/>
              </a:ext>
            </a:extLst>
          </p:cNvPr>
          <p:cNvSpPr txBox="1">
            <a:spLocks/>
          </p:cNvSpPr>
          <p:nvPr userDrawn="1"/>
        </p:nvSpPr>
        <p:spPr>
          <a:xfrm>
            <a:off x="-2" y="1245771"/>
            <a:ext cx="12192000" cy="382156"/>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2400" dirty="0">
                <a:solidFill>
                  <a:schemeClr val="bg1"/>
                </a:solidFill>
                <a:latin typeface="Century Gothic" panose="020B0502020202020204" pitchFamily="34" charset="0"/>
              </a:rPr>
              <a:t>@THECENTERSHOPE</a:t>
            </a:r>
          </a:p>
        </p:txBody>
      </p:sp>
      <p:sp>
        <p:nvSpPr>
          <p:cNvPr id="8" name="object 3">
            <a:extLst>
              <a:ext uri="{FF2B5EF4-FFF2-40B4-BE49-F238E27FC236}">
                <a16:creationId xmlns:a16="http://schemas.microsoft.com/office/drawing/2014/main" id="{3C336E69-FB99-965E-E8C3-C567EFDC4225}"/>
              </a:ext>
            </a:extLst>
          </p:cNvPr>
          <p:cNvSpPr txBox="1">
            <a:spLocks/>
          </p:cNvSpPr>
          <p:nvPr userDrawn="1"/>
        </p:nvSpPr>
        <p:spPr>
          <a:xfrm>
            <a:off x="0" y="2140600"/>
            <a:ext cx="12192000" cy="259045"/>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1600" dirty="0">
                <a:solidFill>
                  <a:schemeClr val="bg1"/>
                </a:solidFill>
                <a:latin typeface="Century Gothic" panose="020B0502020202020204" pitchFamily="34" charset="0"/>
              </a:rPr>
              <a:t>https://thecentersohio.org/youth-residential-services/the-centers-hope-campus/</a:t>
            </a:r>
          </a:p>
        </p:txBody>
      </p:sp>
      <p:grpSp>
        <p:nvGrpSpPr>
          <p:cNvPr id="9" name="Group 8">
            <a:extLst>
              <a:ext uri="{FF2B5EF4-FFF2-40B4-BE49-F238E27FC236}">
                <a16:creationId xmlns:a16="http://schemas.microsoft.com/office/drawing/2014/main" id="{AC93E7D3-F02E-0629-6E80-D7E93E77A1D0}"/>
              </a:ext>
            </a:extLst>
          </p:cNvPr>
          <p:cNvGrpSpPr/>
          <p:nvPr userDrawn="1"/>
        </p:nvGrpSpPr>
        <p:grpSpPr>
          <a:xfrm>
            <a:off x="5092645" y="6049816"/>
            <a:ext cx="1735582" cy="542161"/>
            <a:chOff x="5016444" y="6107907"/>
            <a:chExt cx="1952999" cy="610078"/>
          </a:xfrm>
        </p:grpSpPr>
        <p:pic>
          <p:nvPicPr>
            <p:cNvPr id="10" name="Picture 9">
              <a:extLst>
                <a:ext uri="{FF2B5EF4-FFF2-40B4-BE49-F238E27FC236}">
                  <a16:creationId xmlns:a16="http://schemas.microsoft.com/office/drawing/2014/main" id="{F3846D5D-8B9A-7E85-2C0B-8F6374BA09E2}"/>
                </a:ext>
              </a:extLst>
            </p:cNvPr>
            <p:cNvPicPr>
              <a:picLocks noChangeAspect="1"/>
            </p:cNvPicPr>
            <p:nvPr/>
          </p:nvPicPr>
          <p:blipFill>
            <a:blip r:embed="rId3"/>
            <a:stretch>
              <a:fillRect/>
            </a:stretch>
          </p:blipFill>
          <p:spPr>
            <a:xfrm>
              <a:off x="5016444" y="6109449"/>
              <a:ext cx="623745" cy="590367"/>
            </a:xfrm>
            <a:prstGeom prst="rect">
              <a:avLst/>
            </a:prstGeom>
          </p:spPr>
        </p:pic>
        <p:pic>
          <p:nvPicPr>
            <p:cNvPr id="11" name="Picture 10">
              <a:extLst>
                <a:ext uri="{FF2B5EF4-FFF2-40B4-BE49-F238E27FC236}">
                  <a16:creationId xmlns:a16="http://schemas.microsoft.com/office/drawing/2014/main" id="{BDFA0295-CE52-D480-8D69-F4310ED1D833}"/>
                </a:ext>
              </a:extLst>
            </p:cNvPr>
            <p:cNvPicPr>
              <a:picLocks noChangeAspect="1"/>
            </p:cNvPicPr>
            <p:nvPr/>
          </p:nvPicPr>
          <p:blipFill>
            <a:blip r:embed="rId4"/>
            <a:stretch>
              <a:fillRect/>
            </a:stretch>
          </p:blipFill>
          <p:spPr>
            <a:xfrm>
              <a:off x="5689581" y="6109451"/>
              <a:ext cx="607416" cy="590366"/>
            </a:xfrm>
            <a:prstGeom prst="rect">
              <a:avLst/>
            </a:prstGeom>
          </p:spPr>
        </p:pic>
        <p:pic>
          <p:nvPicPr>
            <p:cNvPr id="12" name="Picture 11">
              <a:extLst>
                <a:ext uri="{FF2B5EF4-FFF2-40B4-BE49-F238E27FC236}">
                  <a16:creationId xmlns:a16="http://schemas.microsoft.com/office/drawing/2014/main" id="{B0D3B2C8-51B1-88D3-6E88-06394A473F94}"/>
                </a:ext>
              </a:extLst>
            </p:cNvPr>
            <p:cNvPicPr>
              <a:picLocks noChangeAspect="1"/>
            </p:cNvPicPr>
            <p:nvPr/>
          </p:nvPicPr>
          <p:blipFill>
            <a:blip r:embed="rId5"/>
            <a:srcRect b="4722"/>
            <a:stretch/>
          </p:blipFill>
          <p:spPr>
            <a:xfrm>
              <a:off x="6362027" y="6107907"/>
              <a:ext cx="607416" cy="610078"/>
            </a:xfrm>
            <a:prstGeom prst="rect">
              <a:avLst/>
            </a:prstGeom>
          </p:spPr>
        </p:pic>
      </p:grpSp>
      <p:sp>
        <p:nvSpPr>
          <p:cNvPr id="13" name="object 3">
            <a:extLst>
              <a:ext uri="{FF2B5EF4-FFF2-40B4-BE49-F238E27FC236}">
                <a16:creationId xmlns:a16="http://schemas.microsoft.com/office/drawing/2014/main" id="{904AEC4E-348B-0708-AEF4-4425E7F7A3C8}"/>
              </a:ext>
            </a:extLst>
          </p:cNvPr>
          <p:cNvSpPr txBox="1">
            <a:spLocks/>
          </p:cNvSpPr>
          <p:nvPr userDrawn="1"/>
        </p:nvSpPr>
        <p:spPr>
          <a:xfrm>
            <a:off x="-18170" y="1682889"/>
            <a:ext cx="12192000" cy="382156"/>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2400" dirty="0">
                <a:solidFill>
                  <a:schemeClr val="bg1"/>
                </a:solidFill>
                <a:latin typeface="Century Gothic" panose="020B0502020202020204" pitchFamily="34" charset="0"/>
              </a:rPr>
              <a:t>@THECENTERSHOPECAMPUS</a:t>
            </a:r>
          </a:p>
        </p:txBody>
      </p:sp>
    </p:spTree>
    <p:extLst>
      <p:ext uri="{BB962C8B-B14F-4D97-AF65-F5344CB8AC3E}">
        <p14:creationId xmlns:p14="http://schemas.microsoft.com/office/powerpoint/2010/main" val="484077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27BF-5F6A-4C4D-9BBD-8E5A01980A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F9E112-828A-F142-ADFA-C6C933AEEE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D12F7987-F1E0-B84F-813D-C4845687FE7C}"/>
              </a:ext>
            </a:extLst>
          </p:cNvPr>
          <p:cNvSpPr>
            <a:spLocks noGrp="1"/>
          </p:cNvSpPr>
          <p:nvPr>
            <p:ph type="sldNum" sz="quarter" idx="4"/>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r>
              <a:rPr lang="en-US" dirty="0"/>
              <a:t>© The Centers</a:t>
            </a:r>
          </a:p>
        </p:txBody>
      </p:sp>
    </p:spTree>
    <p:extLst>
      <p:ext uri="{BB962C8B-B14F-4D97-AF65-F5344CB8AC3E}">
        <p14:creationId xmlns:p14="http://schemas.microsoft.com/office/powerpoint/2010/main" val="2497469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9A12-4C73-5E43-B719-6E509CD32D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3C556A-FA99-F84B-BF79-5C1B45532C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AB566149-59EA-1844-98BD-91337453CE9B}"/>
              </a:ext>
            </a:extLst>
          </p:cNvPr>
          <p:cNvSpPr>
            <a:spLocks noGrp="1"/>
          </p:cNvSpPr>
          <p:nvPr>
            <p:ph type="sldNum" sz="quarter" idx="4"/>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dirty="0"/>
              <a:t>© The Centers</a:t>
            </a:r>
          </a:p>
        </p:txBody>
      </p:sp>
    </p:spTree>
    <p:extLst>
      <p:ext uri="{BB962C8B-B14F-4D97-AF65-F5344CB8AC3E}">
        <p14:creationId xmlns:p14="http://schemas.microsoft.com/office/powerpoint/2010/main" val="3346037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2.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0D9BAC26-A26E-420A-9D3E-CAAAF54760C7}"/>
              </a:ext>
            </a:extLst>
          </p:cNvPr>
          <p:cNvSpPr txBox="1">
            <a:spLocks/>
          </p:cNvSpPr>
          <p:nvPr userDrawn="1"/>
        </p:nvSpPr>
        <p:spPr>
          <a:xfrm>
            <a:off x="2428504" y="6427055"/>
            <a:ext cx="6887688" cy="37446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thecentersohio.org/hope</a:t>
            </a:r>
          </a:p>
        </p:txBody>
      </p:sp>
    </p:spTree>
    <p:extLst>
      <p:ext uri="{BB962C8B-B14F-4D97-AF65-F5344CB8AC3E}">
        <p14:creationId xmlns:p14="http://schemas.microsoft.com/office/powerpoint/2010/main" val="277142421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3" r:id="rId4"/>
    <p:sldLayoutId id="2147483655" r:id="rId5"/>
    <p:sldLayoutId id="2147483656" r:id="rId6"/>
    <p:sldLayoutId id="2147483660" r:id="rId7"/>
    <p:sldLayoutId id="214748367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D9358-B763-3A44-BFE6-A70EEADB9D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CFAEF5-0D60-9640-AA5B-24E845B4FC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701C0550-68FF-2845-88C9-98E0F639C586}"/>
              </a:ext>
            </a:extLst>
          </p:cNvPr>
          <p:cNvSpPr>
            <a:spLocks noGrp="1"/>
          </p:cNvSpPr>
          <p:nvPr>
            <p:ph type="sldNum" sz="quarter" idx="4"/>
          </p:nvPr>
        </p:nvSpPr>
        <p:spPr>
          <a:xfrm>
            <a:off x="152400" y="6340475"/>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dirty="0"/>
              <a:t>© The Centers</a:t>
            </a:r>
          </a:p>
        </p:txBody>
      </p:sp>
      <p:pic>
        <p:nvPicPr>
          <p:cNvPr id="5" name="Picture 4" descr="A colorful logo with black text&#10;&#10;Description automatically generated">
            <a:extLst>
              <a:ext uri="{FF2B5EF4-FFF2-40B4-BE49-F238E27FC236}">
                <a16:creationId xmlns:a16="http://schemas.microsoft.com/office/drawing/2014/main" id="{7AEB9121-66E6-5F45-71B7-9C83A8AEFD34}"/>
              </a:ext>
            </a:extLst>
          </p:cNvPr>
          <p:cNvPicPr>
            <a:picLocks noGrp="1" noRot="1" noChangeAspect="1" noMove="1" noResize="1" noEditPoints="1" noAdjustHandles="1" noChangeArrowheads="1" noChangeShapeType="1" noCrop="1"/>
          </p:cNvPicPr>
          <p:nvPr userDrawn="1"/>
        </p:nvPicPr>
        <p:blipFill rotWithShape="1">
          <a:blip r:embed="rId13">
            <a:extLst>
              <a:ext uri="{BEBA8EAE-BF5A-486C-A8C5-ECC9F3942E4B}">
                <a14:imgProps xmlns:a14="http://schemas.microsoft.com/office/drawing/2010/main">
                  <a14:imgLayer r:embed="rId14">
                    <a14:imgEffect>
                      <a14:backgroundRemoval t="45278" b="50182" l="62827" r="65345"/>
                    </a14:imgEffect>
                  </a14:imgLayer>
                </a14:imgProps>
              </a:ext>
              <a:ext uri="{28A0092B-C50C-407E-A947-70E740481C1C}">
                <a14:useLocalDpi xmlns:a14="http://schemas.microsoft.com/office/drawing/2010/main" val="0"/>
              </a:ext>
            </a:extLst>
          </a:blip>
          <a:srcRect l="62512" t="44665" r="34340" b="49205"/>
          <a:stretch/>
        </p:blipFill>
        <p:spPr>
          <a:xfrm>
            <a:off x="11734801" y="6485120"/>
            <a:ext cx="152400" cy="144280"/>
          </a:xfrm>
          <a:prstGeom prst="rect">
            <a:avLst/>
          </a:prstGeom>
        </p:spPr>
      </p:pic>
    </p:spTree>
    <p:extLst>
      <p:ext uri="{BB962C8B-B14F-4D97-AF65-F5344CB8AC3E}">
        <p14:creationId xmlns:p14="http://schemas.microsoft.com/office/powerpoint/2010/main" val="26077699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4000" b="0" i="0" kern="1200">
          <a:solidFill>
            <a:srgbClr val="3E506A"/>
          </a:solidFill>
          <a:latin typeface="Gotham Book" pitchFamily="2" charset="0"/>
          <a:ea typeface="+mj-ea"/>
          <a:cs typeface="Gotham Book"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E506A"/>
          </a:solidFill>
          <a:latin typeface="Gotham Book" pitchFamily="2" charset="0"/>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E506A"/>
          </a:solidFill>
          <a:latin typeface="Gotham Book" pitchFamily="2" charset="0"/>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E506A"/>
          </a:solidFill>
          <a:latin typeface="Gotham Book" pitchFamily="2" charset="0"/>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E506A"/>
          </a:solidFill>
          <a:latin typeface="Gotham Book" pitchFamily="2" charset="0"/>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E506A"/>
          </a:solidFill>
          <a:latin typeface="Gotham Book" pitchFamily="2" charset="0"/>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CBA78790"/><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333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D3DA0-5923-02DB-8777-AEF7E9BA8F7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7C2A03-DC7D-B8EA-6516-5A22DE43F1D6}"/>
              </a:ext>
            </a:extLst>
          </p:cNvPr>
          <p:cNvSpPr>
            <a:spLocks noGrp="1"/>
          </p:cNvSpPr>
          <p:nvPr>
            <p:ph idx="1"/>
          </p:nvPr>
        </p:nvSpPr>
        <p:spPr>
          <a:xfrm>
            <a:off x="838200" y="1320233"/>
            <a:ext cx="10515600" cy="4217533"/>
          </a:xfrm>
        </p:spPr>
        <p:txBody>
          <a:bodyPr>
            <a:noAutofit/>
          </a:bodyPr>
          <a:lstStyle/>
          <a:p>
            <a:r>
              <a:rPr lang="en-US" sz="1800" dirty="0">
                <a:latin typeface="Century Gothic" panose="020B0502020202020204" pitchFamily="34" charset="0"/>
              </a:rPr>
              <a:t>Cuyahoga County Executive Chris Ronayne</a:t>
            </a:r>
          </a:p>
          <a:p>
            <a:r>
              <a:rPr lang="en-US" sz="1800" dirty="0">
                <a:latin typeface="Century Gothic" panose="020B0502020202020204" pitchFamily="34" charset="0"/>
              </a:rPr>
              <a:t>David Merriman, Director, Cuyahoga County Department of Health and Human Services</a:t>
            </a:r>
          </a:p>
          <a:p>
            <a:r>
              <a:rPr lang="en-US" sz="1800" dirty="0">
                <a:latin typeface="Century Gothic" panose="020B0502020202020204" pitchFamily="34" charset="0"/>
              </a:rPr>
              <a:t>Jacqueline Fletcher, Director, Cuyahoga County DCFS</a:t>
            </a:r>
          </a:p>
          <a:p>
            <a:r>
              <a:rPr lang="en-US" sz="1800" dirty="0">
                <a:latin typeface="Century Gothic" panose="020B0502020202020204" pitchFamily="34" charset="0"/>
              </a:rPr>
              <a:t>State Representative Bride Rose Sweeney</a:t>
            </a:r>
          </a:p>
          <a:p>
            <a:r>
              <a:rPr lang="en-US" sz="1800" dirty="0">
                <a:latin typeface="Century Gothic" panose="020B0502020202020204" pitchFamily="34" charset="0"/>
              </a:rPr>
              <a:t>State Representative Tom Patton</a:t>
            </a:r>
          </a:p>
          <a:p>
            <a:r>
              <a:rPr lang="en-US" sz="1800" dirty="0">
                <a:latin typeface="Century Gothic" panose="020B0502020202020204" pitchFamily="34" charset="0"/>
              </a:rPr>
              <a:t>State Representative Terrence Upchurch</a:t>
            </a:r>
          </a:p>
          <a:p>
            <a:r>
              <a:rPr lang="en-US" sz="1800" dirty="0">
                <a:latin typeface="Century Gothic" panose="020B0502020202020204" pitchFamily="34" charset="0"/>
              </a:rPr>
              <a:t>State Senator Matt Dolan</a:t>
            </a:r>
          </a:p>
          <a:p>
            <a:r>
              <a:rPr lang="en-US" sz="1800" dirty="0">
                <a:latin typeface="Century Gothic" panose="020B0502020202020204" pitchFamily="34" charset="0"/>
              </a:rPr>
              <a:t>State Senator Jerry Cirino</a:t>
            </a:r>
          </a:p>
          <a:p>
            <a:r>
              <a:rPr lang="en-US" sz="1800" dirty="0">
                <a:latin typeface="Century Gothic" panose="020B0502020202020204" pitchFamily="34" charset="0"/>
              </a:rPr>
              <a:t>State Senator Nickie Antonio</a:t>
            </a:r>
          </a:p>
          <a:p>
            <a:r>
              <a:rPr lang="en-US" sz="1800" dirty="0">
                <a:latin typeface="Century Gothic" panose="020B0502020202020204" pitchFamily="34" charset="0"/>
              </a:rPr>
              <a:t>State Senator Kent Smith</a:t>
            </a:r>
          </a:p>
          <a:p>
            <a:r>
              <a:rPr lang="en-US" sz="1800" dirty="0">
                <a:latin typeface="Century Gothic" panose="020B0502020202020204" pitchFamily="34" charset="0"/>
              </a:rPr>
              <a:t>Cleveland Mayor Justin Bibb</a:t>
            </a:r>
          </a:p>
        </p:txBody>
      </p:sp>
      <p:sp>
        <p:nvSpPr>
          <p:cNvPr id="4" name="Text Placeholder 3">
            <a:extLst>
              <a:ext uri="{FF2B5EF4-FFF2-40B4-BE49-F238E27FC236}">
                <a16:creationId xmlns:a16="http://schemas.microsoft.com/office/drawing/2014/main" id="{D7499548-864B-B388-28C7-EEC8F55B2F7E}"/>
              </a:ext>
            </a:extLst>
          </p:cNvPr>
          <p:cNvSpPr>
            <a:spLocks noGrp="1"/>
          </p:cNvSpPr>
          <p:nvPr>
            <p:ph type="body" sz="quarter" idx="11"/>
          </p:nvPr>
        </p:nvSpPr>
        <p:spPr/>
        <p:txBody>
          <a:bodyPr/>
          <a:lstStyle/>
          <a:p>
            <a:endParaRPr lang="en-US" dirty="0"/>
          </a:p>
        </p:txBody>
      </p:sp>
      <p:sp>
        <p:nvSpPr>
          <p:cNvPr id="2" name="Title 1">
            <a:extLst>
              <a:ext uri="{FF2B5EF4-FFF2-40B4-BE49-F238E27FC236}">
                <a16:creationId xmlns:a16="http://schemas.microsoft.com/office/drawing/2014/main" id="{82E070E6-F424-3C0D-1730-2C4ECDD0E129}"/>
              </a:ext>
            </a:extLst>
          </p:cNvPr>
          <p:cNvSpPr>
            <a:spLocks noGrp="1"/>
          </p:cNvSpPr>
          <p:nvPr>
            <p:ph type="title"/>
          </p:nvPr>
        </p:nvSpPr>
        <p:spPr>
          <a:xfrm>
            <a:off x="838200" y="513566"/>
            <a:ext cx="10515600" cy="824167"/>
          </a:xfrm>
        </p:spPr>
        <p:txBody>
          <a:bodyPr>
            <a:normAutofit/>
          </a:bodyPr>
          <a:lstStyle/>
          <a:p>
            <a:pPr algn="ctr"/>
            <a:r>
              <a:rPr lang="en-US" sz="3600" b="1" dirty="0">
                <a:solidFill>
                  <a:schemeClr val="accent1">
                    <a:lumMod val="50000"/>
                  </a:schemeClr>
                </a:solidFill>
                <a:latin typeface="Century Gothic" panose="020B0502020202020204" pitchFamily="34" charset="0"/>
              </a:rPr>
              <a:t>Stakeholders</a:t>
            </a:r>
            <a:endParaRPr lang="en-US" sz="36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1328194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2334C-8962-11F5-244A-694819AECBC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B222FE-1D82-7F16-EDC0-6F9940F5DB42}"/>
              </a:ext>
            </a:extLst>
          </p:cNvPr>
          <p:cNvSpPr>
            <a:spLocks noGrp="1"/>
          </p:cNvSpPr>
          <p:nvPr>
            <p:ph type="body" sz="quarter" idx="11"/>
          </p:nvPr>
        </p:nvSpPr>
        <p:spPr/>
        <p:txBody>
          <a:bodyPr/>
          <a:lstStyle/>
          <a:p>
            <a:endParaRPr lang="en-US" dirty="0"/>
          </a:p>
        </p:txBody>
      </p:sp>
      <p:sp>
        <p:nvSpPr>
          <p:cNvPr id="2" name="Title 1">
            <a:extLst>
              <a:ext uri="{FF2B5EF4-FFF2-40B4-BE49-F238E27FC236}">
                <a16:creationId xmlns:a16="http://schemas.microsoft.com/office/drawing/2014/main" id="{4F56D40E-A11C-475F-9310-CA71F6B59B10}"/>
              </a:ext>
            </a:extLst>
          </p:cNvPr>
          <p:cNvSpPr>
            <a:spLocks noGrp="1"/>
          </p:cNvSpPr>
          <p:nvPr>
            <p:ph type="title"/>
          </p:nvPr>
        </p:nvSpPr>
        <p:spPr>
          <a:xfrm>
            <a:off x="838200" y="513566"/>
            <a:ext cx="10515600" cy="824167"/>
          </a:xfrm>
        </p:spPr>
        <p:txBody>
          <a:bodyPr>
            <a:normAutofit/>
          </a:bodyPr>
          <a:lstStyle/>
          <a:p>
            <a:pPr algn="ctr"/>
            <a:r>
              <a:rPr lang="en-US" sz="3600" b="1" dirty="0">
                <a:solidFill>
                  <a:schemeClr val="accent1">
                    <a:lumMod val="50000"/>
                  </a:schemeClr>
                </a:solidFill>
                <a:latin typeface="Century Gothic" panose="020B0502020202020204" pitchFamily="34" charset="0"/>
              </a:rPr>
              <a:t>Partners</a:t>
            </a:r>
            <a:endParaRPr lang="en-US" sz="3600" dirty="0">
              <a:solidFill>
                <a:schemeClr val="accent1">
                  <a:lumMod val="50000"/>
                </a:schemeClr>
              </a:solidFill>
              <a:latin typeface="Century Gothic" panose="020B0502020202020204" pitchFamily="34" charset="0"/>
            </a:endParaRPr>
          </a:p>
        </p:txBody>
      </p:sp>
      <p:sp>
        <p:nvSpPr>
          <p:cNvPr id="7" name="Content Placeholder 2">
            <a:extLst>
              <a:ext uri="{FF2B5EF4-FFF2-40B4-BE49-F238E27FC236}">
                <a16:creationId xmlns:a16="http://schemas.microsoft.com/office/drawing/2014/main" id="{2163EBE9-2A20-122A-30CE-70BB254B44D8}"/>
              </a:ext>
            </a:extLst>
          </p:cNvPr>
          <p:cNvSpPr>
            <a:spLocks noGrp="1"/>
          </p:cNvSpPr>
          <p:nvPr>
            <p:ph idx="1"/>
          </p:nvPr>
        </p:nvSpPr>
        <p:spPr>
          <a:xfrm>
            <a:off x="477016" y="1253331"/>
            <a:ext cx="5395332" cy="4351338"/>
          </a:xfrm>
        </p:spPr>
        <p:txBody>
          <a:bodyPr>
            <a:noAutofit/>
          </a:bodyPr>
          <a:lstStyle/>
          <a:p>
            <a:r>
              <a:rPr lang="en-US" sz="1800" dirty="0">
                <a:latin typeface="Century Gothic" panose="020B0502020202020204" pitchFamily="34" charset="0"/>
              </a:rPr>
              <a:t>Cuyahoga County Department of Children and Family Services</a:t>
            </a:r>
          </a:p>
          <a:p>
            <a:r>
              <a:rPr lang="en-US" sz="1800" dirty="0">
                <a:latin typeface="Century Gothic" panose="020B0502020202020204" pitchFamily="34" charset="0"/>
              </a:rPr>
              <a:t>Cuyahoga County Juvenile Court</a:t>
            </a:r>
          </a:p>
          <a:p>
            <a:r>
              <a:rPr lang="en-US" sz="1800" dirty="0">
                <a:latin typeface="Century Gothic" panose="020B0502020202020204" pitchFamily="34" charset="0"/>
              </a:rPr>
              <a:t>Cuyahoga County Board of Developmental Disabilities</a:t>
            </a:r>
          </a:p>
          <a:p>
            <a:r>
              <a:rPr lang="en-US" sz="1800" dirty="0">
                <a:latin typeface="Century Gothic" panose="020B0502020202020204" pitchFamily="34" charset="0"/>
              </a:rPr>
              <a:t>Alcohol, Drug, Addiction, and Mental Health Services Board of Cuyahoga County</a:t>
            </a:r>
          </a:p>
          <a:p>
            <a:r>
              <a:rPr lang="en-US" sz="1800" dirty="0">
                <a:latin typeface="Century Gothic" panose="020B0502020202020204" pitchFamily="34" charset="0"/>
              </a:rPr>
              <a:t>A Place 4 Me</a:t>
            </a:r>
          </a:p>
          <a:p>
            <a:r>
              <a:rPr lang="en-US" sz="1800" dirty="0">
                <a:latin typeface="Century Gothic" panose="020B0502020202020204" pitchFamily="34" charset="0"/>
              </a:rPr>
              <a:t>Bellfaire JCB</a:t>
            </a:r>
          </a:p>
          <a:p>
            <a:r>
              <a:rPr lang="en-US" sz="1800" dirty="0">
                <a:latin typeface="Century Gothic" panose="020B0502020202020204" pitchFamily="34" charset="0"/>
              </a:rPr>
              <a:t>Bluestone</a:t>
            </a:r>
          </a:p>
          <a:p>
            <a:r>
              <a:rPr lang="en-US" sz="1800" dirty="0">
                <a:latin typeface="Century Gothic" panose="020B0502020202020204" pitchFamily="34" charset="0"/>
              </a:rPr>
              <a:t>Boundless</a:t>
            </a:r>
          </a:p>
          <a:p>
            <a:r>
              <a:rPr lang="en-US" sz="1800" dirty="0">
                <a:latin typeface="Century Gothic" panose="020B0502020202020204" pitchFamily="34" charset="0"/>
              </a:rPr>
              <a:t>Cleveland Clinic</a:t>
            </a:r>
          </a:p>
          <a:p>
            <a:r>
              <a:rPr lang="en-US" sz="1800" dirty="0">
                <a:latin typeface="Century Gothic" panose="020B0502020202020204" pitchFamily="34" charset="0"/>
              </a:rPr>
              <a:t>Cleveland Metropolitan School District</a:t>
            </a:r>
          </a:p>
        </p:txBody>
      </p:sp>
      <p:sp>
        <p:nvSpPr>
          <p:cNvPr id="8" name="Content Placeholder 2">
            <a:extLst>
              <a:ext uri="{FF2B5EF4-FFF2-40B4-BE49-F238E27FC236}">
                <a16:creationId xmlns:a16="http://schemas.microsoft.com/office/drawing/2014/main" id="{711DA6AB-3EB1-16A8-4574-98D3E7ECF859}"/>
              </a:ext>
            </a:extLst>
          </p:cNvPr>
          <p:cNvSpPr txBox="1">
            <a:spLocks/>
          </p:cNvSpPr>
          <p:nvPr/>
        </p:nvSpPr>
        <p:spPr>
          <a:xfrm>
            <a:off x="6233532" y="1337733"/>
            <a:ext cx="5395332"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3E506A"/>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E506A"/>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3E506A"/>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3E506A"/>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3E506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entury Gothic" panose="020B0502020202020204" pitchFamily="34" charset="0"/>
              </a:rPr>
              <a:t>Cleveland Rape Crisis Center</a:t>
            </a:r>
          </a:p>
          <a:p>
            <a:r>
              <a:rPr lang="en-US" dirty="0">
                <a:latin typeface="Century Gothic" panose="020B0502020202020204" pitchFamily="34" charset="0"/>
              </a:rPr>
              <a:t>Collaborative to End Human Trafficking</a:t>
            </a:r>
          </a:p>
          <a:p>
            <a:r>
              <a:rPr lang="en-US" dirty="0">
                <a:latin typeface="Century Gothic" panose="020B0502020202020204" pitchFamily="34" charset="0"/>
              </a:rPr>
              <a:t>CWRU</a:t>
            </a:r>
          </a:p>
          <a:p>
            <a:r>
              <a:rPr lang="en-US" dirty="0">
                <a:latin typeface="Century Gothic" panose="020B0502020202020204" pitchFamily="34" charset="0"/>
              </a:rPr>
              <a:t>FrontLine Service</a:t>
            </a:r>
          </a:p>
          <a:p>
            <a:r>
              <a:rPr lang="en-US" dirty="0">
                <a:latin typeface="Century Gothic" panose="020B0502020202020204" pitchFamily="34" charset="0"/>
              </a:rPr>
              <a:t>KinnectOhio</a:t>
            </a:r>
          </a:p>
          <a:p>
            <a:r>
              <a:rPr lang="en-US" dirty="0">
                <a:latin typeface="Century Gothic" panose="020B0502020202020204" pitchFamily="34" charset="0"/>
              </a:rPr>
              <a:t>MetroHealth</a:t>
            </a:r>
          </a:p>
          <a:p>
            <a:r>
              <a:rPr lang="en-US" dirty="0">
                <a:latin typeface="Century Gothic" panose="020B0502020202020204" pitchFamily="34" charset="0"/>
              </a:rPr>
              <a:t>OhioGuidestone</a:t>
            </a:r>
          </a:p>
          <a:p>
            <a:r>
              <a:rPr lang="en-US" dirty="0">
                <a:latin typeface="Century Gothic" panose="020B0502020202020204" pitchFamily="34" charset="0"/>
              </a:rPr>
              <a:t>Positive Education Program</a:t>
            </a:r>
          </a:p>
          <a:p>
            <a:r>
              <a:rPr lang="en-US" dirty="0">
                <a:latin typeface="Century Gothic" panose="020B0502020202020204" pitchFamily="34" charset="0"/>
              </a:rPr>
              <a:t>The Achievement Centers</a:t>
            </a:r>
          </a:p>
          <a:p>
            <a:r>
              <a:rPr lang="en-US" dirty="0">
                <a:latin typeface="Century Gothic" panose="020B0502020202020204" pitchFamily="34" charset="0"/>
              </a:rPr>
              <a:t>The Canopy Child Advocacy Center</a:t>
            </a:r>
          </a:p>
          <a:p>
            <a:r>
              <a:rPr lang="en-US" dirty="0">
                <a:latin typeface="Century Gothic" panose="020B0502020202020204" pitchFamily="34" charset="0"/>
              </a:rPr>
              <a:t>University Hospitals</a:t>
            </a:r>
          </a:p>
          <a:p>
            <a:r>
              <a:rPr lang="en-US" dirty="0">
                <a:latin typeface="Century Gothic" panose="020B0502020202020204" pitchFamily="34" charset="0"/>
              </a:rPr>
              <a:t>Wingspan Care Group</a:t>
            </a:r>
          </a:p>
          <a:p>
            <a:r>
              <a:rPr lang="en-US" dirty="0">
                <a:latin typeface="Century Gothic" panose="020B0502020202020204" pitchFamily="34" charset="0"/>
              </a:rPr>
              <a:t>YWCA of Greater Cleveland</a:t>
            </a:r>
          </a:p>
        </p:txBody>
      </p:sp>
    </p:spTree>
    <p:extLst>
      <p:ext uri="{BB962C8B-B14F-4D97-AF65-F5344CB8AC3E}">
        <p14:creationId xmlns:p14="http://schemas.microsoft.com/office/powerpoint/2010/main" val="4086805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DF50F425-49BD-948D-BA6C-35863FCF981E}"/>
              </a:ext>
            </a:extLst>
          </p:cNvPr>
          <p:cNvSpPr>
            <a:spLocks noGrp="1"/>
          </p:cNvSpPr>
          <p:nvPr>
            <p:ph type="body" sz="quarter" idx="11"/>
          </p:nvPr>
        </p:nvSpPr>
        <p:spPr>
          <a:xfrm>
            <a:off x="2428504" y="6456745"/>
            <a:ext cx="6887688" cy="374461"/>
          </a:xfrm>
        </p:spPr>
        <p:txBody>
          <a:bodyPr/>
          <a:lstStyle/>
          <a:p>
            <a:endParaRPr lang="en-US" dirty="0"/>
          </a:p>
        </p:txBody>
      </p:sp>
      <p:pic>
        <p:nvPicPr>
          <p:cNvPr id="2" name="Picture 1" descr="A group of people wearing hard hats&#10;&#10;AI-generated content may be incorrect.">
            <a:extLst>
              <a:ext uri="{FF2B5EF4-FFF2-40B4-BE49-F238E27FC236}">
                <a16:creationId xmlns:a16="http://schemas.microsoft.com/office/drawing/2014/main" id="{0D3E88DA-8A5C-F810-C18B-0E9B56B7342E}"/>
              </a:ext>
            </a:extLst>
          </p:cNvPr>
          <p:cNvPicPr>
            <a:picLocks noChangeAspect="1"/>
          </p:cNvPicPr>
          <p:nvPr/>
        </p:nvPicPr>
        <p:blipFill>
          <a:blip r:embed="rId2">
            <a:extLst>
              <a:ext uri="{28A0092B-C50C-407E-A947-70E740481C1C}">
                <a14:useLocalDpi xmlns:a14="http://schemas.microsoft.com/office/drawing/2010/main" val="0"/>
              </a:ext>
            </a:extLst>
          </a:blip>
          <a:srcRect l="9872" t="20308" r="28973" b="26154"/>
          <a:stretch>
            <a:fillRect/>
          </a:stretch>
        </p:blipFill>
        <p:spPr bwMode="auto">
          <a:xfrm>
            <a:off x="3472113" y="643689"/>
            <a:ext cx="8648700" cy="5410200"/>
          </a:xfrm>
          <a:prstGeom prst="rect">
            <a:avLst/>
          </a:prstGeom>
          <a:noFill/>
          <a:ln>
            <a:noFill/>
          </a:ln>
        </p:spPr>
      </p:pic>
    </p:spTree>
    <p:extLst>
      <p:ext uri="{BB962C8B-B14F-4D97-AF65-F5344CB8AC3E}">
        <p14:creationId xmlns:p14="http://schemas.microsoft.com/office/powerpoint/2010/main" val="1290926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F25D4-78C9-57EE-9D9D-8F90227362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E5A1F59-D3FC-1EFF-70AE-61D5043195D7}"/>
              </a:ext>
            </a:extLst>
          </p:cNvPr>
          <p:cNvPicPr>
            <a:picLocks noChangeAspect="1"/>
          </p:cNvPicPr>
          <p:nvPr/>
        </p:nvPicPr>
        <p:blipFill>
          <a:blip r:embed="rId2"/>
          <a:srcRect b="19325"/>
          <a:stretch/>
        </p:blipFill>
        <p:spPr>
          <a:xfrm>
            <a:off x="3351217" y="1199058"/>
            <a:ext cx="8552210" cy="3880942"/>
          </a:xfrm>
          <a:prstGeom prst="rect">
            <a:avLst/>
          </a:prstGeom>
          <a:noFill/>
        </p:spPr>
      </p:pic>
      <p:sp>
        <p:nvSpPr>
          <p:cNvPr id="14" name="Text Placeholder 4">
            <a:extLst>
              <a:ext uri="{FF2B5EF4-FFF2-40B4-BE49-F238E27FC236}">
                <a16:creationId xmlns:a16="http://schemas.microsoft.com/office/drawing/2014/main" id="{93406C4B-51CB-49FF-1287-BCFA91DDF5A5}"/>
              </a:ext>
            </a:extLst>
          </p:cNvPr>
          <p:cNvSpPr>
            <a:spLocks noGrp="1"/>
          </p:cNvSpPr>
          <p:nvPr>
            <p:ph type="body" sz="quarter" idx="11"/>
          </p:nvPr>
        </p:nvSpPr>
        <p:spPr>
          <a:xfrm>
            <a:off x="2428504" y="6456745"/>
            <a:ext cx="6887688" cy="374461"/>
          </a:xfrm>
        </p:spPr>
        <p:txBody>
          <a:bodyPr/>
          <a:lstStyle/>
          <a:p>
            <a:endParaRPr lang="en-US" dirty="0"/>
          </a:p>
        </p:txBody>
      </p:sp>
    </p:spTree>
    <p:extLst>
      <p:ext uri="{BB962C8B-B14F-4D97-AF65-F5344CB8AC3E}">
        <p14:creationId xmlns:p14="http://schemas.microsoft.com/office/powerpoint/2010/main" val="162905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a building with parking lot and trees&#10;&#10;Description automatically generated">
            <a:extLst>
              <a:ext uri="{FF2B5EF4-FFF2-40B4-BE49-F238E27FC236}">
                <a16:creationId xmlns:a16="http://schemas.microsoft.com/office/drawing/2014/main" id="{076E35A6-E455-6101-03BA-239D87E1D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755172" cy="6858000"/>
          </a:xfrm>
          <a:prstGeom prst="rect">
            <a:avLst/>
          </a:prstGeom>
        </p:spPr>
      </p:pic>
    </p:spTree>
    <p:extLst>
      <p:ext uri="{BB962C8B-B14F-4D97-AF65-F5344CB8AC3E}">
        <p14:creationId xmlns:p14="http://schemas.microsoft.com/office/powerpoint/2010/main" val="1596714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004A-45EE-6486-5EF8-F4C054C7B47F}"/>
            </a:ext>
          </a:extLst>
        </p:cNvPr>
        <p:cNvGrpSpPr/>
        <p:nvPr/>
      </p:nvGrpSpPr>
      <p:grpSpPr>
        <a:xfrm>
          <a:off x="0" y="0"/>
          <a:ext cx="0" cy="0"/>
          <a:chOff x="0" y="0"/>
          <a:chExt cx="0" cy="0"/>
        </a:xfrm>
      </p:grpSpPr>
      <p:pic>
        <p:nvPicPr>
          <p:cNvPr id="3" name="Picture 2" descr="A map of a site plan&#10;&#10;Description automatically generated">
            <a:extLst>
              <a:ext uri="{FF2B5EF4-FFF2-40B4-BE49-F238E27FC236}">
                <a16:creationId xmlns:a16="http://schemas.microsoft.com/office/drawing/2014/main" id="{56C5FFF0-8CC4-8C39-82F1-07EA984043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117" y="-856"/>
            <a:ext cx="10287000" cy="6858000"/>
          </a:xfrm>
          <a:prstGeom prst="rect">
            <a:avLst/>
          </a:prstGeom>
        </p:spPr>
      </p:pic>
    </p:spTree>
    <p:extLst>
      <p:ext uri="{BB962C8B-B14F-4D97-AF65-F5344CB8AC3E}">
        <p14:creationId xmlns:p14="http://schemas.microsoft.com/office/powerpoint/2010/main" val="1679876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796B71-795D-7F35-C882-D11D83CABDBC}"/>
              </a:ext>
            </a:extLst>
          </p:cNvPr>
          <p:cNvSpPr txBox="1"/>
          <p:nvPr/>
        </p:nvSpPr>
        <p:spPr>
          <a:xfrm>
            <a:off x="3048000" y="3244334"/>
            <a:ext cx="6096000" cy="369332"/>
          </a:xfrm>
          <a:prstGeom prst="rect">
            <a:avLst/>
          </a:prstGeom>
          <a:noFill/>
        </p:spPr>
        <p:txBody>
          <a:bodyPr wrap="square">
            <a:spAutoFit/>
          </a:bodyPr>
          <a:lstStyle/>
          <a:p>
            <a:r>
              <a:rPr lang="en-US" dirty="0"/>
              <a:t> </a:t>
            </a:r>
          </a:p>
        </p:txBody>
      </p:sp>
      <p:sp>
        <p:nvSpPr>
          <p:cNvPr id="7" name="TextBox 6">
            <a:extLst>
              <a:ext uri="{FF2B5EF4-FFF2-40B4-BE49-F238E27FC236}">
                <a16:creationId xmlns:a16="http://schemas.microsoft.com/office/drawing/2014/main" id="{6E7CFB6F-6D86-147C-F970-89557A50F976}"/>
              </a:ext>
            </a:extLst>
          </p:cNvPr>
          <p:cNvSpPr txBox="1"/>
          <p:nvPr/>
        </p:nvSpPr>
        <p:spPr>
          <a:xfrm>
            <a:off x="3048000" y="3244334"/>
            <a:ext cx="6096000" cy="369332"/>
          </a:xfrm>
          <a:prstGeom prst="rect">
            <a:avLst/>
          </a:prstGeom>
          <a:noFill/>
        </p:spPr>
        <p:txBody>
          <a:bodyPr wrap="square">
            <a:spAutoFit/>
          </a:bodyPr>
          <a:lstStyle/>
          <a:p>
            <a:r>
              <a:rPr lang="en-US" dirty="0"/>
              <a:t> </a:t>
            </a:r>
          </a:p>
        </p:txBody>
      </p:sp>
      <p:sp>
        <p:nvSpPr>
          <p:cNvPr id="9" name="TextBox 8">
            <a:extLst>
              <a:ext uri="{FF2B5EF4-FFF2-40B4-BE49-F238E27FC236}">
                <a16:creationId xmlns:a16="http://schemas.microsoft.com/office/drawing/2014/main" id="{68517D1E-87A3-1605-87D8-93C4F2DE0852}"/>
              </a:ext>
            </a:extLst>
          </p:cNvPr>
          <p:cNvSpPr txBox="1"/>
          <p:nvPr/>
        </p:nvSpPr>
        <p:spPr>
          <a:xfrm>
            <a:off x="3048000" y="3244334"/>
            <a:ext cx="6096000" cy="369332"/>
          </a:xfrm>
          <a:prstGeom prst="rect">
            <a:avLst/>
          </a:prstGeom>
          <a:noFill/>
        </p:spPr>
        <p:txBody>
          <a:bodyPr wrap="square">
            <a:spAutoFit/>
          </a:bodyPr>
          <a:lstStyle/>
          <a:p>
            <a:r>
              <a:rPr lang="en-US" dirty="0"/>
              <a:t> </a:t>
            </a:r>
          </a:p>
        </p:txBody>
      </p:sp>
      <p:sp>
        <p:nvSpPr>
          <p:cNvPr id="11" name="TextBox 10">
            <a:extLst>
              <a:ext uri="{FF2B5EF4-FFF2-40B4-BE49-F238E27FC236}">
                <a16:creationId xmlns:a16="http://schemas.microsoft.com/office/drawing/2014/main" id="{31164927-A143-37E7-82FD-2D8312E156C3}"/>
              </a:ext>
            </a:extLst>
          </p:cNvPr>
          <p:cNvSpPr txBox="1"/>
          <p:nvPr/>
        </p:nvSpPr>
        <p:spPr>
          <a:xfrm>
            <a:off x="3048000" y="3244334"/>
            <a:ext cx="6096000" cy="369332"/>
          </a:xfrm>
          <a:prstGeom prst="rect">
            <a:avLst/>
          </a:prstGeom>
          <a:noFill/>
        </p:spPr>
        <p:txBody>
          <a:bodyPr wrap="square">
            <a:spAutoFit/>
          </a:bodyPr>
          <a:lstStyle/>
          <a:p>
            <a:r>
              <a:rPr lang="en-US" dirty="0"/>
              <a:t> </a:t>
            </a:r>
          </a:p>
        </p:txBody>
      </p:sp>
      <p:pic>
        <p:nvPicPr>
          <p:cNvPr id="13" name="Picture 12">
            <a:extLst>
              <a:ext uri="{FF2B5EF4-FFF2-40B4-BE49-F238E27FC236}">
                <a16:creationId xmlns:a16="http://schemas.microsoft.com/office/drawing/2014/main" id="{8E8116C6-EFB2-FFF4-48D5-FBC4E56D2D5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09768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building&#10;&#10;Description automatically generated">
            <a:extLst>
              <a:ext uri="{FF2B5EF4-FFF2-40B4-BE49-F238E27FC236}">
                <a16:creationId xmlns:a16="http://schemas.microsoft.com/office/drawing/2014/main" id="{925422F8-DFA9-D7FD-8B7D-E4AA91AE1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075" y="0"/>
            <a:ext cx="9436309" cy="6858000"/>
          </a:xfrm>
          <a:prstGeom prst="rect">
            <a:avLst/>
          </a:prstGeom>
        </p:spPr>
      </p:pic>
    </p:spTree>
    <p:extLst>
      <p:ext uri="{BB962C8B-B14F-4D97-AF65-F5344CB8AC3E}">
        <p14:creationId xmlns:p14="http://schemas.microsoft.com/office/powerpoint/2010/main" val="2567491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print of a building&#10;&#10;Description automatically generated">
            <a:extLst>
              <a:ext uri="{FF2B5EF4-FFF2-40B4-BE49-F238E27FC236}">
                <a16:creationId xmlns:a16="http://schemas.microsoft.com/office/drawing/2014/main" id="{2A4F8968-1DBA-BEF7-3D9C-B7F961182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086" y="0"/>
            <a:ext cx="9406328" cy="6858000"/>
          </a:xfrm>
          <a:prstGeom prst="rect">
            <a:avLst/>
          </a:prstGeom>
        </p:spPr>
      </p:pic>
    </p:spTree>
    <p:extLst>
      <p:ext uri="{BB962C8B-B14F-4D97-AF65-F5344CB8AC3E}">
        <p14:creationId xmlns:p14="http://schemas.microsoft.com/office/powerpoint/2010/main" val="2051384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or plan of a building&#10;&#10;Description automatically generated">
            <a:extLst>
              <a:ext uri="{FF2B5EF4-FFF2-40B4-BE49-F238E27FC236}">
                <a16:creationId xmlns:a16="http://schemas.microsoft.com/office/drawing/2014/main" id="{98D09CD8-392C-4981-0D5B-B40CA1489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630" y="0"/>
            <a:ext cx="9421318" cy="6858000"/>
          </a:xfrm>
          <a:prstGeom prst="rect">
            <a:avLst/>
          </a:prstGeom>
        </p:spPr>
      </p:pic>
    </p:spTree>
    <p:extLst>
      <p:ext uri="{BB962C8B-B14F-4D97-AF65-F5344CB8AC3E}">
        <p14:creationId xmlns:p14="http://schemas.microsoft.com/office/powerpoint/2010/main" val="1816181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3FE3B-1E7F-1D73-0F4C-7FA25DC00268}"/>
            </a:ext>
          </a:extLst>
        </p:cNvPr>
        <p:cNvGrpSpPr/>
        <p:nvPr/>
      </p:nvGrpSpPr>
      <p:grpSpPr>
        <a:xfrm>
          <a:off x="0" y="0"/>
          <a:ext cx="0" cy="0"/>
          <a:chOff x="0" y="0"/>
          <a:chExt cx="0" cy="0"/>
        </a:xfrm>
      </p:grpSpPr>
      <p:sp>
        <p:nvSpPr>
          <p:cNvPr id="7" name="object 7">
            <a:extLst>
              <a:ext uri="{FF2B5EF4-FFF2-40B4-BE49-F238E27FC236}">
                <a16:creationId xmlns:a16="http://schemas.microsoft.com/office/drawing/2014/main" id="{F49490C2-DAA8-A7DB-0996-424FCED7D398}"/>
              </a:ext>
            </a:extLst>
          </p:cNvPr>
          <p:cNvSpPr txBox="1"/>
          <p:nvPr/>
        </p:nvSpPr>
        <p:spPr>
          <a:xfrm>
            <a:off x="837282" y="1304268"/>
            <a:ext cx="5767573" cy="3636829"/>
          </a:xfrm>
          <a:prstGeom prst="rect">
            <a:avLst/>
          </a:prstGeom>
        </p:spPr>
        <p:txBody>
          <a:bodyPr vert="horz" wrap="square" lIns="0" tIns="12065" rIns="0" bIns="0" rtlCol="0" anchor="t">
            <a:spAutoFit/>
          </a:bodyPr>
          <a:lstStyle/>
          <a:p>
            <a:pPr marL="12700" marR="30480">
              <a:lnSpc>
                <a:spcPct val="121300"/>
              </a:lnSpc>
            </a:pPr>
            <a:r>
              <a:rPr lang="en-US" sz="1400" dirty="0">
                <a:solidFill>
                  <a:srgbClr val="4B4F58"/>
                </a:solidFill>
                <a:latin typeface="Century Gothic" panose="020B0502020202020204" pitchFamily="34" charset="0"/>
              </a:rPr>
              <a:t>The Centers’ H.O.P.E. Campus, formerly the Cleveland Christian Home (CCH) is a behavioral health service facility that exists to be </a:t>
            </a:r>
            <a:r>
              <a:rPr lang="en-US" sz="1400" b="1" dirty="0">
                <a:solidFill>
                  <a:srgbClr val="4B4F58"/>
                </a:solidFill>
                <a:latin typeface="Century Gothic" panose="020B0502020202020204" pitchFamily="34" charset="0"/>
              </a:rPr>
              <a:t>a haven of hope and healing for children, youth, and families</a:t>
            </a:r>
            <a:r>
              <a:rPr lang="en-US" sz="1400" dirty="0">
                <a:solidFill>
                  <a:srgbClr val="4B4F58"/>
                </a:solidFill>
                <a:latin typeface="Century Gothic" panose="020B0502020202020204" pitchFamily="34" charset="0"/>
              </a:rPr>
              <a:t>. As a program of The Centers, CCH’s mission is to fight for equity by healing, teaching, and inspiring individuals and families to reach their full potential. Throughout its 124-year history, CCH has evolved to meet the emerging needs of Cuyahoga County youth as a secular organization. It remains a trusted resource for youth and families dealing with mental illness, abuse, and neglect</a:t>
            </a:r>
            <a:r>
              <a:rPr lang="en-US" sz="1400" b="0" i="0" dirty="0">
                <a:solidFill>
                  <a:srgbClr val="000000"/>
                </a:solidFill>
                <a:effectLst/>
                <a:latin typeface="Century Gothic" panose="020B0502020202020204" pitchFamily="34" charset="0"/>
              </a:rPr>
              <a:t>. </a:t>
            </a:r>
          </a:p>
          <a:p>
            <a:pPr marL="12700" marR="30480">
              <a:lnSpc>
                <a:spcPct val="121300"/>
              </a:lnSpc>
            </a:pPr>
            <a:endParaRPr lang="en-US" sz="1400" b="0" i="0" dirty="0">
              <a:solidFill>
                <a:srgbClr val="000000"/>
              </a:solidFill>
              <a:effectLst/>
              <a:latin typeface="Century Gothic" panose="020B0502020202020204" pitchFamily="34" charset="0"/>
            </a:endParaRPr>
          </a:p>
          <a:p>
            <a:pPr marL="12700" marR="30480">
              <a:lnSpc>
                <a:spcPct val="121300"/>
              </a:lnSpc>
            </a:pPr>
            <a:r>
              <a:rPr lang="en-US" sz="1400" dirty="0">
                <a:solidFill>
                  <a:srgbClr val="4B4F58"/>
                </a:solidFill>
                <a:latin typeface="Century Gothic" panose="020B0502020202020204" pitchFamily="34" charset="0"/>
              </a:rPr>
              <a:t>In 2022, CCH formally affiliated with The Centers. CCH is now better positioned to utilize The Centers’ multi-service approach that connects families with the comprehensive resources they need to build brighter futures</a:t>
            </a:r>
            <a:r>
              <a:rPr lang="en-US" sz="1400" b="0" i="0" dirty="0">
                <a:solidFill>
                  <a:srgbClr val="000000"/>
                </a:solidFill>
                <a:effectLst/>
                <a:latin typeface="Century Gothic" panose="020B0502020202020204" pitchFamily="34" charset="0"/>
              </a:rPr>
              <a:t>.</a:t>
            </a:r>
            <a:endParaRPr lang="en-US" sz="1350" dirty="0">
              <a:solidFill>
                <a:schemeClr val="tx2"/>
              </a:solidFill>
              <a:latin typeface="Century Gothic" panose="020B0502020202020204" pitchFamily="34" charset="0"/>
              <a:ea typeface="Calibri"/>
              <a:cs typeface="Tahoma"/>
            </a:endParaRPr>
          </a:p>
        </p:txBody>
      </p:sp>
      <p:sp>
        <p:nvSpPr>
          <p:cNvPr id="2" name="Title 1">
            <a:extLst>
              <a:ext uri="{FF2B5EF4-FFF2-40B4-BE49-F238E27FC236}">
                <a16:creationId xmlns:a16="http://schemas.microsoft.com/office/drawing/2014/main" id="{F8DE0E3B-7E6A-62EA-5ECE-05D5AF6B7C0C}"/>
              </a:ext>
            </a:extLst>
          </p:cNvPr>
          <p:cNvSpPr>
            <a:spLocks noGrp="1"/>
          </p:cNvSpPr>
          <p:nvPr>
            <p:ph type="title"/>
          </p:nvPr>
        </p:nvSpPr>
        <p:spPr/>
        <p:txBody>
          <a:bodyPr>
            <a:normAutofit fontScale="90000"/>
          </a:bodyPr>
          <a:lstStyle/>
          <a:p>
            <a:pPr algn="ctr"/>
            <a:r>
              <a:rPr lang="en-US" b="1" spc="75" dirty="0">
                <a:solidFill>
                  <a:schemeClr val="tx2"/>
                </a:solidFill>
                <a:latin typeface="Century Gothic" panose="020B0502020202020204" pitchFamily="34" charset="0"/>
                <a:cs typeface="Tahoma"/>
              </a:rPr>
              <a:t>Cleveland Christian Home Today</a:t>
            </a:r>
            <a:br>
              <a:rPr lang="en-US" sz="3600" b="1" i="0" cap="all" dirty="0">
                <a:solidFill>
                  <a:srgbClr val="434343"/>
                </a:solidFill>
                <a:effectLst/>
                <a:latin typeface="Century Gothic" panose="020B0502020202020204" pitchFamily="34" charset="0"/>
              </a:rPr>
            </a:br>
            <a:endParaRPr lang="en-US" sz="3600" dirty="0">
              <a:latin typeface="Century Gothic" panose="020B0502020202020204" pitchFamily="34" charset="0"/>
            </a:endParaRPr>
          </a:p>
        </p:txBody>
      </p:sp>
      <p:sp>
        <p:nvSpPr>
          <p:cNvPr id="8" name="Text Placeholder 7">
            <a:extLst>
              <a:ext uri="{FF2B5EF4-FFF2-40B4-BE49-F238E27FC236}">
                <a16:creationId xmlns:a16="http://schemas.microsoft.com/office/drawing/2014/main" id="{CD21034C-837F-8907-0ABE-93DA114FD4FA}"/>
              </a:ext>
            </a:extLst>
          </p:cNvPr>
          <p:cNvSpPr>
            <a:spLocks noGrp="1"/>
          </p:cNvSpPr>
          <p:nvPr>
            <p:ph type="body" sz="quarter" idx="11"/>
          </p:nvPr>
        </p:nvSpPr>
        <p:spPr/>
        <p:txBody>
          <a:bodyPr/>
          <a:lstStyle/>
          <a:p>
            <a:endParaRPr lang="en-US" dirty="0"/>
          </a:p>
        </p:txBody>
      </p:sp>
      <p:pic>
        <p:nvPicPr>
          <p:cNvPr id="3" name="Picture 2">
            <a:extLst>
              <a:ext uri="{FF2B5EF4-FFF2-40B4-BE49-F238E27FC236}">
                <a16:creationId xmlns:a16="http://schemas.microsoft.com/office/drawing/2014/main" id="{DC04FD60-CC49-76EF-EFF6-454AD965EC8B}"/>
              </a:ext>
            </a:extLst>
          </p:cNvPr>
          <p:cNvPicPr>
            <a:picLocks/>
          </p:cNvPicPr>
          <p:nvPr/>
        </p:nvPicPr>
        <p:blipFill rotWithShape="1">
          <a:blip r:embed="rId2" cstate="print">
            <a:extLst>
              <a:ext uri="{28A0092B-C50C-407E-A947-70E740481C1C}">
                <a14:useLocalDpi xmlns:a14="http://schemas.microsoft.com/office/drawing/2010/main" val="0"/>
              </a:ext>
            </a:extLst>
          </a:blip>
          <a:srcRect l="30120" r="7301"/>
          <a:stretch/>
        </p:blipFill>
        <p:spPr>
          <a:xfrm>
            <a:off x="8536396" y="1347456"/>
            <a:ext cx="2946120" cy="2946120"/>
          </a:xfrm>
          <a:prstGeom prst="ellipse">
            <a:avLst/>
          </a:prstGeom>
          <a:ln w="101600">
            <a:solidFill>
              <a:srgbClr val="FFC000"/>
            </a:solidFill>
          </a:ln>
        </p:spPr>
      </p:pic>
      <p:pic>
        <p:nvPicPr>
          <p:cNvPr id="4" name="Picture 3" descr="A brick building with columns&#10;&#10;Description automatically generated with low confidence">
            <a:extLst>
              <a:ext uri="{FF2B5EF4-FFF2-40B4-BE49-F238E27FC236}">
                <a16:creationId xmlns:a16="http://schemas.microsoft.com/office/drawing/2014/main" id="{4DC80D49-E172-19EB-ACF6-8845E7CF7C56}"/>
              </a:ext>
            </a:extLst>
          </p:cNvPr>
          <p:cNvPicPr>
            <a:picLocks/>
          </p:cNvPicPr>
          <p:nvPr/>
        </p:nvPicPr>
        <p:blipFill rotWithShape="1">
          <a:blip r:embed="rId3" cstate="print">
            <a:extLst>
              <a:ext uri="{28A0092B-C50C-407E-A947-70E740481C1C}">
                <a14:useLocalDpi xmlns:a14="http://schemas.microsoft.com/office/drawing/2010/main" val="0"/>
              </a:ext>
            </a:extLst>
          </a:blip>
          <a:srcRect l="24738" t="1812" r="27242" b="-1812"/>
          <a:stretch/>
        </p:blipFill>
        <p:spPr>
          <a:xfrm>
            <a:off x="7194301" y="3122683"/>
            <a:ext cx="2150073" cy="2150073"/>
          </a:xfrm>
          <a:prstGeom prst="ellipse">
            <a:avLst/>
          </a:prstGeom>
          <a:ln w="101600">
            <a:solidFill>
              <a:srgbClr val="FFC000"/>
            </a:solidFill>
          </a:ln>
        </p:spPr>
      </p:pic>
    </p:spTree>
    <p:extLst>
      <p:ext uri="{BB962C8B-B14F-4D97-AF65-F5344CB8AC3E}">
        <p14:creationId xmlns:p14="http://schemas.microsoft.com/office/powerpoint/2010/main" val="2121850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94194-CC00-4E5B-4A23-E8E19B020346}"/>
            </a:ext>
          </a:extLst>
        </p:cNvPr>
        <p:cNvGrpSpPr/>
        <p:nvPr/>
      </p:nvGrpSpPr>
      <p:grpSpPr>
        <a:xfrm>
          <a:off x="0" y="0"/>
          <a:ext cx="0" cy="0"/>
          <a:chOff x="0" y="0"/>
          <a:chExt cx="0" cy="0"/>
        </a:xfrm>
      </p:grpSpPr>
      <p:sp>
        <p:nvSpPr>
          <p:cNvPr id="13" name="Text Placeholder 3">
            <a:extLst>
              <a:ext uri="{FF2B5EF4-FFF2-40B4-BE49-F238E27FC236}">
                <a16:creationId xmlns:a16="http://schemas.microsoft.com/office/drawing/2014/main" id="{66C2D862-94C1-C51F-EE72-A9E4A252B3BE}"/>
              </a:ext>
            </a:extLst>
          </p:cNvPr>
          <p:cNvSpPr>
            <a:spLocks noGrp="1"/>
          </p:cNvSpPr>
          <p:nvPr>
            <p:ph type="body" sz="quarter" idx="11"/>
          </p:nvPr>
        </p:nvSpPr>
        <p:spPr>
          <a:xfrm>
            <a:off x="2428504" y="6456745"/>
            <a:ext cx="6887688" cy="374461"/>
          </a:xfrm>
        </p:spPr>
        <p:txBody>
          <a:bodyPr/>
          <a:lstStyle/>
          <a:p>
            <a:endParaRPr lang="en-US" dirty="0"/>
          </a:p>
        </p:txBody>
      </p:sp>
      <p:pic>
        <p:nvPicPr>
          <p:cNvPr id="5" name="Content Placeholder 4" descr="A building with a brick wall and a brick wall&#10;&#10;AI-generated content may be incorrect.">
            <a:extLst>
              <a:ext uri="{FF2B5EF4-FFF2-40B4-BE49-F238E27FC236}">
                <a16:creationId xmlns:a16="http://schemas.microsoft.com/office/drawing/2014/main" id="{CE2D2979-5B7A-2050-3A2F-14D4BC282D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8338" y="697440"/>
            <a:ext cx="8575323" cy="4823619"/>
          </a:xfrm>
        </p:spPr>
      </p:pic>
    </p:spTree>
    <p:extLst>
      <p:ext uri="{BB962C8B-B14F-4D97-AF65-F5344CB8AC3E}">
        <p14:creationId xmlns:p14="http://schemas.microsoft.com/office/powerpoint/2010/main" val="733345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in a room&#10;&#10;AI-generated content may be incorrect.">
            <a:extLst>
              <a:ext uri="{FF2B5EF4-FFF2-40B4-BE49-F238E27FC236}">
                <a16:creationId xmlns:a16="http://schemas.microsoft.com/office/drawing/2014/main" id="{76D14CE7-97A5-B213-7391-CA32960398A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2507" r="3720" b="6191"/>
          <a:stretch/>
        </p:blipFill>
        <p:spPr>
          <a:xfrm>
            <a:off x="1122680" y="1045029"/>
            <a:ext cx="10124440" cy="4217533"/>
          </a:xfrm>
          <a:noFill/>
        </p:spPr>
      </p:pic>
      <p:sp>
        <p:nvSpPr>
          <p:cNvPr id="13" name="Text Placeholder 3">
            <a:extLst>
              <a:ext uri="{FF2B5EF4-FFF2-40B4-BE49-F238E27FC236}">
                <a16:creationId xmlns:a16="http://schemas.microsoft.com/office/drawing/2014/main" id="{A72CE7C7-592F-6840-42C8-424B73EF3DB5}"/>
              </a:ext>
            </a:extLst>
          </p:cNvPr>
          <p:cNvSpPr>
            <a:spLocks noGrp="1"/>
          </p:cNvSpPr>
          <p:nvPr>
            <p:ph type="body" sz="quarter" idx="11"/>
          </p:nvPr>
        </p:nvSpPr>
        <p:spPr>
          <a:xfrm>
            <a:off x="2428504" y="6456745"/>
            <a:ext cx="6887688" cy="374461"/>
          </a:xfrm>
        </p:spPr>
        <p:txBody>
          <a:bodyPr/>
          <a:lstStyle/>
          <a:p>
            <a:endParaRPr lang="en-US" dirty="0"/>
          </a:p>
        </p:txBody>
      </p:sp>
    </p:spTree>
    <p:extLst>
      <p:ext uri="{BB962C8B-B14F-4D97-AF65-F5344CB8AC3E}">
        <p14:creationId xmlns:p14="http://schemas.microsoft.com/office/powerpoint/2010/main" val="3821674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C661D-AFBB-EECE-BCF5-95471FAA31CB}"/>
            </a:ext>
          </a:extLst>
        </p:cNvPr>
        <p:cNvGrpSpPr/>
        <p:nvPr/>
      </p:nvGrpSpPr>
      <p:grpSpPr>
        <a:xfrm>
          <a:off x="0" y="0"/>
          <a:ext cx="0" cy="0"/>
          <a:chOff x="0" y="0"/>
          <a:chExt cx="0" cy="0"/>
        </a:xfrm>
      </p:grpSpPr>
      <p:sp>
        <p:nvSpPr>
          <p:cNvPr id="13" name="Text Placeholder 3">
            <a:extLst>
              <a:ext uri="{FF2B5EF4-FFF2-40B4-BE49-F238E27FC236}">
                <a16:creationId xmlns:a16="http://schemas.microsoft.com/office/drawing/2014/main" id="{FC12EBBB-C0B0-FDEC-2EC1-E2E69E28E6AA}"/>
              </a:ext>
            </a:extLst>
          </p:cNvPr>
          <p:cNvSpPr>
            <a:spLocks noGrp="1"/>
          </p:cNvSpPr>
          <p:nvPr>
            <p:ph type="body" sz="quarter" idx="11"/>
          </p:nvPr>
        </p:nvSpPr>
        <p:spPr>
          <a:xfrm>
            <a:off x="2428504" y="6456745"/>
            <a:ext cx="6887688" cy="374461"/>
          </a:xfrm>
        </p:spPr>
        <p:txBody>
          <a:bodyPr/>
          <a:lstStyle/>
          <a:p>
            <a:endParaRPr lang="en-US" dirty="0"/>
          </a:p>
        </p:txBody>
      </p:sp>
      <p:pic>
        <p:nvPicPr>
          <p:cNvPr id="5" name="Content Placeholder 4" descr="A group of people in a room&#10;&#10;AI-generated content may be incorrect.">
            <a:extLst>
              <a:ext uri="{FF2B5EF4-FFF2-40B4-BE49-F238E27FC236}">
                <a16:creationId xmlns:a16="http://schemas.microsoft.com/office/drawing/2014/main" id="{796D0B4B-88EF-373F-BBDE-C513E59908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0377" y="526414"/>
            <a:ext cx="9251245" cy="5203826"/>
          </a:xfrm>
        </p:spPr>
      </p:pic>
    </p:spTree>
    <p:extLst>
      <p:ext uri="{BB962C8B-B14F-4D97-AF65-F5344CB8AC3E}">
        <p14:creationId xmlns:p14="http://schemas.microsoft.com/office/powerpoint/2010/main" val="2965249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61ECE5-C204-0948-B492-B0033A6622E7}"/>
              </a:ext>
            </a:extLst>
          </p:cNvPr>
          <p:cNvSpPr txBox="1">
            <a:spLocks/>
          </p:cNvSpPr>
          <p:nvPr/>
        </p:nvSpPr>
        <p:spPr>
          <a:xfrm>
            <a:off x="0" y="2290060"/>
            <a:ext cx="12192000" cy="7960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000" dirty="0">
                <a:solidFill>
                  <a:schemeClr val="bg1"/>
                </a:solidFill>
                <a:latin typeface="Century Gothic" panose="020B0502020202020204" pitchFamily="34" charset="0"/>
              </a:rPr>
              <a:t>Connect With Us </a:t>
            </a:r>
          </a:p>
          <a:p>
            <a:pPr algn="ctr"/>
            <a:r>
              <a:rPr lang="en-US" sz="4000" dirty="0">
                <a:solidFill>
                  <a:schemeClr val="bg1"/>
                </a:solidFill>
                <a:latin typeface="Century Gothic" panose="020B0502020202020204" pitchFamily="34" charset="0"/>
              </a:rPr>
              <a:t>@TheCentersOhio</a:t>
            </a:r>
          </a:p>
        </p:txBody>
      </p:sp>
      <p:pic>
        <p:nvPicPr>
          <p:cNvPr id="3" name="Picture 2" descr="A colorful logo with black text&#10;&#10;Description automatically generated">
            <a:extLst>
              <a:ext uri="{FF2B5EF4-FFF2-40B4-BE49-F238E27FC236}">
                <a16:creationId xmlns:a16="http://schemas.microsoft.com/office/drawing/2014/main" id="{E36BC74F-AE4E-7C7A-6E1D-E9752D0691AC}"/>
              </a:ext>
            </a:extLst>
          </p:cNvPr>
          <p:cNvPicPr>
            <a:picLocks noGrp="1" noRot="1" noMove="1" noResize="1" noEditPoints="1" noAdjustHandles="1" noChangeArrowheads="1" noChangeShapeType="1" noCrop="1"/>
          </p:cNvPicPr>
          <p:nvPr/>
        </p:nvPicPr>
        <p:blipFill rotWithShape="1">
          <a:blip r:embed="rId2" cstate="print">
            <a:extLst>
              <a:ext uri="{BEBA8EAE-BF5A-486C-A8C5-ECC9F3942E4B}">
                <a14:imgProps xmlns:a14="http://schemas.microsoft.com/office/drawing/2010/main">
                  <a14:imgLayer r:embed="rId3">
                    <a14:imgEffect>
                      <a14:backgroundRemoval t="45278" b="50182" l="62827" r="65345"/>
                    </a14:imgEffect>
                  </a14:imgLayer>
                </a14:imgProps>
              </a:ext>
              <a:ext uri="{28A0092B-C50C-407E-A947-70E740481C1C}">
                <a14:useLocalDpi xmlns:a14="http://schemas.microsoft.com/office/drawing/2010/main" val="0"/>
              </a:ext>
            </a:extLst>
          </a:blip>
          <a:srcRect l="62512" t="44665" r="34340" b="49205"/>
          <a:stretch/>
        </p:blipFill>
        <p:spPr>
          <a:xfrm>
            <a:off x="6553200" y="4567940"/>
            <a:ext cx="76200" cy="72140"/>
          </a:xfrm>
          <a:prstGeom prst="rect">
            <a:avLst/>
          </a:prstGeom>
        </p:spPr>
      </p:pic>
      <p:sp>
        <p:nvSpPr>
          <p:cNvPr id="4" name="Rectangle 3">
            <a:extLst>
              <a:ext uri="{FF2B5EF4-FFF2-40B4-BE49-F238E27FC236}">
                <a16:creationId xmlns:a16="http://schemas.microsoft.com/office/drawing/2014/main" id="{AEA9F03C-1F5D-721D-08EC-EE391687B0BD}"/>
              </a:ext>
            </a:extLst>
          </p:cNvPr>
          <p:cNvSpPr/>
          <p:nvPr/>
        </p:nvSpPr>
        <p:spPr>
          <a:xfrm>
            <a:off x="0" y="2"/>
            <a:ext cx="12192000" cy="4567938"/>
          </a:xfrm>
          <a:prstGeom prst="rect">
            <a:avLst/>
          </a:prstGeom>
          <a:solidFill>
            <a:srgbClr val="5779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ue and green flower with leaves&#10;&#10;AI-generated content may be incorrect.">
            <a:extLst>
              <a:ext uri="{FF2B5EF4-FFF2-40B4-BE49-F238E27FC236}">
                <a16:creationId xmlns:a16="http://schemas.microsoft.com/office/drawing/2014/main" id="{73E8C059-9FF6-890A-74AD-FF21FB22B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894" y="2426361"/>
            <a:ext cx="3897872" cy="3897872"/>
          </a:xfrm>
          <a:prstGeom prst="rect">
            <a:avLst/>
          </a:prstGeom>
        </p:spPr>
      </p:pic>
      <p:sp>
        <p:nvSpPr>
          <p:cNvPr id="13" name="object 3">
            <a:extLst>
              <a:ext uri="{FF2B5EF4-FFF2-40B4-BE49-F238E27FC236}">
                <a16:creationId xmlns:a16="http://schemas.microsoft.com/office/drawing/2014/main" id="{ACE7F435-0FD5-8517-8974-868C068B0F63}"/>
              </a:ext>
            </a:extLst>
          </p:cNvPr>
          <p:cNvSpPr txBox="1">
            <a:spLocks/>
          </p:cNvSpPr>
          <p:nvPr/>
        </p:nvSpPr>
        <p:spPr>
          <a:xfrm>
            <a:off x="0" y="511718"/>
            <a:ext cx="12192000"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3600" b="1" spc="300" dirty="0">
                <a:solidFill>
                  <a:schemeClr val="bg1"/>
                </a:solidFill>
                <a:latin typeface="Century Gothic" panose="020B0502020202020204" pitchFamily="34" charset="0"/>
              </a:rPr>
              <a:t>CONNECT WITH US</a:t>
            </a:r>
          </a:p>
        </p:txBody>
      </p:sp>
      <p:sp>
        <p:nvSpPr>
          <p:cNvPr id="15" name="object 3">
            <a:extLst>
              <a:ext uri="{FF2B5EF4-FFF2-40B4-BE49-F238E27FC236}">
                <a16:creationId xmlns:a16="http://schemas.microsoft.com/office/drawing/2014/main" id="{D366B04B-534E-2F6D-DEA5-14413B2F8212}"/>
              </a:ext>
            </a:extLst>
          </p:cNvPr>
          <p:cNvSpPr txBox="1">
            <a:spLocks/>
          </p:cNvSpPr>
          <p:nvPr/>
        </p:nvSpPr>
        <p:spPr>
          <a:xfrm>
            <a:off x="-2" y="1245771"/>
            <a:ext cx="12192000" cy="382156"/>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2400" dirty="0">
                <a:solidFill>
                  <a:schemeClr val="bg1"/>
                </a:solidFill>
                <a:latin typeface="Century Gothic" panose="020B0502020202020204" pitchFamily="34" charset="0"/>
              </a:rPr>
              <a:t>@THECENTERSHOPE</a:t>
            </a:r>
          </a:p>
        </p:txBody>
      </p:sp>
      <p:sp>
        <p:nvSpPr>
          <p:cNvPr id="16" name="object 3">
            <a:extLst>
              <a:ext uri="{FF2B5EF4-FFF2-40B4-BE49-F238E27FC236}">
                <a16:creationId xmlns:a16="http://schemas.microsoft.com/office/drawing/2014/main" id="{A6CB0682-4066-B6D8-AC6C-AAA88866499D}"/>
              </a:ext>
            </a:extLst>
          </p:cNvPr>
          <p:cNvSpPr txBox="1">
            <a:spLocks/>
          </p:cNvSpPr>
          <p:nvPr/>
        </p:nvSpPr>
        <p:spPr>
          <a:xfrm>
            <a:off x="0" y="2140600"/>
            <a:ext cx="12192000" cy="259045"/>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1600" dirty="0">
                <a:solidFill>
                  <a:schemeClr val="bg1"/>
                </a:solidFill>
                <a:latin typeface="Century Gothic" panose="020B0502020202020204" pitchFamily="34" charset="0"/>
              </a:rPr>
              <a:t>https://thecentersohio.org/youth-residential-services/the-centers-hope-campus/</a:t>
            </a:r>
          </a:p>
        </p:txBody>
      </p:sp>
      <p:grpSp>
        <p:nvGrpSpPr>
          <p:cNvPr id="24" name="Group 23">
            <a:extLst>
              <a:ext uri="{FF2B5EF4-FFF2-40B4-BE49-F238E27FC236}">
                <a16:creationId xmlns:a16="http://schemas.microsoft.com/office/drawing/2014/main" id="{67A883CB-04A5-D3D3-035E-9D32292138B4}"/>
              </a:ext>
            </a:extLst>
          </p:cNvPr>
          <p:cNvGrpSpPr/>
          <p:nvPr/>
        </p:nvGrpSpPr>
        <p:grpSpPr>
          <a:xfrm>
            <a:off x="5092645" y="6049816"/>
            <a:ext cx="1735582" cy="542161"/>
            <a:chOff x="5016444" y="6107907"/>
            <a:chExt cx="1952999" cy="610078"/>
          </a:xfrm>
        </p:grpSpPr>
        <p:pic>
          <p:nvPicPr>
            <p:cNvPr id="19" name="Picture 18">
              <a:extLst>
                <a:ext uri="{FF2B5EF4-FFF2-40B4-BE49-F238E27FC236}">
                  <a16:creationId xmlns:a16="http://schemas.microsoft.com/office/drawing/2014/main" id="{4F54A09A-7135-0A92-CBB8-E5C21E91788D}"/>
                </a:ext>
              </a:extLst>
            </p:cNvPr>
            <p:cNvPicPr>
              <a:picLocks noChangeAspect="1"/>
            </p:cNvPicPr>
            <p:nvPr/>
          </p:nvPicPr>
          <p:blipFill>
            <a:blip r:embed="rId5"/>
            <a:stretch>
              <a:fillRect/>
            </a:stretch>
          </p:blipFill>
          <p:spPr>
            <a:xfrm>
              <a:off x="5016444" y="6109449"/>
              <a:ext cx="623745" cy="590367"/>
            </a:xfrm>
            <a:prstGeom prst="rect">
              <a:avLst/>
            </a:prstGeom>
          </p:spPr>
        </p:pic>
        <p:pic>
          <p:nvPicPr>
            <p:cNvPr id="21" name="Picture 20">
              <a:extLst>
                <a:ext uri="{FF2B5EF4-FFF2-40B4-BE49-F238E27FC236}">
                  <a16:creationId xmlns:a16="http://schemas.microsoft.com/office/drawing/2014/main" id="{3024116F-11C3-DE3A-EF1A-34F70ABA1483}"/>
                </a:ext>
              </a:extLst>
            </p:cNvPr>
            <p:cNvPicPr>
              <a:picLocks noChangeAspect="1"/>
            </p:cNvPicPr>
            <p:nvPr/>
          </p:nvPicPr>
          <p:blipFill>
            <a:blip r:embed="rId6"/>
            <a:stretch>
              <a:fillRect/>
            </a:stretch>
          </p:blipFill>
          <p:spPr>
            <a:xfrm>
              <a:off x="5689581" y="6109451"/>
              <a:ext cx="607416" cy="590366"/>
            </a:xfrm>
            <a:prstGeom prst="rect">
              <a:avLst/>
            </a:prstGeom>
          </p:spPr>
        </p:pic>
        <p:pic>
          <p:nvPicPr>
            <p:cNvPr id="23" name="Picture 22">
              <a:extLst>
                <a:ext uri="{FF2B5EF4-FFF2-40B4-BE49-F238E27FC236}">
                  <a16:creationId xmlns:a16="http://schemas.microsoft.com/office/drawing/2014/main" id="{35CC940F-E382-FDFD-9DBC-9EBCE74AF7F8}"/>
                </a:ext>
              </a:extLst>
            </p:cNvPr>
            <p:cNvPicPr>
              <a:picLocks noChangeAspect="1"/>
            </p:cNvPicPr>
            <p:nvPr/>
          </p:nvPicPr>
          <p:blipFill>
            <a:blip r:embed="rId7"/>
            <a:srcRect b="4722"/>
            <a:stretch/>
          </p:blipFill>
          <p:spPr>
            <a:xfrm>
              <a:off x="6362027" y="6107907"/>
              <a:ext cx="607416" cy="610078"/>
            </a:xfrm>
            <a:prstGeom prst="rect">
              <a:avLst/>
            </a:prstGeom>
          </p:spPr>
        </p:pic>
      </p:grpSp>
      <p:sp>
        <p:nvSpPr>
          <p:cNvPr id="25" name="object 3">
            <a:extLst>
              <a:ext uri="{FF2B5EF4-FFF2-40B4-BE49-F238E27FC236}">
                <a16:creationId xmlns:a16="http://schemas.microsoft.com/office/drawing/2014/main" id="{4805A87D-EBCB-1244-552F-9B671B51F4D0}"/>
              </a:ext>
            </a:extLst>
          </p:cNvPr>
          <p:cNvSpPr txBox="1">
            <a:spLocks/>
          </p:cNvSpPr>
          <p:nvPr/>
        </p:nvSpPr>
        <p:spPr>
          <a:xfrm>
            <a:off x="-18170" y="1682889"/>
            <a:ext cx="12192000" cy="382156"/>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2400" dirty="0">
                <a:solidFill>
                  <a:schemeClr val="bg1"/>
                </a:solidFill>
                <a:latin typeface="Century Gothic" panose="020B0502020202020204" pitchFamily="34" charset="0"/>
              </a:rPr>
              <a:t>@THECENTERSHOPECAMPUS</a:t>
            </a:r>
          </a:p>
        </p:txBody>
      </p:sp>
    </p:spTree>
    <p:extLst>
      <p:ext uri="{BB962C8B-B14F-4D97-AF65-F5344CB8AC3E}">
        <p14:creationId xmlns:p14="http://schemas.microsoft.com/office/powerpoint/2010/main" val="3065213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81A1-AFF3-7BA3-1F35-6780DE60F060}"/>
              </a:ext>
            </a:extLst>
          </p:cNvPr>
          <p:cNvSpPr>
            <a:spLocks noGrp="1"/>
          </p:cNvSpPr>
          <p:nvPr>
            <p:ph type="title"/>
          </p:nvPr>
        </p:nvSpPr>
        <p:spPr/>
        <p:txBody>
          <a:bodyPr anchor="ctr">
            <a:normAutofit fontScale="90000"/>
          </a:bodyPr>
          <a:lstStyle/>
          <a:p>
            <a:r>
              <a:rPr lang="en-US" b="1" dirty="0">
                <a:latin typeface="+mn-lt"/>
              </a:rPr>
              <a:t>Youth Residential Program </a:t>
            </a:r>
          </a:p>
        </p:txBody>
      </p:sp>
      <p:sp>
        <p:nvSpPr>
          <p:cNvPr id="3" name="Content Placeholder 2">
            <a:extLst>
              <a:ext uri="{FF2B5EF4-FFF2-40B4-BE49-F238E27FC236}">
                <a16:creationId xmlns:a16="http://schemas.microsoft.com/office/drawing/2014/main" id="{FDFF8A63-9AB1-6749-6272-3EF9671C5962}"/>
              </a:ext>
            </a:extLst>
          </p:cNvPr>
          <p:cNvSpPr>
            <a:spLocks noGrp="1"/>
          </p:cNvSpPr>
          <p:nvPr>
            <p:ph idx="1"/>
          </p:nvPr>
        </p:nvSpPr>
        <p:spPr>
          <a:xfrm>
            <a:off x="838200" y="1533125"/>
            <a:ext cx="7789223" cy="3534703"/>
          </a:xfrm>
        </p:spPr>
        <p:txBody>
          <a:bodyPr>
            <a:normAutofit/>
          </a:bodyPr>
          <a:lstStyle/>
          <a:p>
            <a:r>
              <a:rPr kumimoji="0" lang="en-US" sz="1600" b="0" i="0" u="none" strike="noStrike" kern="1200" cap="none" spc="0" normalizeH="0" baseline="0" noProof="0" dirty="0">
                <a:ln>
                  <a:noFill/>
                </a:ln>
                <a:effectLst/>
                <a:uLnTx/>
                <a:uFillTx/>
                <a:latin typeface="+mn-lt"/>
              </a:rPr>
              <a:t>The Centers and Cleveland Christian Home (CCH) joined together in 2022, enabling The Centers to expand access to the full continuum of behavioral health services for children and adolescents.</a:t>
            </a:r>
          </a:p>
          <a:p>
            <a:endParaRPr lang="en-US" sz="1600" dirty="0">
              <a:latin typeface="+mn-lt"/>
            </a:endParaRPr>
          </a:p>
          <a:p>
            <a:pPr marL="354965" marR="0" lvl="0" indent="-342900" defTabSz="914400" rtl="0" eaLnBrk="1" fontAlgn="auto" latinLnBrk="0" hangingPunct="1">
              <a:spcBef>
                <a:spcPts val="600"/>
              </a:spcBef>
              <a:spcAft>
                <a:spcPts val="0"/>
              </a:spcAft>
              <a:buClr>
                <a:srgbClr val="919193"/>
              </a:buClr>
              <a:buSzTx/>
              <a:buFont typeface="Arial" panose="020B0604020202020204" pitchFamily="34" charset="0"/>
              <a:buChar char="•"/>
              <a:tabLst>
                <a:tab pos="356870" algn="l"/>
                <a:tab pos="357505" algn="l"/>
              </a:tabLst>
              <a:defRPr/>
            </a:pPr>
            <a:r>
              <a:rPr kumimoji="0" lang="en-US" sz="1600" b="0" i="0" u="none" strike="noStrike" kern="1200" cap="none" spc="0" normalizeH="0" baseline="0" noProof="0" dirty="0">
                <a:ln>
                  <a:noFill/>
                </a:ln>
                <a:effectLst/>
                <a:uLnTx/>
                <a:uFillTx/>
                <a:latin typeface="+mn-lt"/>
              </a:rPr>
              <a:t>Residential Care &amp; Treatment for Youth</a:t>
            </a:r>
          </a:p>
          <a:p>
            <a:pPr marL="812165" marR="0" lvl="1" indent="-342900" defTabSz="914400" rtl="0" eaLnBrk="1" fontAlgn="auto" latinLnBrk="0" hangingPunct="1">
              <a:spcBef>
                <a:spcPts val="600"/>
              </a:spcBef>
              <a:spcAft>
                <a:spcPts val="0"/>
              </a:spcAft>
              <a:buClr>
                <a:srgbClr val="919193"/>
              </a:buClr>
              <a:buSzTx/>
              <a:buFont typeface="Courier New" panose="02070309020205020404" pitchFamily="49" charset="0"/>
              <a:buChar char="o"/>
              <a:tabLst>
                <a:tab pos="356870" algn="l"/>
                <a:tab pos="357505" algn="l"/>
              </a:tabLst>
              <a:defRPr/>
            </a:pPr>
            <a:r>
              <a:rPr kumimoji="0" lang="en-US" sz="1600" b="0" i="0" u="none" strike="noStrike" kern="1200" cap="none" spc="0" normalizeH="0" baseline="0" noProof="0" dirty="0">
                <a:ln>
                  <a:noFill/>
                </a:ln>
                <a:effectLst/>
                <a:uLnTx/>
                <a:uFillTx/>
                <a:latin typeface="+mn-lt"/>
              </a:rPr>
              <a:t>24/7 care and support for youth in the custody of the Cuyahoga County Department of Children &amp; Family Services (CCDCFS), including nursing, psychiatry, therapeutic, enrichment and educational services for youth who have experienced severe trauma or abuse and/or who may have significant emotional or behavioral health challenges. </a:t>
            </a:r>
          </a:p>
          <a:p>
            <a:endParaRPr lang="en-US" sz="1600" dirty="0"/>
          </a:p>
        </p:txBody>
      </p:sp>
      <p:sp>
        <p:nvSpPr>
          <p:cNvPr id="8" name="Text Placeholder 7">
            <a:extLst>
              <a:ext uri="{FF2B5EF4-FFF2-40B4-BE49-F238E27FC236}">
                <a16:creationId xmlns:a16="http://schemas.microsoft.com/office/drawing/2014/main" id="{7A6B47B9-0B4F-5B91-4F9C-4A810317F7AD}"/>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288559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3CD6F-3503-AB9B-B40A-00CB6763A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B7D87-04EE-4184-E96F-F14C32199959}"/>
              </a:ext>
            </a:extLst>
          </p:cNvPr>
          <p:cNvSpPr>
            <a:spLocks noGrp="1"/>
          </p:cNvSpPr>
          <p:nvPr>
            <p:ph type="title"/>
          </p:nvPr>
        </p:nvSpPr>
        <p:spPr>
          <a:xfrm>
            <a:off x="838200" y="196426"/>
            <a:ext cx="10515600" cy="1325880"/>
          </a:xfrm>
        </p:spPr>
        <p:txBody>
          <a:bodyPr anchor="ctr">
            <a:normAutofit/>
          </a:bodyPr>
          <a:lstStyle/>
          <a:p>
            <a:r>
              <a:rPr lang="en-US" sz="3600" b="1" dirty="0"/>
              <a:t>Youth Residential Crisis </a:t>
            </a:r>
          </a:p>
        </p:txBody>
      </p:sp>
      <p:sp>
        <p:nvSpPr>
          <p:cNvPr id="3" name="Content Placeholder 2">
            <a:extLst>
              <a:ext uri="{FF2B5EF4-FFF2-40B4-BE49-F238E27FC236}">
                <a16:creationId xmlns:a16="http://schemas.microsoft.com/office/drawing/2014/main" id="{5F719253-FBB5-A978-2BDC-5C14FC832A94}"/>
              </a:ext>
            </a:extLst>
          </p:cNvPr>
          <p:cNvSpPr>
            <a:spLocks noGrp="1"/>
          </p:cNvSpPr>
          <p:nvPr>
            <p:ph idx="1"/>
          </p:nvPr>
        </p:nvSpPr>
        <p:spPr>
          <a:xfrm>
            <a:off x="6096000" y="1663096"/>
            <a:ext cx="5162550" cy="4217533"/>
          </a:xfrm>
        </p:spPr>
        <p:txBody>
          <a:bodyPr>
            <a:normAutofit fontScale="70000" lnSpcReduction="20000"/>
          </a:bodyPr>
          <a:lstStyle/>
          <a:p>
            <a:pPr marL="0" indent="0" fontAlgn="base">
              <a:lnSpc>
                <a:spcPct val="100000"/>
              </a:lnSpc>
              <a:buNone/>
            </a:pPr>
            <a:r>
              <a:rPr lang="en-US" sz="1800" dirty="0">
                <a:solidFill>
                  <a:srgbClr val="4B4F58"/>
                </a:solidFill>
                <a:latin typeface="Century Gothic" panose="020B0502020202020204" pitchFamily="34" charset="0"/>
                <a:cs typeface="+mn-cs"/>
              </a:rPr>
              <a:t>Today, we face a situation where the safety and well-being of children are at risk because the systems designed to protect them are overwhelmed.</a:t>
            </a:r>
          </a:p>
          <a:p>
            <a:pPr marL="0" indent="0" fontAlgn="base">
              <a:lnSpc>
                <a:spcPct val="100000"/>
              </a:lnSpc>
              <a:buNone/>
            </a:pPr>
            <a:r>
              <a:rPr lang="en-US" sz="1800" dirty="0">
                <a:solidFill>
                  <a:srgbClr val="4B4F58"/>
                </a:solidFill>
                <a:latin typeface="Century Gothic" panose="020B0502020202020204" pitchFamily="34" charset="0"/>
                <a:cs typeface="+mn-cs"/>
              </a:rPr>
              <a:t>For years, our community has faced a severe shortage of appropriate placements for children in county custody. </a:t>
            </a:r>
            <a:r>
              <a:rPr lang="en-US" sz="1800" b="1" dirty="0">
                <a:solidFill>
                  <a:srgbClr val="4B4F58"/>
                </a:solidFill>
                <a:latin typeface="Century Gothic" panose="020B0502020202020204" pitchFamily="34" charset="0"/>
                <a:cs typeface="+mn-cs"/>
              </a:rPr>
              <a:t>The lack of sufficient beds and/or foster families has been a persistent issue, leading to increasingly desperate situations for our most vulnerable youth. </a:t>
            </a:r>
            <a:r>
              <a:rPr lang="en-US" sz="1800" dirty="0">
                <a:solidFill>
                  <a:srgbClr val="4B4F58"/>
                </a:solidFill>
                <a:latin typeface="Century Gothic" panose="020B0502020202020204" pitchFamily="34" charset="0"/>
                <a:cs typeface="+mn-cs"/>
              </a:rPr>
              <a:t>Children with the most acute needs are often funneled into systems that were never designed to address their complex challenges. And the lack of local available placement options has led to the tragic reality of children being placed even temporarily in office buildings or sent out of state, far from their families and communities, in search of adequate care.</a:t>
            </a:r>
          </a:p>
          <a:p>
            <a:pPr marL="0" indent="0" fontAlgn="base">
              <a:lnSpc>
                <a:spcPct val="100000"/>
              </a:lnSpc>
              <a:buNone/>
            </a:pPr>
            <a:r>
              <a:rPr lang="en-US" sz="1800" b="1" dirty="0">
                <a:solidFill>
                  <a:srgbClr val="4B4F58"/>
                </a:solidFill>
                <a:latin typeface="Century Gothic" panose="020B0502020202020204" pitchFamily="34" charset="0"/>
                <a:cs typeface="+mn-cs"/>
              </a:rPr>
              <a:t>When children are sent out of state, they are not only removed from their familiar surroundings but also lose vital connections to their families and their community. </a:t>
            </a:r>
            <a:r>
              <a:rPr lang="en-US" sz="1800" dirty="0">
                <a:solidFill>
                  <a:srgbClr val="4B4F58"/>
                </a:solidFill>
                <a:latin typeface="Century Gothic" panose="020B0502020202020204" pitchFamily="34" charset="0"/>
                <a:cs typeface="+mn-cs"/>
              </a:rPr>
              <a:t>This dislocation makes it significantly more difficult to reunify these children with their families, prolonging their time in the system and increasing their trauma. The systems in place, both locally and out of state, are often ill-equipped to address the acute needs of these children, further complicating their path to healing and stability.</a:t>
            </a:r>
          </a:p>
          <a:p>
            <a:pPr marL="0" indent="0">
              <a:buNone/>
            </a:pPr>
            <a:endParaRPr lang="en-US" sz="1700" dirty="0"/>
          </a:p>
          <a:p>
            <a:pPr marL="0" indent="0">
              <a:buNone/>
            </a:pPr>
            <a:endParaRPr lang="en-US" sz="1700" dirty="0"/>
          </a:p>
        </p:txBody>
      </p:sp>
      <p:sp>
        <p:nvSpPr>
          <p:cNvPr id="15" name="Text Placeholder 3">
            <a:extLst>
              <a:ext uri="{FF2B5EF4-FFF2-40B4-BE49-F238E27FC236}">
                <a16:creationId xmlns:a16="http://schemas.microsoft.com/office/drawing/2014/main" id="{A4B70921-B74A-5FF8-9BF2-2035923F5D12}"/>
              </a:ext>
            </a:extLst>
          </p:cNvPr>
          <p:cNvSpPr>
            <a:spLocks noGrp="1"/>
          </p:cNvSpPr>
          <p:nvPr>
            <p:ph type="body" sz="quarter" idx="11"/>
          </p:nvPr>
        </p:nvSpPr>
        <p:spPr>
          <a:xfrm>
            <a:off x="2428504" y="6456745"/>
            <a:ext cx="6887688" cy="374461"/>
          </a:xfrm>
        </p:spPr>
        <p:txBody>
          <a:bodyPr/>
          <a:lstStyle/>
          <a:p>
            <a:endParaRPr lang="en-US" dirty="0"/>
          </a:p>
        </p:txBody>
      </p:sp>
      <p:pic>
        <p:nvPicPr>
          <p:cNvPr id="4" name="Picture 3" descr="A brick building with columns&#10;&#10;Description automatically generated with low confidence">
            <a:extLst>
              <a:ext uri="{FF2B5EF4-FFF2-40B4-BE49-F238E27FC236}">
                <a16:creationId xmlns:a16="http://schemas.microsoft.com/office/drawing/2014/main" id="{869F0C16-9EE5-CCD5-536F-3022AAB644CD}"/>
              </a:ext>
            </a:extLst>
          </p:cNvPr>
          <p:cNvPicPr>
            <a:picLocks/>
          </p:cNvPicPr>
          <p:nvPr/>
        </p:nvPicPr>
        <p:blipFill rotWithShape="1">
          <a:blip r:embed="rId2" cstate="print">
            <a:extLst>
              <a:ext uri="{28A0092B-C50C-407E-A947-70E740481C1C}">
                <a14:useLocalDpi xmlns:a14="http://schemas.microsoft.com/office/drawing/2010/main" val="0"/>
              </a:ext>
            </a:extLst>
          </a:blip>
          <a:srcRect l="20250" r="22750" b="-4"/>
          <a:stretch/>
        </p:blipFill>
        <p:spPr>
          <a:xfrm>
            <a:off x="709798" y="1663096"/>
            <a:ext cx="5162550" cy="4217533"/>
          </a:xfrm>
          <a:prstGeom prst="rect">
            <a:avLst/>
          </a:prstGeom>
          <a:noFill/>
          <a:ln w="101600">
            <a:solidFill>
              <a:srgbClr val="FFC000"/>
            </a:solidFill>
          </a:ln>
        </p:spPr>
      </p:pic>
    </p:spTree>
    <p:extLst>
      <p:ext uri="{BB962C8B-B14F-4D97-AF65-F5344CB8AC3E}">
        <p14:creationId xmlns:p14="http://schemas.microsoft.com/office/powerpoint/2010/main" val="282394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DFB794-5111-755A-AEAF-12ED105D283C}"/>
              </a:ext>
            </a:extLst>
          </p:cNvPr>
          <p:cNvSpPr>
            <a:spLocks noGrp="1"/>
          </p:cNvSpPr>
          <p:nvPr>
            <p:ph idx="1"/>
          </p:nvPr>
        </p:nvSpPr>
        <p:spPr>
          <a:xfrm>
            <a:off x="838200" y="1481909"/>
            <a:ext cx="10515600" cy="4217533"/>
          </a:xfrm>
        </p:spPr>
        <p:txBody>
          <a:bodyPr>
            <a:noAutofit/>
          </a:bodyPr>
          <a:lstStyle/>
          <a:p>
            <a:pPr marL="0" indent="0" fontAlgn="base">
              <a:lnSpc>
                <a:spcPct val="100000"/>
              </a:lnSpc>
              <a:buNone/>
            </a:pPr>
            <a:r>
              <a:rPr lang="en-US" sz="1400" b="1" dirty="0">
                <a:solidFill>
                  <a:srgbClr val="4B4F58"/>
                </a:solidFill>
                <a:latin typeface="Century Gothic" panose="020B0502020202020204" pitchFamily="34" charset="0"/>
                <a:cs typeface="+mn-cs"/>
              </a:rPr>
              <a:t>The Centers is partnering with Cuyahoga County on an ambitious capital campaign in 2024 to create lasting solutions for vulnerable youth.</a:t>
            </a:r>
            <a:r>
              <a:rPr lang="en-US" sz="1400" dirty="0">
                <a:solidFill>
                  <a:srgbClr val="4B4F58"/>
                </a:solidFill>
                <a:latin typeface="Century Gothic" panose="020B0502020202020204" pitchFamily="34" charset="0"/>
                <a:cs typeface="+mn-cs"/>
              </a:rPr>
              <a:t> The new HOPE Campus, which will be built at the current Cleveland Christian Home (CCH) site on Lorain Avenue on Cleveland’s west side, demonstrates The Centers’ and the County’s commitment to ensuring that youth in County custody have a safe and therapeutic place to stay – especially those who have been turned away from other options. The campus transformation will promote </a:t>
            </a:r>
            <a:r>
              <a:rPr lang="en-US" sz="1400" b="1" dirty="0">
                <a:solidFill>
                  <a:srgbClr val="4B4F58"/>
                </a:solidFill>
                <a:latin typeface="Century Gothic" panose="020B0502020202020204" pitchFamily="34" charset="0"/>
                <a:cs typeface="+mn-cs"/>
              </a:rPr>
              <a:t>a comprehensive model for assisting with rapid reunification and kinship diversion for children in county custody, while providing a safe location where youth awaiting placement can be assessed and receive treatment</a:t>
            </a:r>
            <a:r>
              <a:rPr lang="en-US" sz="1400" dirty="0">
                <a:solidFill>
                  <a:srgbClr val="4B4F58"/>
                </a:solidFill>
                <a:latin typeface="Century Gothic" panose="020B0502020202020204" pitchFamily="34" charset="0"/>
                <a:cs typeface="+mn-cs"/>
              </a:rPr>
              <a:t>.</a:t>
            </a:r>
          </a:p>
          <a:p>
            <a:pPr marL="0" indent="0" fontAlgn="base">
              <a:lnSpc>
                <a:spcPct val="100000"/>
              </a:lnSpc>
              <a:buNone/>
            </a:pPr>
            <a:r>
              <a:rPr lang="en-US" sz="1400" dirty="0">
                <a:solidFill>
                  <a:srgbClr val="4B4F58"/>
                </a:solidFill>
                <a:latin typeface="Century Gothic" panose="020B0502020202020204" pitchFamily="34" charset="0"/>
                <a:cs typeface="+mn-cs"/>
              </a:rPr>
              <a:t>This joint effort will make meaningful progress toward providing a solution for area youth in need of placement outside of their homes. </a:t>
            </a:r>
            <a:r>
              <a:rPr lang="en-US" sz="1400" b="1" dirty="0">
                <a:solidFill>
                  <a:srgbClr val="4B4F58"/>
                </a:solidFill>
                <a:latin typeface="Century Gothic" panose="020B0502020202020204" pitchFamily="34" charset="0"/>
                <a:cs typeface="+mn-cs"/>
              </a:rPr>
              <a:t>We believe keeping local youth in Cuyahoga County is our moral obligation and critical to family reunification and engagement.</a:t>
            </a:r>
            <a:r>
              <a:rPr lang="en-US" sz="1400" dirty="0">
                <a:solidFill>
                  <a:srgbClr val="4B4F58"/>
                </a:solidFill>
                <a:latin typeface="Century Gothic" panose="020B0502020202020204" pitchFamily="34" charset="0"/>
                <a:cs typeface="+mn-cs"/>
              </a:rPr>
              <a:t> Over time, this program will reduce the number of nights any youth spends without adequate housing and help keep Cuyahoga County youth close to home. In one central location, Centers and County staff, along with other child-serving nonprofits, can work in lockstep to get children who have faced some of life’s harshest realities into their best placement as quickly as possible.</a:t>
            </a:r>
          </a:p>
          <a:p>
            <a:pPr marL="0" indent="0" fontAlgn="base">
              <a:lnSpc>
                <a:spcPct val="100000"/>
              </a:lnSpc>
              <a:buNone/>
            </a:pPr>
            <a:r>
              <a:rPr lang="en-US" sz="1400" dirty="0">
                <a:solidFill>
                  <a:srgbClr val="4B4F58"/>
                </a:solidFill>
                <a:latin typeface="Century Gothic" panose="020B0502020202020204" pitchFamily="34" charset="0"/>
                <a:cs typeface="+mn-cs"/>
              </a:rPr>
              <a:t>The campus will also provide residential treatment, short-term emergency placement, and other support for youth and families. </a:t>
            </a:r>
            <a:r>
              <a:rPr lang="en-US" sz="1400" b="1" dirty="0">
                <a:solidFill>
                  <a:srgbClr val="4B4F58"/>
                </a:solidFill>
                <a:latin typeface="Century Gothic" panose="020B0502020202020204" pitchFamily="34" charset="0"/>
                <a:cs typeface="+mn-cs"/>
              </a:rPr>
              <a:t>With approximately 50 specialized beds in a comfortable, trauma-informed environment, youth will have seamless step-down and step-up options as they receive treatment close to home and work toward a path back to their families.</a:t>
            </a:r>
          </a:p>
        </p:txBody>
      </p:sp>
      <p:sp>
        <p:nvSpPr>
          <p:cNvPr id="4" name="Text Placeholder 3">
            <a:extLst>
              <a:ext uri="{FF2B5EF4-FFF2-40B4-BE49-F238E27FC236}">
                <a16:creationId xmlns:a16="http://schemas.microsoft.com/office/drawing/2014/main" id="{63DA7DFB-7139-B527-447A-79E6861AD1BB}"/>
              </a:ext>
            </a:extLst>
          </p:cNvPr>
          <p:cNvSpPr>
            <a:spLocks noGrp="1"/>
          </p:cNvSpPr>
          <p:nvPr>
            <p:ph type="body" sz="quarter" idx="11"/>
          </p:nvPr>
        </p:nvSpPr>
        <p:spPr/>
        <p:txBody>
          <a:bodyPr/>
          <a:lstStyle/>
          <a:p>
            <a:endParaRPr lang="en-US" dirty="0"/>
          </a:p>
        </p:txBody>
      </p:sp>
      <p:sp>
        <p:nvSpPr>
          <p:cNvPr id="2" name="Title 1">
            <a:extLst>
              <a:ext uri="{FF2B5EF4-FFF2-40B4-BE49-F238E27FC236}">
                <a16:creationId xmlns:a16="http://schemas.microsoft.com/office/drawing/2014/main" id="{6B6E1D27-6B3D-EE47-3C6F-6D8CFA2328EC}"/>
              </a:ext>
            </a:extLst>
          </p:cNvPr>
          <p:cNvSpPr>
            <a:spLocks noGrp="1"/>
          </p:cNvSpPr>
          <p:nvPr>
            <p:ph type="title"/>
          </p:nvPr>
        </p:nvSpPr>
        <p:spPr/>
        <p:txBody>
          <a:bodyPr>
            <a:normAutofit/>
          </a:bodyPr>
          <a:lstStyle/>
          <a:p>
            <a:pPr algn="ctr"/>
            <a:r>
              <a:rPr lang="en-US" sz="3600" b="1" i="0" dirty="0">
                <a:solidFill>
                  <a:schemeClr val="accent1">
                    <a:lumMod val="50000"/>
                  </a:schemeClr>
                </a:solidFill>
                <a:effectLst/>
                <a:latin typeface="Century Gothic" panose="020B0502020202020204" pitchFamily="34" charset="0"/>
              </a:rPr>
              <a:t>The Centers' Solution</a:t>
            </a:r>
            <a:endParaRPr lang="en-US" sz="36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1704892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6330D-8C1F-FE07-1463-308BB25530CE}"/>
            </a:ext>
          </a:extLst>
        </p:cNvPr>
        <p:cNvGrpSpPr/>
        <p:nvPr/>
      </p:nvGrpSpPr>
      <p:grpSpPr>
        <a:xfrm>
          <a:off x="0" y="0"/>
          <a:ext cx="0" cy="0"/>
          <a:chOff x="0" y="0"/>
          <a:chExt cx="0" cy="0"/>
        </a:xfrm>
      </p:grpSpPr>
      <p:pic>
        <p:nvPicPr>
          <p:cNvPr id="11" name="Picture 10" descr="A table and chair in a room&#10;&#10;AI-generated content may be incorrect.">
            <a:extLst>
              <a:ext uri="{FF2B5EF4-FFF2-40B4-BE49-F238E27FC236}">
                <a16:creationId xmlns:a16="http://schemas.microsoft.com/office/drawing/2014/main" id="{F08DE17E-695B-ECCF-157E-3954609C436D}"/>
              </a:ext>
            </a:extLst>
          </p:cNvPr>
          <p:cNvPicPr>
            <a:picLocks noChangeAspect="1"/>
          </p:cNvPicPr>
          <p:nvPr/>
        </p:nvPicPr>
        <p:blipFill>
          <a:blip r:embed="rId2">
            <a:alphaModFix amt="52000"/>
            <a:extLst>
              <a:ext uri="{28A0092B-C50C-407E-A947-70E740481C1C}">
                <a14:useLocalDpi xmlns:a14="http://schemas.microsoft.com/office/drawing/2010/main" val="0"/>
              </a:ext>
            </a:extLst>
          </a:blip>
          <a:stretch>
            <a:fillRect/>
          </a:stretch>
        </p:blipFill>
        <p:spPr>
          <a:xfrm>
            <a:off x="7787539" y="0"/>
            <a:ext cx="4404461"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endPos="0" dist="50800" dir="5400000" sy="-100000" algn="bl" rotWithShape="0"/>
            <a:softEdge rad="31750"/>
          </a:effectLst>
        </p:spPr>
      </p:pic>
      <p:sp>
        <p:nvSpPr>
          <p:cNvPr id="3" name="Content Placeholder 2">
            <a:extLst>
              <a:ext uri="{FF2B5EF4-FFF2-40B4-BE49-F238E27FC236}">
                <a16:creationId xmlns:a16="http://schemas.microsoft.com/office/drawing/2014/main" id="{B2EE074E-5D96-D58F-821A-BD12DF26A585}"/>
              </a:ext>
            </a:extLst>
          </p:cNvPr>
          <p:cNvSpPr>
            <a:spLocks noGrp="1"/>
          </p:cNvSpPr>
          <p:nvPr>
            <p:ph idx="1"/>
          </p:nvPr>
        </p:nvSpPr>
        <p:spPr>
          <a:xfrm>
            <a:off x="472798" y="430131"/>
            <a:ext cx="6808536" cy="5200648"/>
          </a:xfrm>
        </p:spPr>
        <p:txBody>
          <a:bodyPr/>
          <a:lstStyle/>
          <a:p>
            <a:pPr marL="0" indent="0">
              <a:buNone/>
            </a:pPr>
            <a:r>
              <a:rPr lang="en-US" sz="3600" b="1" dirty="0"/>
              <a:t>Core Components</a:t>
            </a:r>
          </a:p>
          <a:p>
            <a:pPr marL="0" indent="0">
              <a:buNone/>
            </a:pPr>
            <a:endParaRPr lang="en-US" sz="2800" b="1" dirty="0"/>
          </a:p>
          <a:p>
            <a:pPr marL="0" indent="0">
              <a:buNone/>
            </a:pPr>
            <a:r>
              <a:rPr lang="en-US" sz="1800" b="1" dirty="0"/>
              <a:t>24/7 Youth Residential Services (current)</a:t>
            </a:r>
          </a:p>
          <a:p>
            <a:r>
              <a:rPr lang="en-US" sz="1800" dirty="0"/>
              <a:t>Emergency Childcare Beds</a:t>
            </a:r>
          </a:p>
          <a:p>
            <a:r>
              <a:rPr lang="en-US" sz="1800" dirty="0"/>
              <a:t>Emergency Treatment Beds</a:t>
            </a:r>
          </a:p>
          <a:p>
            <a:r>
              <a:rPr lang="en-US" sz="1800" dirty="0"/>
              <a:t>Intensive Treatment Beds  </a:t>
            </a:r>
          </a:p>
          <a:p>
            <a:r>
              <a:rPr lang="en-US" sz="1800" dirty="0"/>
              <a:t>Open Residential </a:t>
            </a:r>
          </a:p>
          <a:p>
            <a:pPr marL="0" indent="0">
              <a:buNone/>
            </a:pPr>
            <a:endParaRPr lang="en-US" sz="1800" b="1" i="0" u="none" strike="noStrike" dirty="0">
              <a:solidFill>
                <a:srgbClr val="000000"/>
              </a:solidFill>
              <a:effectLst/>
              <a:latin typeface="Century Gothic" panose="020B0502020202020204" pitchFamily="34" charset="0"/>
            </a:endParaRPr>
          </a:p>
          <a:p>
            <a:pPr marL="0" indent="0">
              <a:buNone/>
            </a:pPr>
            <a:r>
              <a:rPr lang="en-US" sz="1800" b="1" i="0" u="none" strike="noStrike" dirty="0">
                <a:solidFill>
                  <a:srgbClr val="000000"/>
                </a:solidFill>
                <a:effectLst/>
                <a:latin typeface="Century Gothic" panose="020B0502020202020204" pitchFamily="34" charset="0"/>
              </a:rPr>
              <a:t>Staffed Group Homes (future)</a:t>
            </a:r>
          </a:p>
          <a:p>
            <a:pPr marL="0" indent="0">
              <a:buNone/>
            </a:pPr>
            <a:r>
              <a:rPr lang="en-US" sz="1800" b="0" i="0" u="none" strike="noStrike" dirty="0">
                <a:solidFill>
                  <a:srgbClr val="000000"/>
                </a:solidFill>
                <a:effectLst/>
                <a:latin typeface="Century Gothic" panose="020B0502020202020204" pitchFamily="34" charset="0"/>
              </a:rPr>
              <a:t>Two off-campus group homes reserved for youth who may not do well in a congregate setting, youth stepping down and preparing for foster home placement, or youth who are aging out.</a:t>
            </a:r>
          </a:p>
          <a:p>
            <a:pPr marL="0" indent="0">
              <a:buNone/>
            </a:pPr>
            <a:endParaRPr lang="en-US" sz="3600" b="1" dirty="0"/>
          </a:p>
        </p:txBody>
      </p:sp>
    </p:spTree>
    <p:extLst>
      <p:ext uri="{BB962C8B-B14F-4D97-AF65-F5344CB8AC3E}">
        <p14:creationId xmlns:p14="http://schemas.microsoft.com/office/powerpoint/2010/main" val="1350129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D387-16FB-8907-747F-B8B9158AB4E2}"/>
            </a:ext>
          </a:extLst>
        </p:cNvPr>
        <p:cNvGrpSpPr/>
        <p:nvPr/>
      </p:nvGrpSpPr>
      <p:grpSpPr>
        <a:xfrm>
          <a:off x="0" y="0"/>
          <a:ext cx="0" cy="0"/>
          <a:chOff x="0" y="0"/>
          <a:chExt cx="0" cy="0"/>
        </a:xfrm>
      </p:grpSpPr>
      <p:pic>
        <p:nvPicPr>
          <p:cNvPr id="11" name="Picture 10" descr="A table and chair in a room&#10;&#10;AI-generated content may be incorrect.">
            <a:extLst>
              <a:ext uri="{FF2B5EF4-FFF2-40B4-BE49-F238E27FC236}">
                <a16:creationId xmlns:a16="http://schemas.microsoft.com/office/drawing/2014/main" id="{2A5B9832-93A5-1493-879A-8BF139D150F4}"/>
              </a:ext>
            </a:extLst>
          </p:cNvPr>
          <p:cNvPicPr>
            <a:picLocks noChangeAspect="1"/>
          </p:cNvPicPr>
          <p:nvPr/>
        </p:nvPicPr>
        <p:blipFill>
          <a:blip r:embed="rId2">
            <a:alphaModFix amt="52000"/>
            <a:extLst>
              <a:ext uri="{28A0092B-C50C-407E-A947-70E740481C1C}">
                <a14:useLocalDpi xmlns:a14="http://schemas.microsoft.com/office/drawing/2010/main" val="0"/>
              </a:ext>
            </a:extLst>
          </a:blip>
          <a:stretch>
            <a:fillRect/>
          </a:stretch>
        </p:blipFill>
        <p:spPr>
          <a:xfrm>
            <a:off x="7787539" y="0"/>
            <a:ext cx="4404461"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endPos="0" dist="50800" dir="5400000" sy="-100000" algn="bl" rotWithShape="0"/>
            <a:softEdge rad="31750"/>
          </a:effectLst>
        </p:spPr>
      </p:pic>
      <p:sp>
        <p:nvSpPr>
          <p:cNvPr id="3" name="Content Placeholder 2">
            <a:extLst>
              <a:ext uri="{FF2B5EF4-FFF2-40B4-BE49-F238E27FC236}">
                <a16:creationId xmlns:a16="http://schemas.microsoft.com/office/drawing/2014/main" id="{469277B3-D75F-4DE5-5151-B8D962C9CBD5}"/>
              </a:ext>
            </a:extLst>
          </p:cNvPr>
          <p:cNvSpPr>
            <a:spLocks noGrp="1"/>
          </p:cNvSpPr>
          <p:nvPr>
            <p:ph idx="1"/>
          </p:nvPr>
        </p:nvSpPr>
        <p:spPr>
          <a:xfrm>
            <a:off x="472798" y="430131"/>
            <a:ext cx="6808536" cy="5200648"/>
          </a:xfrm>
        </p:spPr>
        <p:txBody>
          <a:bodyPr/>
          <a:lstStyle/>
          <a:p>
            <a:pPr marL="0" indent="0">
              <a:buNone/>
            </a:pPr>
            <a:r>
              <a:rPr lang="en-US" sz="3600" b="1" dirty="0"/>
              <a:t>Core Components</a:t>
            </a:r>
          </a:p>
          <a:p>
            <a:pPr marL="0" indent="0">
              <a:buNone/>
            </a:pPr>
            <a:endParaRPr lang="en-US" sz="2800" b="1" dirty="0"/>
          </a:p>
          <a:p>
            <a:pPr>
              <a:buNone/>
            </a:pPr>
            <a:r>
              <a:rPr lang="en-US" sz="1600" b="1" dirty="0"/>
              <a:t>24/7 CHILD WELLNESS WELCOME CENTER</a:t>
            </a:r>
            <a:endParaRPr lang="en-US" sz="1600" dirty="0"/>
          </a:p>
          <a:p>
            <a:pPr>
              <a:buFont typeface="Arial" panose="020B0604020202020204" pitchFamily="34" charset="0"/>
              <a:buChar char="•"/>
            </a:pPr>
            <a:r>
              <a:rPr lang="en-US" sz="1600" dirty="0"/>
              <a:t>A centralized hub co-operated by The Centers’ H.O.P.E. Campus and Cuyahoga County Department of Children and Family Services, designed to provide immediate safety, stabilization, and support for children and families. Whether a child arrives through police, a parent, or walk-in,</a:t>
            </a:r>
          </a:p>
          <a:p>
            <a:pPr>
              <a:buFont typeface="Arial" panose="020B0604020202020204" pitchFamily="34" charset="0"/>
              <a:buChar char="•"/>
            </a:pPr>
            <a:r>
              <a:rPr lang="en-US" sz="1600" dirty="0"/>
              <a:t>Onsite community partners may include, but not limited to healthcare, crisis stabilization, child advocacy, and trauma support. </a:t>
            </a:r>
          </a:p>
          <a:p>
            <a:pPr>
              <a:buFont typeface="Arial" panose="020B0604020202020204" pitchFamily="34" charset="0"/>
              <a:buChar char="•"/>
            </a:pPr>
            <a:r>
              <a:rPr lang="en-US" sz="1600" dirty="0"/>
              <a:t>CCDCFS assessment and determination of custody, linkage to immediate supports as needed.</a:t>
            </a:r>
          </a:p>
          <a:p>
            <a:pPr>
              <a:buFont typeface="Arial" panose="020B0604020202020204" pitchFamily="34" charset="0"/>
              <a:buChar char="•"/>
            </a:pPr>
            <a:r>
              <a:rPr lang="en-US" sz="1600" dirty="0"/>
              <a:t>Return to home, kinship placement, rapid reunification response team, mobile response and stabilization services (MRSS), emergency childcare, emergency treatment.</a:t>
            </a:r>
          </a:p>
          <a:p>
            <a:pPr marL="457200" lvl="1" indent="0">
              <a:buNone/>
            </a:pPr>
            <a:endParaRPr lang="en-US" dirty="0"/>
          </a:p>
          <a:p>
            <a:pPr marL="457200" lvl="1" indent="0">
              <a:buNone/>
            </a:pPr>
            <a:endParaRPr lang="en-US" sz="2800" dirty="0"/>
          </a:p>
          <a:p>
            <a:pPr marL="0" indent="0">
              <a:buNone/>
            </a:pPr>
            <a:endParaRPr lang="en-US" sz="3600" b="1" dirty="0"/>
          </a:p>
        </p:txBody>
      </p:sp>
    </p:spTree>
    <p:extLst>
      <p:ext uri="{BB962C8B-B14F-4D97-AF65-F5344CB8AC3E}">
        <p14:creationId xmlns:p14="http://schemas.microsoft.com/office/powerpoint/2010/main" val="478319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8C999-8EDE-2391-F664-418B60065439}"/>
            </a:ext>
          </a:extLst>
        </p:cNvPr>
        <p:cNvGrpSpPr/>
        <p:nvPr/>
      </p:nvGrpSpPr>
      <p:grpSpPr>
        <a:xfrm>
          <a:off x="0" y="0"/>
          <a:ext cx="0" cy="0"/>
          <a:chOff x="0" y="0"/>
          <a:chExt cx="0" cy="0"/>
        </a:xfrm>
      </p:grpSpPr>
      <p:pic>
        <p:nvPicPr>
          <p:cNvPr id="11" name="Picture 10" descr="A table and chair in a room&#10;&#10;AI-generated content may be incorrect.">
            <a:extLst>
              <a:ext uri="{FF2B5EF4-FFF2-40B4-BE49-F238E27FC236}">
                <a16:creationId xmlns:a16="http://schemas.microsoft.com/office/drawing/2014/main" id="{18B84256-824F-FACC-24CF-DD47CFA4A222}"/>
              </a:ext>
            </a:extLst>
          </p:cNvPr>
          <p:cNvPicPr>
            <a:picLocks noChangeAspect="1"/>
          </p:cNvPicPr>
          <p:nvPr/>
        </p:nvPicPr>
        <p:blipFill>
          <a:blip r:embed="rId2">
            <a:alphaModFix amt="52000"/>
            <a:extLst>
              <a:ext uri="{28A0092B-C50C-407E-A947-70E740481C1C}">
                <a14:useLocalDpi xmlns:a14="http://schemas.microsoft.com/office/drawing/2010/main" val="0"/>
              </a:ext>
            </a:extLst>
          </a:blip>
          <a:stretch>
            <a:fillRect/>
          </a:stretch>
        </p:blipFill>
        <p:spPr>
          <a:xfrm>
            <a:off x="7787539" y="0"/>
            <a:ext cx="4404461"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endPos="0" dist="50800" dir="5400000" sy="-100000" algn="bl" rotWithShape="0"/>
            <a:softEdge rad="31750"/>
          </a:effectLst>
        </p:spPr>
      </p:pic>
      <p:sp>
        <p:nvSpPr>
          <p:cNvPr id="3" name="Content Placeholder 2">
            <a:extLst>
              <a:ext uri="{FF2B5EF4-FFF2-40B4-BE49-F238E27FC236}">
                <a16:creationId xmlns:a16="http://schemas.microsoft.com/office/drawing/2014/main" id="{F548511D-5713-995C-6E24-39E7E716BECF}"/>
              </a:ext>
            </a:extLst>
          </p:cNvPr>
          <p:cNvSpPr>
            <a:spLocks noGrp="1"/>
          </p:cNvSpPr>
          <p:nvPr>
            <p:ph idx="1"/>
          </p:nvPr>
        </p:nvSpPr>
        <p:spPr>
          <a:xfrm>
            <a:off x="472798" y="430131"/>
            <a:ext cx="6808536" cy="5200648"/>
          </a:xfrm>
        </p:spPr>
        <p:txBody>
          <a:bodyPr/>
          <a:lstStyle/>
          <a:p>
            <a:pPr marL="0" indent="0">
              <a:buNone/>
            </a:pPr>
            <a:r>
              <a:rPr lang="en-US" sz="3600" b="1" dirty="0"/>
              <a:t>Core Components</a:t>
            </a:r>
          </a:p>
          <a:p>
            <a:pPr marL="0" indent="0">
              <a:buNone/>
            </a:pPr>
            <a:endParaRPr lang="en-US" sz="2800" b="1" dirty="0"/>
          </a:p>
          <a:p>
            <a:pPr>
              <a:buNone/>
            </a:pPr>
            <a:r>
              <a:rPr lang="en-US" sz="1800" b="1" dirty="0"/>
              <a:t>RAPID REUNIFICATION TEAM</a:t>
            </a:r>
            <a:endParaRPr lang="en-US" sz="1800" dirty="0"/>
          </a:p>
          <a:p>
            <a:pPr>
              <a:buFont typeface="Arial" panose="020B0604020202020204" pitchFamily="34" charset="0"/>
              <a:buChar char="•"/>
            </a:pPr>
            <a:r>
              <a:rPr lang="en-US" sz="1800" dirty="0"/>
              <a:t>To address dependency causes of custody (behavior management, parent mental health, etc.).</a:t>
            </a:r>
          </a:p>
          <a:p>
            <a:pPr>
              <a:buFont typeface="Arial" panose="020B0604020202020204" pitchFamily="34" charset="0"/>
              <a:buChar char="•"/>
            </a:pPr>
            <a:r>
              <a:rPr lang="en-US" sz="1800" dirty="0"/>
              <a:t>Available 7 days a week, 9am to 9pm.</a:t>
            </a:r>
          </a:p>
          <a:p>
            <a:pPr>
              <a:buFont typeface="Arial" panose="020B0604020202020204" pitchFamily="34" charset="0"/>
              <a:buChar char="•"/>
            </a:pPr>
            <a:r>
              <a:rPr lang="en-US" sz="1800" dirty="0"/>
              <a:t>Staffed by social workers and case managers with close collaboration with CCDCFS.</a:t>
            </a:r>
          </a:p>
          <a:p>
            <a:pPr>
              <a:buFont typeface="Arial" panose="020B0604020202020204" pitchFamily="34" charset="0"/>
              <a:buChar char="•"/>
            </a:pPr>
            <a:r>
              <a:rPr lang="en-US" sz="1800" dirty="0"/>
              <a:t>Provide intensive intervention to reunite or prevent custody within 72 hours, handoff and linkage to ongoing support and treatment.</a:t>
            </a:r>
          </a:p>
          <a:p>
            <a:pPr lvl="1"/>
            <a:endParaRPr lang="en-US" dirty="0"/>
          </a:p>
          <a:p>
            <a:pPr marL="457200" lvl="1" indent="0">
              <a:buNone/>
            </a:pPr>
            <a:endParaRPr lang="en-US" sz="2800" dirty="0"/>
          </a:p>
          <a:p>
            <a:pPr marL="0" indent="0">
              <a:buNone/>
            </a:pPr>
            <a:endParaRPr lang="en-US" sz="3600" b="1" dirty="0"/>
          </a:p>
        </p:txBody>
      </p:sp>
    </p:spTree>
    <p:extLst>
      <p:ext uri="{BB962C8B-B14F-4D97-AF65-F5344CB8AC3E}">
        <p14:creationId xmlns:p14="http://schemas.microsoft.com/office/powerpoint/2010/main" val="3840694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EB019-CC10-6C43-D318-F6187FBA3A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5EC1F1-FB2B-BD86-07DA-ED44DFD97898}"/>
              </a:ext>
            </a:extLst>
          </p:cNvPr>
          <p:cNvSpPr>
            <a:spLocks noGrp="1"/>
          </p:cNvSpPr>
          <p:nvPr>
            <p:ph type="title"/>
          </p:nvPr>
        </p:nvSpPr>
        <p:spPr>
          <a:xfrm>
            <a:off x="3564576" y="492826"/>
            <a:ext cx="7789224" cy="611579"/>
          </a:xfrm>
        </p:spPr>
        <p:txBody>
          <a:bodyPr>
            <a:normAutofit/>
          </a:bodyPr>
          <a:lstStyle/>
          <a:p>
            <a:r>
              <a:rPr lang="en-US" sz="3700" b="1" dirty="0"/>
              <a:t>Data</a:t>
            </a:r>
            <a:endParaRPr lang="en-US" sz="3700" dirty="0"/>
          </a:p>
        </p:txBody>
      </p:sp>
      <p:sp>
        <p:nvSpPr>
          <p:cNvPr id="3" name="Content Placeholder 2">
            <a:extLst>
              <a:ext uri="{FF2B5EF4-FFF2-40B4-BE49-F238E27FC236}">
                <a16:creationId xmlns:a16="http://schemas.microsoft.com/office/drawing/2014/main" id="{B914885C-C178-8331-2DB8-2EA6EC3689AD}"/>
              </a:ext>
            </a:extLst>
          </p:cNvPr>
          <p:cNvSpPr>
            <a:spLocks noGrp="1"/>
          </p:cNvSpPr>
          <p:nvPr>
            <p:ph type="body" sz="quarter" idx="10"/>
          </p:nvPr>
        </p:nvSpPr>
        <p:spPr>
          <a:xfrm>
            <a:off x="3564576" y="1104405"/>
            <a:ext cx="7789223" cy="1622066"/>
          </a:xfrm>
        </p:spPr>
        <p:txBody>
          <a:bodyPr>
            <a:normAutofit/>
          </a:bodyPr>
          <a:lstStyle/>
          <a:p>
            <a:pPr marL="57150" indent="-285750"/>
            <a:r>
              <a:rPr lang="en-US" sz="1600" b="1" dirty="0"/>
              <a:t>January 2023 – March 2025 </a:t>
            </a:r>
            <a:endParaRPr lang="en-US" sz="1600" b="1" dirty="0">
              <a:effectLst/>
            </a:endParaRPr>
          </a:p>
          <a:p>
            <a:pPr lvl="1">
              <a:buFont typeface="Wingdings" panose="05000000000000000000" pitchFamily="2" charset="2"/>
              <a:buChar char="Ø"/>
            </a:pPr>
            <a:r>
              <a:rPr lang="en-US" sz="1600" dirty="0">
                <a:effectLst/>
              </a:rPr>
              <a:t>159 – unique admissions</a:t>
            </a:r>
          </a:p>
          <a:p>
            <a:pPr lvl="1">
              <a:buFont typeface="Wingdings" panose="05000000000000000000" pitchFamily="2" charset="2"/>
              <a:buChar char="Ø"/>
            </a:pPr>
            <a:r>
              <a:rPr lang="en-US" sz="1600" dirty="0">
                <a:effectLst/>
              </a:rPr>
              <a:t>123 – unique individuals served </a:t>
            </a:r>
          </a:p>
          <a:p>
            <a:pPr lvl="1">
              <a:buFont typeface="Wingdings" panose="05000000000000000000" pitchFamily="2" charset="2"/>
              <a:buChar char="Ø"/>
            </a:pPr>
            <a:r>
              <a:rPr lang="en-US" sz="1600" dirty="0">
                <a:effectLst/>
              </a:rPr>
              <a:t>30.8 – average length of stay for the 159 unique admissions (Median LOS = 15)</a:t>
            </a:r>
          </a:p>
        </p:txBody>
      </p:sp>
      <p:sp>
        <p:nvSpPr>
          <p:cNvPr id="10" name="Text Placeholder 4">
            <a:extLst>
              <a:ext uri="{FF2B5EF4-FFF2-40B4-BE49-F238E27FC236}">
                <a16:creationId xmlns:a16="http://schemas.microsoft.com/office/drawing/2014/main" id="{2C2F0831-6CAC-21CF-23A8-6544E6F557EB}"/>
              </a:ext>
            </a:extLst>
          </p:cNvPr>
          <p:cNvSpPr>
            <a:spLocks noGrp="1"/>
          </p:cNvSpPr>
          <p:nvPr>
            <p:ph type="body" sz="quarter" idx="11"/>
          </p:nvPr>
        </p:nvSpPr>
        <p:spPr>
          <a:xfrm>
            <a:off x="2428504" y="6456745"/>
            <a:ext cx="6887688" cy="374461"/>
          </a:xfrm>
        </p:spPr>
        <p:txBody>
          <a:bodyPr/>
          <a:lstStyle/>
          <a:p>
            <a:endParaRPr lang="en-US"/>
          </a:p>
        </p:txBody>
      </p:sp>
      <p:graphicFrame>
        <p:nvGraphicFramePr>
          <p:cNvPr id="5" name="Table 4">
            <a:extLst>
              <a:ext uri="{FF2B5EF4-FFF2-40B4-BE49-F238E27FC236}">
                <a16:creationId xmlns:a16="http://schemas.microsoft.com/office/drawing/2014/main" id="{013F86E7-28C4-299A-08E9-CF60EE0195FA}"/>
              </a:ext>
            </a:extLst>
          </p:cNvPr>
          <p:cNvGraphicFramePr>
            <a:graphicFrameLocks noGrp="1"/>
          </p:cNvGraphicFramePr>
          <p:nvPr>
            <p:extLst>
              <p:ext uri="{D42A27DB-BD31-4B8C-83A1-F6EECF244321}">
                <p14:modId xmlns:p14="http://schemas.microsoft.com/office/powerpoint/2010/main" val="2481438554"/>
              </p:ext>
            </p:extLst>
          </p:nvPr>
        </p:nvGraphicFramePr>
        <p:xfrm>
          <a:off x="3564577" y="2663686"/>
          <a:ext cx="7789222" cy="3527940"/>
        </p:xfrm>
        <a:graphic>
          <a:graphicData uri="http://schemas.openxmlformats.org/drawingml/2006/table">
            <a:tbl>
              <a:tblPr firstRow="1" firstCol="1" bandRow="1">
                <a:tableStyleId>{5C22544A-7EE6-4342-B048-85BDC9FD1C3A}</a:tableStyleId>
              </a:tblPr>
              <a:tblGrid>
                <a:gridCol w="1606146">
                  <a:extLst>
                    <a:ext uri="{9D8B030D-6E8A-4147-A177-3AD203B41FA5}">
                      <a16:colId xmlns:a16="http://schemas.microsoft.com/office/drawing/2014/main" val="744673525"/>
                    </a:ext>
                  </a:extLst>
                </a:gridCol>
                <a:gridCol w="2166807">
                  <a:extLst>
                    <a:ext uri="{9D8B030D-6E8A-4147-A177-3AD203B41FA5}">
                      <a16:colId xmlns:a16="http://schemas.microsoft.com/office/drawing/2014/main" val="2935347441"/>
                    </a:ext>
                  </a:extLst>
                </a:gridCol>
                <a:gridCol w="4016269">
                  <a:extLst>
                    <a:ext uri="{9D8B030D-6E8A-4147-A177-3AD203B41FA5}">
                      <a16:colId xmlns:a16="http://schemas.microsoft.com/office/drawing/2014/main" val="3598833782"/>
                    </a:ext>
                  </a:extLst>
                </a:gridCol>
              </a:tblGrid>
              <a:tr h="317471">
                <a:tc>
                  <a:txBody>
                    <a:bodyPr/>
                    <a:lstStyle/>
                    <a:p>
                      <a:pPr marL="0" marR="0">
                        <a:buNone/>
                      </a:pPr>
                      <a:r>
                        <a:rPr lang="en-US" sz="1400">
                          <a:effectLst/>
                        </a:rPr>
                        <a:t>Measure</a:t>
                      </a:r>
                      <a:endParaRPr lang="en-US" sz="120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400" dirty="0">
                          <a:effectLst/>
                        </a:rPr>
                        <a:t>Jan-Dec 2023</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400" dirty="0">
                          <a:effectLst/>
                        </a:rPr>
                        <a:t>Jan-Dec 2024</a:t>
                      </a:r>
                      <a:endParaRPr lang="en-US" sz="12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extLst>
                  <a:ext uri="{0D108BD9-81ED-4DB2-BD59-A6C34878D82A}">
                    <a16:rowId xmlns:a16="http://schemas.microsoft.com/office/drawing/2014/main" val="4147915243"/>
                  </a:ext>
                </a:extLst>
              </a:tr>
              <a:tr h="461585">
                <a:tc>
                  <a:txBody>
                    <a:bodyPr/>
                    <a:lstStyle/>
                    <a:p>
                      <a:pPr marL="0" marR="0">
                        <a:buNone/>
                      </a:pPr>
                      <a:r>
                        <a:rPr lang="en-US" sz="1200" dirty="0">
                          <a:effectLst/>
                        </a:rPr>
                        <a:t>Total served</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200" dirty="0">
                          <a:effectLst/>
                        </a:rPr>
                        <a:t>48 T-Suites unique</a:t>
                      </a:r>
                      <a:br>
                        <a:rPr lang="en-US" sz="1200" dirty="0">
                          <a:effectLst/>
                        </a:rPr>
                      </a:br>
                      <a:r>
                        <a:rPr lang="en-US" sz="1200" dirty="0">
                          <a:effectLst/>
                        </a:rPr>
                        <a:t>28 Residential unique</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200" dirty="0">
                          <a:effectLst/>
                        </a:rPr>
                        <a:t>88 unique youth; 96 admissions</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extLst>
                  <a:ext uri="{0D108BD9-81ED-4DB2-BD59-A6C34878D82A}">
                    <a16:rowId xmlns:a16="http://schemas.microsoft.com/office/drawing/2014/main" val="3579994909"/>
                  </a:ext>
                </a:extLst>
              </a:tr>
              <a:tr h="461585">
                <a:tc>
                  <a:txBody>
                    <a:bodyPr/>
                    <a:lstStyle/>
                    <a:p>
                      <a:pPr marL="0" marR="0">
                        <a:buNone/>
                      </a:pPr>
                      <a:r>
                        <a:rPr lang="en-US" sz="1200">
                          <a:effectLst/>
                        </a:rPr>
                        <a:t>T-Suites served since inception</a:t>
                      </a:r>
                      <a:endParaRPr lang="en-US" sz="140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200" dirty="0">
                          <a:effectLst/>
                        </a:rPr>
                        <a:t>48 unique youth</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200" dirty="0">
                          <a:effectLst/>
                        </a:rPr>
                        <a:t>Jan 2023 thru Dec 2025: </a:t>
                      </a:r>
                    </a:p>
                    <a:p>
                      <a:pPr marL="0" marR="0">
                        <a:buNone/>
                      </a:pPr>
                      <a:r>
                        <a:rPr lang="en-US" sz="1200" dirty="0">
                          <a:effectLst/>
                        </a:rPr>
                        <a:t>105 unique youth; 132 admissions</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extLst>
                  <a:ext uri="{0D108BD9-81ED-4DB2-BD59-A6C34878D82A}">
                    <a16:rowId xmlns:a16="http://schemas.microsoft.com/office/drawing/2014/main" val="2600137330"/>
                  </a:ext>
                </a:extLst>
              </a:tr>
              <a:tr h="263429">
                <a:tc>
                  <a:txBody>
                    <a:bodyPr/>
                    <a:lstStyle/>
                    <a:p>
                      <a:pPr marL="0" marR="0">
                        <a:buNone/>
                      </a:pPr>
                      <a:r>
                        <a:rPr lang="en-US" sz="1200">
                          <a:effectLst/>
                        </a:rPr>
                        <a:t>T-Suites served  </a:t>
                      </a:r>
                      <a:endParaRPr lang="en-US" sz="140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200" dirty="0">
                          <a:effectLst/>
                        </a:rPr>
                        <a:t>48 unique youth</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200">
                          <a:effectLst/>
                        </a:rPr>
                        <a:t>72 unique youth; 80 admissions</a:t>
                      </a:r>
                      <a:endParaRPr lang="en-US" sz="140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extLst>
                  <a:ext uri="{0D108BD9-81ED-4DB2-BD59-A6C34878D82A}">
                    <a16:rowId xmlns:a16="http://schemas.microsoft.com/office/drawing/2014/main" val="3969000492"/>
                  </a:ext>
                </a:extLst>
              </a:tr>
              <a:tr h="263429">
                <a:tc>
                  <a:txBody>
                    <a:bodyPr/>
                    <a:lstStyle/>
                    <a:p>
                      <a:pPr marL="0" marR="0">
                        <a:buNone/>
                      </a:pPr>
                      <a:r>
                        <a:rPr lang="en-US" sz="1200" dirty="0">
                          <a:effectLst/>
                        </a:rPr>
                        <a:t>T-Suites bed days</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200" dirty="0">
                          <a:effectLst/>
                        </a:rPr>
                        <a:t>N/A</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200">
                          <a:effectLst/>
                        </a:rPr>
                        <a:t>Nearly 2500 nights</a:t>
                      </a:r>
                      <a:endParaRPr lang="en-US" sz="140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extLst>
                  <a:ext uri="{0D108BD9-81ED-4DB2-BD59-A6C34878D82A}">
                    <a16:rowId xmlns:a16="http://schemas.microsoft.com/office/drawing/2014/main" val="3687050545"/>
                  </a:ext>
                </a:extLst>
              </a:tr>
              <a:tr h="1182435">
                <a:tc>
                  <a:txBody>
                    <a:bodyPr/>
                    <a:lstStyle/>
                    <a:p>
                      <a:pPr marL="0" marR="0">
                        <a:buNone/>
                      </a:pPr>
                      <a:r>
                        <a:rPr lang="en-US" sz="1200">
                          <a:effectLst/>
                        </a:rPr>
                        <a:t>T-Suites average length of stay</a:t>
                      </a:r>
                      <a:endParaRPr lang="en-US" sz="140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200" dirty="0">
                          <a:effectLst/>
                        </a:rPr>
                        <a:t>43 days </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200" dirty="0">
                          <a:effectLst/>
                        </a:rPr>
                        <a:t>Since the inception of T-Suites, we have been able to increase the number of youth served while decreasing the average length of stay: average length of stay in 2023: 43; average length of stay in 2024: 29.</a:t>
                      </a:r>
                    </a:p>
                    <a:p>
                      <a:pPr marL="0" marR="0">
                        <a:buNone/>
                      </a:pPr>
                      <a:r>
                        <a:rPr lang="en-US" sz="1200" dirty="0">
                          <a:effectLst/>
                        </a:rPr>
                        <a:t> </a:t>
                      </a:r>
                    </a:p>
                    <a:p>
                      <a:pPr marL="0" marR="0">
                        <a:buNone/>
                      </a:pPr>
                      <a:r>
                        <a:rPr lang="en-US" sz="1200" dirty="0">
                          <a:effectLst/>
                        </a:rPr>
                        <a:t>Note: Median in 2024 is 16 days. </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extLst>
                  <a:ext uri="{0D108BD9-81ED-4DB2-BD59-A6C34878D82A}">
                    <a16:rowId xmlns:a16="http://schemas.microsoft.com/office/drawing/2014/main" val="3627773344"/>
                  </a:ext>
                </a:extLst>
              </a:tr>
              <a:tr h="461585">
                <a:tc>
                  <a:txBody>
                    <a:bodyPr/>
                    <a:lstStyle/>
                    <a:p>
                      <a:pPr marL="0" marR="0">
                        <a:buNone/>
                      </a:pPr>
                      <a:r>
                        <a:rPr lang="en-US" sz="1200" dirty="0">
                          <a:effectLst/>
                        </a:rPr>
                        <a:t>Focus group statement</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050" dirty="0">
                          <a:effectLst/>
                        </a:rPr>
                        <a:t>N/A</a:t>
                      </a:r>
                      <a:endParaRPr lang="en-US" sz="11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tc>
                  <a:txBody>
                    <a:bodyPr/>
                    <a:lstStyle/>
                    <a:p>
                      <a:pPr marL="0" marR="0">
                        <a:buNone/>
                      </a:pPr>
                      <a:r>
                        <a:rPr lang="en-US" sz="1200" dirty="0">
                          <a:effectLst/>
                        </a:rPr>
                        <a:t>T-Suites and Residential youth reported feeling connected with and supported by staff</a:t>
                      </a:r>
                      <a:endParaRPr lang="en-US" sz="1400" dirty="0">
                        <a:effectLst/>
                        <a:latin typeface="Aptos" panose="020B0004020202020204" pitchFamily="34" charset="0"/>
                        <a:ea typeface="Aptos" panose="020B0004020202020204" pitchFamily="34" charset="0"/>
                        <a:cs typeface="Aptos" panose="020B0004020202020204" pitchFamily="34" charset="0"/>
                      </a:endParaRPr>
                    </a:p>
                  </a:txBody>
                  <a:tcPr marL="67307" marR="67307" marT="9348" marB="9348"/>
                </a:tc>
                <a:extLst>
                  <a:ext uri="{0D108BD9-81ED-4DB2-BD59-A6C34878D82A}">
                    <a16:rowId xmlns:a16="http://schemas.microsoft.com/office/drawing/2014/main" val="1993026009"/>
                  </a:ext>
                </a:extLst>
              </a:tr>
            </a:tbl>
          </a:graphicData>
        </a:graphic>
      </p:graphicFrame>
    </p:spTree>
    <p:extLst>
      <p:ext uri="{BB962C8B-B14F-4D97-AF65-F5344CB8AC3E}">
        <p14:creationId xmlns:p14="http://schemas.microsoft.com/office/powerpoint/2010/main" val="1602664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526</TotalTime>
  <Words>1359</Words>
  <Application>Microsoft Office PowerPoint</Application>
  <PresentationFormat>Widescreen</PresentationFormat>
  <Paragraphs>118</Paragraphs>
  <Slides>23</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Aptos</vt:lpstr>
      <vt:lpstr>Arial</vt:lpstr>
      <vt:lpstr>Calibri</vt:lpstr>
      <vt:lpstr>Century Gothic</vt:lpstr>
      <vt:lpstr>Courier New</vt:lpstr>
      <vt:lpstr>Gotham Book</vt:lpstr>
      <vt:lpstr>Wingdings</vt:lpstr>
      <vt:lpstr>Office Theme</vt:lpstr>
      <vt:lpstr>Custom Design</vt:lpstr>
      <vt:lpstr>PowerPoint Presentation</vt:lpstr>
      <vt:lpstr>Cleveland Christian Home Today </vt:lpstr>
      <vt:lpstr>Youth Residential Program </vt:lpstr>
      <vt:lpstr>Youth Residential Crisis </vt:lpstr>
      <vt:lpstr>The Centers' Solution</vt:lpstr>
      <vt:lpstr>PowerPoint Presentation</vt:lpstr>
      <vt:lpstr>PowerPoint Presentation</vt:lpstr>
      <vt:lpstr>PowerPoint Presentation</vt:lpstr>
      <vt:lpstr>Data</vt:lpstr>
      <vt:lpstr>Stakeholders</vt:lpstr>
      <vt:lpstr>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Leilani Biere</dc:creator>
  <cp:lastModifiedBy>Mysa Afaneh</cp:lastModifiedBy>
  <cp:revision>11</cp:revision>
  <dcterms:created xsi:type="dcterms:W3CDTF">2025-02-05T15:20:19Z</dcterms:created>
  <dcterms:modified xsi:type="dcterms:W3CDTF">2025-06-02T17:22:59Z</dcterms:modified>
</cp:coreProperties>
</file>