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Arimo Bold" panose="020B0604020202020204" charset="0"/>
      <p:regular r:id="rId9"/>
    </p:embeddedFont>
    <p:embeddedFont>
      <p:font typeface="Canva Sans" panose="020B0604020202020204" charset="0"/>
      <p:regular r:id="rId10"/>
    </p:embeddedFont>
    <p:embeddedFont>
      <p:font typeface="Inter" panose="02000503000000020004" pitchFamily="2" charset="0"/>
      <p:regular r:id="rId11"/>
      <p:bold r:id="rId12"/>
      <p:italic r:id="rId13"/>
      <p:boldItalic r:id="rId14"/>
    </p:embeddedFont>
    <p:embeddedFont>
      <p:font typeface="Inter Bold" panose="02000803000000020004" pitchFamily="2" charset="0"/>
      <p:regular r:id="rId15"/>
      <p:bold r:id="rId16"/>
    </p:embeddedFont>
    <p:embeddedFont>
      <p:font typeface="Poppins" panose="00000500000000000000" pitchFamily="2" charset="0"/>
      <p:regular r:id="rId17"/>
    </p:embeddedFont>
    <p:embeddedFont>
      <p:font typeface="Poppins Bold" panose="020B0604020202020204" charset="0"/>
      <p:regular r:id="rId18"/>
    </p:embeddedFont>
    <p:embeddedFont>
      <p:font typeface="Sedgwick Ave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3" d="100"/>
          <a:sy n="33" d="100"/>
        </p:scale>
        <p:origin x="97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60388">
            <a:off x="661716" y="412418"/>
            <a:ext cx="2114969" cy="2676651"/>
          </a:xfrm>
          <a:custGeom>
            <a:avLst/>
            <a:gdLst/>
            <a:ahLst/>
            <a:cxnLst/>
            <a:rect l="l" t="t" r="r" b="b"/>
            <a:pathLst>
              <a:path w="2114969" h="2676651">
                <a:moveTo>
                  <a:pt x="0" y="0"/>
                </a:moveTo>
                <a:lnTo>
                  <a:pt x="2114969" y="0"/>
                </a:lnTo>
                <a:lnTo>
                  <a:pt x="2114969" y="2676652"/>
                </a:lnTo>
                <a:lnTo>
                  <a:pt x="0" y="267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2" r="-6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49581">
            <a:off x="2405948" y="379159"/>
            <a:ext cx="2015323" cy="2530738"/>
          </a:xfrm>
          <a:custGeom>
            <a:avLst/>
            <a:gdLst/>
            <a:ahLst/>
            <a:cxnLst/>
            <a:rect l="l" t="t" r="r" b="b"/>
            <a:pathLst>
              <a:path w="2015323" h="2530738">
                <a:moveTo>
                  <a:pt x="0" y="0"/>
                </a:moveTo>
                <a:lnTo>
                  <a:pt x="2015323" y="0"/>
                </a:lnTo>
                <a:lnTo>
                  <a:pt x="2015323" y="2530738"/>
                </a:lnTo>
                <a:lnTo>
                  <a:pt x="0" y="25307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1" r="-6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2327">
            <a:off x="4557987" y="247312"/>
            <a:ext cx="2116407" cy="2680959"/>
          </a:xfrm>
          <a:custGeom>
            <a:avLst/>
            <a:gdLst/>
            <a:ahLst/>
            <a:cxnLst/>
            <a:rect l="l" t="t" r="r" b="b"/>
            <a:pathLst>
              <a:path w="2116407" h="2680959">
                <a:moveTo>
                  <a:pt x="0" y="0"/>
                </a:moveTo>
                <a:lnTo>
                  <a:pt x="2116407" y="0"/>
                </a:lnTo>
                <a:lnTo>
                  <a:pt x="2116407" y="2680959"/>
                </a:lnTo>
                <a:lnTo>
                  <a:pt x="0" y="2680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6" r="-5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22984">
            <a:off x="6663014" y="495729"/>
            <a:ext cx="2126133" cy="2725528"/>
          </a:xfrm>
          <a:custGeom>
            <a:avLst/>
            <a:gdLst/>
            <a:ahLst/>
            <a:cxnLst/>
            <a:rect l="l" t="t" r="r" b="b"/>
            <a:pathLst>
              <a:path w="2126133" h="2725528">
                <a:moveTo>
                  <a:pt x="0" y="0"/>
                </a:moveTo>
                <a:lnTo>
                  <a:pt x="2126132" y="0"/>
                </a:lnTo>
                <a:lnTo>
                  <a:pt x="2126132" y="2725528"/>
                </a:lnTo>
                <a:lnTo>
                  <a:pt x="0" y="27255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5" r="-5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95525">
            <a:off x="8838071" y="319322"/>
            <a:ext cx="2039086" cy="2625076"/>
          </a:xfrm>
          <a:custGeom>
            <a:avLst/>
            <a:gdLst/>
            <a:ahLst/>
            <a:cxnLst/>
            <a:rect l="l" t="t" r="r" b="b"/>
            <a:pathLst>
              <a:path w="2039086" h="2625076">
                <a:moveTo>
                  <a:pt x="0" y="0"/>
                </a:moveTo>
                <a:lnTo>
                  <a:pt x="2039086" y="0"/>
                </a:lnTo>
                <a:lnTo>
                  <a:pt x="2039086" y="2625076"/>
                </a:lnTo>
                <a:lnTo>
                  <a:pt x="0" y="2625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75" r="-5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01112">
            <a:off x="10928657" y="309315"/>
            <a:ext cx="2293154" cy="2886192"/>
          </a:xfrm>
          <a:custGeom>
            <a:avLst/>
            <a:gdLst/>
            <a:ahLst/>
            <a:cxnLst/>
            <a:rect l="l" t="t" r="r" b="b"/>
            <a:pathLst>
              <a:path w="2293154" h="2886192">
                <a:moveTo>
                  <a:pt x="0" y="0"/>
                </a:moveTo>
                <a:lnTo>
                  <a:pt x="2293155" y="0"/>
                </a:lnTo>
                <a:lnTo>
                  <a:pt x="2293155" y="2886192"/>
                </a:lnTo>
                <a:lnTo>
                  <a:pt x="0" y="2886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38" r="-5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08721">
            <a:off x="13177727" y="358207"/>
            <a:ext cx="2133511" cy="2625887"/>
          </a:xfrm>
          <a:custGeom>
            <a:avLst/>
            <a:gdLst/>
            <a:ahLst/>
            <a:cxnLst/>
            <a:rect l="l" t="t" r="r" b="b"/>
            <a:pathLst>
              <a:path w="2133511" h="2625887">
                <a:moveTo>
                  <a:pt x="0" y="0"/>
                </a:moveTo>
                <a:lnTo>
                  <a:pt x="2133512" y="0"/>
                </a:lnTo>
                <a:lnTo>
                  <a:pt x="2133512" y="2625887"/>
                </a:lnTo>
                <a:lnTo>
                  <a:pt x="0" y="26258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73" r="-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99820">
            <a:off x="15134432" y="598795"/>
            <a:ext cx="2169928" cy="2733158"/>
          </a:xfrm>
          <a:custGeom>
            <a:avLst/>
            <a:gdLst/>
            <a:ahLst/>
            <a:cxnLst/>
            <a:rect l="l" t="t" r="r" b="b"/>
            <a:pathLst>
              <a:path w="2169928" h="2733158">
                <a:moveTo>
                  <a:pt x="0" y="0"/>
                </a:moveTo>
                <a:lnTo>
                  <a:pt x="2169927" y="0"/>
                </a:lnTo>
                <a:lnTo>
                  <a:pt x="2169927" y="2733158"/>
                </a:lnTo>
                <a:lnTo>
                  <a:pt x="0" y="27331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92" r="-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36265" y="3376414"/>
            <a:ext cx="17815471" cy="1878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</a:pPr>
            <a:r>
              <a:rPr lang="en-US" sz="103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Reentry Awareness Month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746" y="5315075"/>
            <a:ext cx="15997238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Redemption is Possible: Pathways to Progress </a:t>
            </a:r>
          </a:p>
        </p:txBody>
      </p:sp>
      <p:sp>
        <p:nvSpPr>
          <p:cNvPr id="12" name="Freeform 12"/>
          <p:cNvSpPr/>
          <p:nvPr/>
        </p:nvSpPr>
        <p:spPr>
          <a:xfrm rot="-760388">
            <a:off x="826845" y="7133901"/>
            <a:ext cx="2112540" cy="2640675"/>
          </a:xfrm>
          <a:custGeom>
            <a:avLst/>
            <a:gdLst/>
            <a:ahLst/>
            <a:cxnLst/>
            <a:rect l="l" t="t" r="r" b="b"/>
            <a:pathLst>
              <a:path w="2112540" h="2640675">
                <a:moveTo>
                  <a:pt x="0" y="0"/>
                </a:moveTo>
                <a:lnTo>
                  <a:pt x="2112539" y="0"/>
                </a:lnTo>
                <a:lnTo>
                  <a:pt x="2112539" y="2640675"/>
                </a:lnTo>
                <a:lnTo>
                  <a:pt x="0" y="2640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49581">
            <a:off x="2564888" y="7101089"/>
            <a:ext cx="2012151" cy="2496722"/>
          </a:xfrm>
          <a:custGeom>
            <a:avLst/>
            <a:gdLst/>
            <a:ahLst/>
            <a:cxnLst/>
            <a:rect l="l" t="t" r="r" b="b"/>
            <a:pathLst>
              <a:path w="2012151" h="2496722">
                <a:moveTo>
                  <a:pt x="0" y="0"/>
                </a:moveTo>
                <a:lnTo>
                  <a:pt x="2012151" y="0"/>
                </a:lnTo>
                <a:lnTo>
                  <a:pt x="2012151" y="2496722"/>
                </a:lnTo>
                <a:lnTo>
                  <a:pt x="0" y="24967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22327">
            <a:off x="4710454" y="6971015"/>
            <a:ext cx="2109126" cy="2644924"/>
          </a:xfrm>
          <a:custGeom>
            <a:avLst/>
            <a:gdLst/>
            <a:ahLst/>
            <a:cxnLst/>
            <a:rect l="l" t="t" r="r" b="b"/>
            <a:pathLst>
              <a:path w="2109126" h="2644924">
                <a:moveTo>
                  <a:pt x="0" y="0"/>
                </a:moveTo>
                <a:lnTo>
                  <a:pt x="2109125" y="0"/>
                </a:lnTo>
                <a:lnTo>
                  <a:pt x="2109125" y="2644924"/>
                </a:lnTo>
                <a:lnTo>
                  <a:pt x="0" y="26449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2984">
            <a:off x="6806939" y="7216093"/>
            <a:ext cx="2119595" cy="2688894"/>
          </a:xfrm>
          <a:custGeom>
            <a:avLst/>
            <a:gdLst/>
            <a:ahLst/>
            <a:cxnLst/>
            <a:rect l="l" t="t" r="r" b="b"/>
            <a:pathLst>
              <a:path w="2119595" h="2688894">
                <a:moveTo>
                  <a:pt x="0" y="0"/>
                </a:moveTo>
                <a:lnTo>
                  <a:pt x="2119595" y="0"/>
                </a:lnTo>
                <a:lnTo>
                  <a:pt x="2119595" y="2688894"/>
                </a:lnTo>
                <a:lnTo>
                  <a:pt x="0" y="2688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495525">
            <a:off x="8972599" y="7042056"/>
            <a:ext cx="2034837" cy="2589793"/>
          </a:xfrm>
          <a:custGeom>
            <a:avLst/>
            <a:gdLst/>
            <a:ahLst/>
            <a:cxnLst/>
            <a:rect l="l" t="t" r="r" b="b"/>
            <a:pathLst>
              <a:path w="2034837" h="2589793">
                <a:moveTo>
                  <a:pt x="0" y="0"/>
                </a:moveTo>
                <a:lnTo>
                  <a:pt x="2034837" y="0"/>
                </a:lnTo>
                <a:lnTo>
                  <a:pt x="2034837" y="2589793"/>
                </a:lnTo>
                <a:lnTo>
                  <a:pt x="0" y="25897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301112">
            <a:off x="11055701" y="7032184"/>
            <a:ext cx="2286701" cy="2847399"/>
          </a:xfrm>
          <a:custGeom>
            <a:avLst/>
            <a:gdLst/>
            <a:ahLst/>
            <a:cxnLst/>
            <a:rect l="l" t="t" r="r" b="b"/>
            <a:pathLst>
              <a:path w="2286701" h="2847399">
                <a:moveTo>
                  <a:pt x="0" y="0"/>
                </a:moveTo>
                <a:lnTo>
                  <a:pt x="2286701" y="0"/>
                </a:lnTo>
                <a:lnTo>
                  <a:pt x="2286701" y="2847399"/>
                </a:lnTo>
                <a:lnTo>
                  <a:pt x="0" y="28473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08721">
            <a:off x="13295403" y="7080419"/>
            <a:ext cx="2128996" cy="2590593"/>
          </a:xfrm>
          <a:custGeom>
            <a:avLst/>
            <a:gdLst/>
            <a:ahLst/>
            <a:cxnLst/>
            <a:rect l="l" t="t" r="r" b="b"/>
            <a:pathLst>
              <a:path w="2128996" h="2590593">
                <a:moveTo>
                  <a:pt x="0" y="0"/>
                </a:moveTo>
                <a:lnTo>
                  <a:pt x="2128996" y="0"/>
                </a:lnTo>
                <a:lnTo>
                  <a:pt x="2128996" y="2590592"/>
                </a:lnTo>
                <a:lnTo>
                  <a:pt x="0" y="25905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99820">
            <a:off x="15141383" y="7317773"/>
            <a:ext cx="2166136" cy="2696422"/>
          </a:xfrm>
          <a:custGeom>
            <a:avLst/>
            <a:gdLst/>
            <a:ahLst/>
            <a:cxnLst/>
            <a:rect l="l" t="t" r="r" b="b"/>
            <a:pathLst>
              <a:path w="2166136" h="2696422">
                <a:moveTo>
                  <a:pt x="0" y="0"/>
                </a:moveTo>
                <a:lnTo>
                  <a:pt x="2166136" y="0"/>
                </a:lnTo>
                <a:lnTo>
                  <a:pt x="2166136" y="2696422"/>
                </a:lnTo>
                <a:lnTo>
                  <a:pt x="0" y="26964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8284891" y="6642225"/>
            <a:ext cx="153694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APRIL 2025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4408" y="1583334"/>
            <a:ext cx="7712629" cy="8245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Case Western Reserve University Second Chance Reentry Clinic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Center for Employment Opportunities (CEO)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Cleveland City Council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Cleveland Neighborhood Progress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Cleveland Public Library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Cleveland State University College of Law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Cleveland Votes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Cuyahoga Community College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Cuyahoga County Council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Cuyahoga County Office of the Public Defender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Cuyahoga County Public Library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East Cleveland City Schools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EDEN CLE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EDWINS Leadership &amp; Restaurant Institute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Enterprise Community Partners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Fairfax Renaissance Development Corporation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Famicos Foundation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Floods Urban Seafood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Frontline Services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Greater Cleveland Food Bank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Heights Library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Jefferson-Puritas West Park CDC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Legal Aid Society of Cleveland</a:t>
            </a:r>
          </a:p>
          <a:p>
            <a:pPr algn="ctr">
              <a:lnSpc>
                <a:spcPts val="2719"/>
              </a:lnSpc>
            </a:pPr>
            <a:r>
              <a:rPr lang="en-US" sz="19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Lutheran Metropolitan Ministry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274251" y="1583334"/>
            <a:ext cx="6903064" cy="85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MetroHealth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Molina Health Care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NE Ohio Coalition for Homeless (NEOCH)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 Fork Restaurant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Northern Ohio Recovery Association (NORA)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North Star Neighborhood Reentry Resource Center</a:t>
            </a:r>
          </a:p>
          <a:p>
            <a:pPr algn="ctr">
              <a:lnSpc>
                <a:spcPts val="2719"/>
              </a:lnSpc>
            </a:pPr>
            <a:r>
              <a:rPr lang="en-US" sz="194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NuPoint</a:t>
            </a: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CDC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Ohio Department of Rehabilitation and Correction (ODRC)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Ohio Department of Transportation (ODOT)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Ohio Dept of Job and Family Services (ODJFS)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Ohio Guidestone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Oriana House Inc.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Passages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Project LIFT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Reach Success, Inc.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Relink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Say Yes Mentor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Southeast Resource Center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That Brown Girl Spice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City Mission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City of Cleveland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Towards Employment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University Settlement</a:t>
            </a:r>
          </a:p>
          <a:p>
            <a:pPr algn="ctr">
              <a:lnSpc>
                <a:spcPts val="2719"/>
              </a:lnSpc>
            </a:pPr>
            <a:r>
              <a:rPr lang="en-US" sz="194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West Side Catholic Center</a:t>
            </a:r>
          </a:p>
          <a:p>
            <a:pPr algn="ctr">
              <a:lnSpc>
                <a:spcPts val="2719"/>
              </a:lnSpc>
            </a:pPr>
            <a:endParaRPr lang="en-US" sz="1942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39839" y="169286"/>
            <a:ext cx="14565407" cy="924805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b="1" dirty="0">
                <a:ln>
                  <a:solidFill>
                    <a:schemeClr val="tx1"/>
                  </a:solidFill>
                </a:ln>
                <a:solidFill>
                  <a:srgbClr val="6F913D"/>
                </a:solidFill>
                <a:latin typeface="Poppins Bold"/>
                <a:ea typeface="Poppins Bold"/>
                <a:cs typeface="Poppins Bold"/>
                <a:sym typeface="Poppins Bold"/>
              </a:rPr>
              <a:t>Reentry Awareness Month 2025 Partners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196530" cy="4647398"/>
          </a:xfrm>
          <a:custGeom>
            <a:avLst/>
            <a:gdLst/>
            <a:ahLst/>
            <a:cxnLst/>
            <a:rect l="l" t="t" r="r" b="b"/>
            <a:pathLst>
              <a:path w="6196530" h="4647398">
                <a:moveTo>
                  <a:pt x="0" y="0"/>
                </a:moveTo>
                <a:lnTo>
                  <a:pt x="6196530" y="0"/>
                </a:lnTo>
                <a:lnTo>
                  <a:pt x="6196530" y="4647398"/>
                </a:lnTo>
                <a:lnTo>
                  <a:pt x="0" y="4647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0970" y="3189751"/>
            <a:ext cx="6720260" cy="4477373"/>
          </a:xfrm>
          <a:custGeom>
            <a:avLst/>
            <a:gdLst/>
            <a:ahLst/>
            <a:cxnLst/>
            <a:rect l="l" t="t" r="r" b="b"/>
            <a:pathLst>
              <a:path w="6720260" h="4477373">
                <a:moveTo>
                  <a:pt x="0" y="0"/>
                </a:moveTo>
                <a:lnTo>
                  <a:pt x="6720259" y="0"/>
                </a:lnTo>
                <a:lnTo>
                  <a:pt x="6720259" y="4477373"/>
                </a:lnTo>
                <a:lnTo>
                  <a:pt x="0" y="44773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01229" y="2832180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144000" y="0"/>
            <a:ext cx="5513638" cy="3578829"/>
          </a:xfrm>
          <a:custGeom>
            <a:avLst/>
            <a:gdLst/>
            <a:ahLst/>
            <a:cxnLst/>
            <a:rect l="l" t="t" r="r" b="b"/>
            <a:pathLst>
              <a:path w="5513638" h="3578829">
                <a:moveTo>
                  <a:pt x="0" y="0"/>
                </a:moveTo>
                <a:lnTo>
                  <a:pt x="5513638" y="0"/>
                </a:lnTo>
                <a:lnTo>
                  <a:pt x="5513638" y="3578829"/>
                </a:lnTo>
                <a:lnTo>
                  <a:pt x="0" y="35788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9000"/>
            </a:blip>
            <a:stretch>
              <a:fillRect l="-11055" r="-36471" b="-515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169332" y="0"/>
            <a:ext cx="4826127" cy="3619595"/>
          </a:xfrm>
          <a:custGeom>
            <a:avLst/>
            <a:gdLst/>
            <a:ahLst/>
            <a:cxnLst/>
            <a:rect l="l" t="t" r="r" b="b"/>
            <a:pathLst>
              <a:path w="4826127" h="3619595">
                <a:moveTo>
                  <a:pt x="0" y="0"/>
                </a:moveTo>
                <a:lnTo>
                  <a:pt x="4826127" y="0"/>
                </a:lnTo>
                <a:lnTo>
                  <a:pt x="4826127" y="3619595"/>
                </a:lnTo>
                <a:lnTo>
                  <a:pt x="0" y="3619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57638" y="0"/>
            <a:ext cx="4517632" cy="3009873"/>
          </a:xfrm>
          <a:custGeom>
            <a:avLst/>
            <a:gdLst/>
            <a:ahLst/>
            <a:cxnLst/>
            <a:rect l="l" t="t" r="r" b="b"/>
            <a:pathLst>
              <a:path w="4517632" h="3009873">
                <a:moveTo>
                  <a:pt x="0" y="0"/>
                </a:moveTo>
                <a:lnTo>
                  <a:pt x="4517632" y="0"/>
                </a:lnTo>
                <a:lnTo>
                  <a:pt x="4517632" y="3009873"/>
                </a:lnTo>
                <a:lnTo>
                  <a:pt x="0" y="30098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28801" y="4141153"/>
            <a:ext cx="4109770" cy="3082328"/>
          </a:xfrm>
          <a:custGeom>
            <a:avLst/>
            <a:gdLst/>
            <a:ahLst/>
            <a:cxnLst/>
            <a:rect l="l" t="t" r="r" b="b"/>
            <a:pathLst>
              <a:path w="4109770" h="3082328">
                <a:moveTo>
                  <a:pt x="0" y="0"/>
                </a:moveTo>
                <a:lnTo>
                  <a:pt x="4109771" y="0"/>
                </a:lnTo>
                <a:lnTo>
                  <a:pt x="4109771" y="3082328"/>
                </a:lnTo>
                <a:lnTo>
                  <a:pt x="0" y="30823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12825" y="7223481"/>
            <a:ext cx="4093795" cy="3070346"/>
          </a:xfrm>
          <a:custGeom>
            <a:avLst/>
            <a:gdLst/>
            <a:ahLst/>
            <a:cxnLst/>
            <a:rect l="l" t="t" r="r" b="b"/>
            <a:pathLst>
              <a:path w="4093795" h="3070346">
                <a:moveTo>
                  <a:pt x="0" y="0"/>
                </a:moveTo>
                <a:lnTo>
                  <a:pt x="4093795" y="0"/>
                </a:lnTo>
                <a:lnTo>
                  <a:pt x="4093795" y="3070346"/>
                </a:lnTo>
                <a:lnTo>
                  <a:pt x="0" y="30703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62000" y="6462145"/>
            <a:ext cx="5108909" cy="3831682"/>
          </a:xfrm>
          <a:custGeom>
            <a:avLst/>
            <a:gdLst/>
            <a:ahLst/>
            <a:cxnLst/>
            <a:rect l="l" t="t" r="r" b="b"/>
            <a:pathLst>
              <a:path w="5108909" h="3831682">
                <a:moveTo>
                  <a:pt x="0" y="0"/>
                </a:moveTo>
                <a:lnTo>
                  <a:pt x="5108908" y="0"/>
                </a:lnTo>
                <a:lnTo>
                  <a:pt x="5108908" y="3831682"/>
                </a:lnTo>
                <a:lnTo>
                  <a:pt x="0" y="38316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80970" y="7204497"/>
            <a:ext cx="5513638" cy="3108313"/>
          </a:xfrm>
          <a:custGeom>
            <a:avLst/>
            <a:gdLst/>
            <a:ahLst/>
            <a:cxnLst/>
            <a:rect l="l" t="t" r="r" b="b"/>
            <a:pathLst>
              <a:path w="5513638" h="3108313">
                <a:moveTo>
                  <a:pt x="0" y="0"/>
                </a:moveTo>
                <a:lnTo>
                  <a:pt x="5513637" y="0"/>
                </a:lnTo>
                <a:lnTo>
                  <a:pt x="5513637" y="3108313"/>
                </a:lnTo>
                <a:lnTo>
                  <a:pt x="0" y="31083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144000" y="6948476"/>
            <a:ext cx="5218000" cy="3476492"/>
          </a:xfrm>
          <a:custGeom>
            <a:avLst/>
            <a:gdLst/>
            <a:ahLst/>
            <a:cxnLst/>
            <a:rect l="l" t="t" r="r" b="b"/>
            <a:pathLst>
              <a:path w="5218000" h="3476492">
                <a:moveTo>
                  <a:pt x="0" y="0"/>
                </a:moveTo>
                <a:lnTo>
                  <a:pt x="5218000" y="0"/>
                </a:lnTo>
                <a:lnTo>
                  <a:pt x="5218000" y="3476492"/>
                </a:lnTo>
                <a:lnTo>
                  <a:pt x="0" y="3476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643685" y="6224020"/>
            <a:ext cx="11000631" cy="2978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78"/>
              </a:lnSpc>
            </a:pPr>
            <a:r>
              <a:rPr lang="en-US" sz="8341" b="1" dirty="0">
                <a:ln>
                  <a:solidFill>
                    <a:schemeClr val="tx1"/>
                  </a:solidFill>
                </a:ln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1,000 + </a:t>
            </a:r>
          </a:p>
          <a:p>
            <a:pPr algn="ctr">
              <a:lnSpc>
                <a:spcPts val="11678"/>
              </a:lnSpc>
            </a:pPr>
            <a:r>
              <a:rPr lang="en-US" sz="8341" b="1" dirty="0">
                <a:ln>
                  <a:solidFill>
                    <a:schemeClr val="tx1"/>
                  </a:solidFill>
                </a:ln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RESIDENTS TOUCHED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86959" y="3657390"/>
            <a:ext cx="5514082" cy="1424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78"/>
              </a:lnSpc>
            </a:pPr>
            <a:r>
              <a:rPr lang="en-US" sz="8341" b="1" dirty="0">
                <a:ln>
                  <a:solidFill>
                    <a:schemeClr val="tx1"/>
                  </a:solidFill>
                </a:ln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20 EVENTS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35912" y="955936"/>
            <a:ext cx="4416177" cy="1401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38"/>
              </a:lnSpc>
            </a:pPr>
            <a:r>
              <a:rPr lang="en-US" sz="8241" b="1" dirty="0">
                <a:ln>
                  <a:solidFill>
                    <a:schemeClr val="tx1"/>
                  </a:solidFill>
                </a:ln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30 DAYS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70" y="95835"/>
            <a:ext cx="18166859" cy="10191165"/>
          </a:xfrm>
          <a:custGeom>
            <a:avLst/>
            <a:gdLst/>
            <a:ahLst/>
            <a:cxnLst/>
            <a:rect l="l" t="t" r="r" b="b"/>
            <a:pathLst>
              <a:path w="18166859" h="10191165">
                <a:moveTo>
                  <a:pt x="0" y="0"/>
                </a:moveTo>
                <a:lnTo>
                  <a:pt x="18166860" y="0"/>
                </a:lnTo>
                <a:lnTo>
                  <a:pt x="18166860" y="10191165"/>
                </a:lnTo>
                <a:lnTo>
                  <a:pt x="0" y="10191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517" y="585826"/>
            <a:ext cx="3697092" cy="4777681"/>
          </a:xfrm>
          <a:custGeom>
            <a:avLst/>
            <a:gdLst/>
            <a:ahLst/>
            <a:cxnLst/>
            <a:rect l="l" t="t" r="r" b="b"/>
            <a:pathLst>
              <a:path w="3697092" h="4777681">
                <a:moveTo>
                  <a:pt x="0" y="0"/>
                </a:moveTo>
                <a:lnTo>
                  <a:pt x="3697092" y="0"/>
                </a:lnTo>
                <a:lnTo>
                  <a:pt x="3697092" y="4777680"/>
                </a:lnTo>
                <a:lnTo>
                  <a:pt x="0" y="4777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933" t="-15004" r="-12201" b="-161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2517" y="5582998"/>
            <a:ext cx="3698339" cy="4329464"/>
          </a:xfrm>
          <a:custGeom>
            <a:avLst/>
            <a:gdLst/>
            <a:ahLst/>
            <a:cxnLst/>
            <a:rect l="l" t="t" r="r" b="b"/>
            <a:pathLst>
              <a:path w="3698339" h="4329464">
                <a:moveTo>
                  <a:pt x="0" y="0"/>
                </a:moveTo>
                <a:lnTo>
                  <a:pt x="3698338" y="0"/>
                </a:lnTo>
                <a:lnTo>
                  <a:pt x="3698338" y="4329464"/>
                </a:lnTo>
                <a:lnTo>
                  <a:pt x="0" y="43294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422" t="-40161" r="-25718" b="-194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3598787" y="4077329"/>
            <a:ext cx="4270094" cy="4109685"/>
            <a:chOff x="0" y="0"/>
            <a:chExt cx="1198211" cy="11532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98211" cy="1153200"/>
            </a:xfrm>
            <a:custGeom>
              <a:avLst/>
              <a:gdLst/>
              <a:ahLst/>
              <a:cxnLst/>
              <a:rect l="l" t="t" r="r" b="b"/>
              <a:pathLst>
                <a:path w="1198211" h="1153200">
                  <a:moveTo>
                    <a:pt x="0" y="0"/>
                  </a:moveTo>
                  <a:lnTo>
                    <a:pt x="1198211" y="0"/>
                  </a:lnTo>
                  <a:lnTo>
                    <a:pt x="1198211" y="1153200"/>
                  </a:lnTo>
                  <a:lnTo>
                    <a:pt x="0" y="1153200"/>
                  </a:lnTo>
                  <a:close/>
                </a:path>
              </a:pathLst>
            </a:custGeom>
            <a:solidFill>
              <a:srgbClr val="FF747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198211" cy="1191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983206" y="133904"/>
            <a:ext cx="14014842" cy="1292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  <a:spcBef>
                <a:spcPct val="0"/>
              </a:spcBef>
            </a:pPr>
            <a:r>
              <a:rPr lang="en-US" sz="7599" b="1" dirty="0">
                <a:ln>
                  <a:solidFill>
                    <a:schemeClr val="tx1"/>
                  </a:solidFill>
                </a:ln>
                <a:solidFill>
                  <a:srgbClr val="FF914D"/>
                </a:solidFill>
                <a:latin typeface="Poppins Bold"/>
                <a:ea typeface="Poppins Bold"/>
                <a:cs typeface="Poppins Bold"/>
                <a:sym typeface="Poppins Bold"/>
              </a:rPr>
              <a:t>“Why Didn’t I Get Hired?” 2.0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83186" y="2480949"/>
            <a:ext cx="9086420" cy="7519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7039" lvl="1" indent="-373520" algn="l">
              <a:lnSpc>
                <a:spcPts val="4844"/>
              </a:lnSpc>
              <a:buFont typeface="Arial"/>
              <a:buChar char="•"/>
            </a:pPr>
            <a:r>
              <a:rPr lang="en-US" sz="346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Resume Building Tips</a:t>
            </a:r>
          </a:p>
          <a:p>
            <a:pPr marL="984077" lvl="2" indent="-328026" algn="l">
              <a:lnSpc>
                <a:spcPts val="3190"/>
              </a:lnSpc>
              <a:buFont typeface="Arial"/>
              <a:buChar char="⚬"/>
            </a:pPr>
            <a:r>
              <a:rPr lang="en-US" sz="227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Felicia Barker, Career Service Specialist at Tri-C</a:t>
            </a:r>
          </a:p>
          <a:p>
            <a:pPr marL="747039" lvl="1" indent="-373520" algn="l">
              <a:lnSpc>
                <a:spcPts val="4844"/>
              </a:lnSpc>
              <a:buFont typeface="Arial"/>
              <a:buChar char="•"/>
            </a:pPr>
            <a:r>
              <a:rPr lang="en-US" sz="346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Interview Tips</a:t>
            </a:r>
          </a:p>
          <a:p>
            <a:pPr marL="984077" lvl="2" indent="-328026" algn="l">
              <a:lnSpc>
                <a:spcPts val="3190"/>
              </a:lnSpc>
              <a:buFont typeface="Arial"/>
              <a:buChar char="⚬"/>
            </a:pPr>
            <a:r>
              <a:rPr lang="en-US" sz="227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Jessica Murphy, Staffing Leader at Anderson | Biro Staffing</a:t>
            </a:r>
          </a:p>
          <a:p>
            <a:pPr marL="747039" lvl="1" indent="-373520" algn="l">
              <a:lnSpc>
                <a:spcPts val="4844"/>
              </a:lnSpc>
              <a:buFont typeface="Arial"/>
              <a:buChar char="•"/>
            </a:pPr>
            <a:r>
              <a:rPr lang="en-US" sz="346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LinkedIn Presence</a:t>
            </a:r>
          </a:p>
          <a:p>
            <a:pPr marL="984077" lvl="2" indent="-328026" algn="l">
              <a:lnSpc>
                <a:spcPts val="3190"/>
              </a:lnSpc>
              <a:buFont typeface="Arial"/>
              <a:buChar char="⚬"/>
            </a:pPr>
            <a:r>
              <a:rPr lang="en-US" sz="227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Miranda Sharpnack, Director of Human Resources at Sharp HR</a:t>
            </a:r>
          </a:p>
          <a:p>
            <a:pPr marL="747039" lvl="1" indent="-373520" algn="l">
              <a:lnSpc>
                <a:spcPts val="4844"/>
              </a:lnSpc>
              <a:spcBef>
                <a:spcPct val="0"/>
              </a:spcBef>
              <a:buFont typeface="Arial"/>
              <a:buChar char="•"/>
            </a:pPr>
            <a:r>
              <a:rPr lang="en-US" sz="346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Professional Attire</a:t>
            </a:r>
          </a:p>
          <a:p>
            <a:pPr marL="984077" lvl="2" indent="-328026" algn="l">
              <a:lnSpc>
                <a:spcPts val="3190"/>
              </a:lnSpc>
              <a:spcBef>
                <a:spcPct val="0"/>
              </a:spcBef>
              <a:buFont typeface="Arial"/>
              <a:buChar char="⚬"/>
            </a:pPr>
            <a:r>
              <a:rPr lang="en-US" sz="227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Brenda Brown, Senior Employment Service Consultant at Towards Employment</a:t>
            </a:r>
          </a:p>
          <a:p>
            <a:pPr marL="688193" lvl="1" indent="-344096" algn="l">
              <a:lnSpc>
                <a:spcPts val="4462"/>
              </a:lnSpc>
              <a:spcBef>
                <a:spcPct val="0"/>
              </a:spcBef>
              <a:buFont typeface="Arial"/>
              <a:buChar char="•"/>
            </a:pPr>
            <a:r>
              <a:rPr lang="en-US" sz="3187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Expert Hiring Panel</a:t>
            </a:r>
          </a:p>
          <a:p>
            <a:pPr marL="984077" lvl="2" indent="-328026" algn="l">
              <a:lnSpc>
                <a:spcPts val="3190"/>
              </a:lnSpc>
              <a:spcBef>
                <a:spcPct val="0"/>
              </a:spcBef>
              <a:buFont typeface="Arial"/>
              <a:buChar char="⚬"/>
            </a:pPr>
            <a:r>
              <a:rPr lang="en-US" sz="227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Commissioner Toi Porch, City of Cleveland</a:t>
            </a:r>
          </a:p>
          <a:p>
            <a:pPr marL="984077" lvl="2" indent="-328026" algn="l">
              <a:lnSpc>
                <a:spcPts val="3190"/>
              </a:lnSpc>
              <a:spcBef>
                <a:spcPct val="0"/>
              </a:spcBef>
              <a:buFont typeface="Arial"/>
              <a:buChar char="⚬"/>
            </a:pPr>
            <a:r>
              <a:rPr lang="en-US" sz="227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Tracy Kurinksy, HR Director at </a:t>
            </a:r>
            <a:r>
              <a:rPr lang="en-US" sz="2279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Amotec</a:t>
            </a:r>
            <a:r>
              <a:rPr lang="en-US" sz="227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Inc. </a:t>
            </a:r>
          </a:p>
          <a:p>
            <a:pPr marL="984077" lvl="2" indent="-328026" algn="l">
              <a:lnSpc>
                <a:spcPts val="3190"/>
              </a:lnSpc>
              <a:spcBef>
                <a:spcPct val="0"/>
              </a:spcBef>
              <a:buFont typeface="Arial"/>
              <a:buChar char="⚬"/>
            </a:pPr>
            <a:r>
              <a:rPr lang="en-US" sz="227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Jason Peskar, HR Director at Northeast Ohio Sewer District</a:t>
            </a:r>
          </a:p>
          <a:p>
            <a:pPr marL="984073" lvl="2" indent="-328024" algn="l">
              <a:lnSpc>
                <a:spcPts val="3190"/>
              </a:lnSpc>
              <a:spcBef>
                <a:spcPct val="0"/>
              </a:spcBef>
              <a:buFont typeface="Arial"/>
              <a:buChar char="⚬"/>
            </a:pPr>
            <a:r>
              <a:rPr lang="en-US" sz="227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Rebecca Francen, HR Manager at Oriana House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34400" y="1503636"/>
            <a:ext cx="4332218" cy="287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Cleveland Public Library, MLK Branch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98964" y="4173853"/>
            <a:ext cx="2858779" cy="353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22"/>
              </a:lnSpc>
              <a:spcBef>
                <a:spcPct val="0"/>
              </a:spcBef>
            </a:pPr>
            <a:r>
              <a:rPr lang="en-US" sz="2158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Event Collaborators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09925" y="4661015"/>
            <a:ext cx="3047818" cy="3415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6"/>
              </a:lnSpc>
            </a:pPr>
            <a:r>
              <a:rPr lang="en-US" sz="178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Cleveland Public Library</a:t>
            </a:r>
          </a:p>
          <a:p>
            <a:pPr algn="ctr">
              <a:lnSpc>
                <a:spcPts val="2496"/>
              </a:lnSpc>
            </a:pPr>
            <a:r>
              <a:rPr lang="en-US" sz="178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City of Cleveland</a:t>
            </a:r>
          </a:p>
          <a:p>
            <a:pPr algn="ctr">
              <a:lnSpc>
                <a:spcPts val="2496"/>
              </a:lnSpc>
            </a:pPr>
            <a:r>
              <a:rPr lang="en-US" sz="178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Tri-C</a:t>
            </a:r>
          </a:p>
          <a:p>
            <a:pPr algn="ctr">
              <a:lnSpc>
                <a:spcPts val="2496"/>
              </a:lnSpc>
            </a:pPr>
            <a:r>
              <a:rPr lang="en-US" sz="178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NOVA</a:t>
            </a:r>
          </a:p>
          <a:p>
            <a:pPr algn="ctr">
              <a:lnSpc>
                <a:spcPts val="2496"/>
              </a:lnSpc>
            </a:pPr>
            <a:r>
              <a:rPr lang="en-US" sz="178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Cuyahoga Public Library</a:t>
            </a:r>
          </a:p>
          <a:p>
            <a:pPr algn="ctr">
              <a:lnSpc>
                <a:spcPts val="2496"/>
              </a:lnSpc>
            </a:pPr>
            <a:r>
              <a:rPr lang="en-US" sz="178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Cleveland Neighborhood Progress</a:t>
            </a:r>
          </a:p>
          <a:p>
            <a:pPr algn="ctr">
              <a:lnSpc>
                <a:spcPts val="2496"/>
              </a:lnSpc>
            </a:pPr>
            <a:r>
              <a:rPr lang="en-US" sz="178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Anderson BIRO</a:t>
            </a:r>
          </a:p>
          <a:p>
            <a:pPr algn="ctr">
              <a:lnSpc>
                <a:spcPts val="2496"/>
              </a:lnSpc>
            </a:pPr>
            <a:r>
              <a:rPr lang="en-US" sz="178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Towards Employment</a:t>
            </a:r>
          </a:p>
          <a:p>
            <a:pPr algn="ctr">
              <a:lnSpc>
                <a:spcPts val="2496"/>
              </a:lnSpc>
              <a:spcBef>
                <a:spcPct val="0"/>
              </a:spcBef>
            </a:pPr>
            <a:r>
              <a:rPr lang="en-US" sz="178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Cuyahoga County Office of Reentry</a:t>
            </a:r>
          </a:p>
        </p:txBody>
      </p:sp>
      <p:sp>
        <p:nvSpPr>
          <p:cNvPr id="12" name="TextBox 12"/>
          <p:cNvSpPr txBox="1"/>
          <p:nvPr/>
        </p:nvSpPr>
        <p:spPr>
          <a:xfrm rot="-239312">
            <a:off x="14695584" y="1193577"/>
            <a:ext cx="3575899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6F913D"/>
                </a:solidFill>
                <a:latin typeface="Arimo Bold"/>
                <a:ea typeface="Arimo Bold"/>
                <a:cs typeface="Arimo Bold"/>
                <a:sym typeface="Arimo Bold"/>
              </a:rPr>
              <a:t>#secondchances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54730" y="1953264"/>
            <a:ext cx="2090347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  <a:spcBef>
                <a:spcPct val="0"/>
              </a:spcBef>
            </a:pPr>
            <a:r>
              <a:rPr lang="en-US" sz="20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April 3rd, 2025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14723" y="0"/>
            <a:ext cx="5473277" cy="7297702"/>
          </a:xfrm>
          <a:custGeom>
            <a:avLst/>
            <a:gdLst/>
            <a:ahLst/>
            <a:cxnLst/>
            <a:rect l="l" t="t" r="r" b="b"/>
            <a:pathLst>
              <a:path w="5473277" h="7297702">
                <a:moveTo>
                  <a:pt x="0" y="0"/>
                </a:moveTo>
                <a:lnTo>
                  <a:pt x="5473277" y="0"/>
                </a:lnTo>
                <a:lnTo>
                  <a:pt x="5473277" y="7297702"/>
                </a:lnTo>
                <a:lnTo>
                  <a:pt x="0" y="7297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814723" y="-67247"/>
            <a:ext cx="5728551" cy="4296413"/>
          </a:xfrm>
          <a:custGeom>
            <a:avLst/>
            <a:gdLst/>
            <a:ahLst/>
            <a:cxnLst/>
            <a:rect l="l" t="t" r="r" b="b"/>
            <a:pathLst>
              <a:path w="5728551" h="4296413">
                <a:moveTo>
                  <a:pt x="0" y="0"/>
                </a:moveTo>
                <a:lnTo>
                  <a:pt x="5728551" y="0"/>
                </a:lnTo>
                <a:lnTo>
                  <a:pt x="5728551" y="4296413"/>
                </a:lnTo>
                <a:lnTo>
                  <a:pt x="0" y="4296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14723" y="6464911"/>
            <a:ext cx="5559365" cy="4169524"/>
          </a:xfrm>
          <a:custGeom>
            <a:avLst/>
            <a:gdLst/>
            <a:ahLst/>
            <a:cxnLst/>
            <a:rect l="l" t="t" r="r" b="b"/>
            <a:pathLst>
              <a:path w="5559365" h="4169524">
                <a:moveTo>
                  <a:pt x="0" y="0"/>
                </a:moveTo>
                <a:lnTo>
                  <a:pt x="5559366" y="0"/>
                </a:lnTo>
                <a:lnTo>
                  <a:pt x="5559366" y="4169524"/>
                </a:lnTo>
                <a:lnTo>
                  <a:pt x="0" y="4169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-386780">
            <a:off x="163486" y="6386703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79375"/>
              <a:ext cx="558800" cy="606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099" b="1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free parking!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70890" y="1760508"/>
            <a:ext cx="9906049" cy="767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499" b="1" dirty="0">
                <a:ln>
                  <a:solidFill>
                    <a:schemeClr val="tx1"/>
                  </a:solidFill>
                </a:ln>
                <a:solidFill>
                  <a:srgbClr val="E4FC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499" dirty="0">
                <a:ln>
                  <a:solidFill>
                    <a:schemeClr val="tx1"/>
                  </a:solidFill>
                </a:ln>
                <a:solidFill>
                  <a:srgbClr val="E4FCFF"/>
                </a:solidFill>
                <a:latin typeface="Poppins"/>
                <a:ea typeface="Poppins"/>
                <a:cs typeface="Poppins"/>
                <a:sym typeface="Poppins"/>
              </a:rPr>
              <a:t>Greater Cleveland Career Summit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0890" y="94675"/>
            <a:ext cx="12443833" cy="1449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99"/>
              </a:lnSpc>
              <a:spcBef>
                <a:spcPct val="0"/>
              </a:spcBef>
            </a:pPr>
            <a:r>
              <a:rPr lang="en-US" sz="8499" b="1" dirty="0">
                <a:ln>
                  <a:solidFill>
                    <a:schemeClr val="tx1"/>
                  </a:solidFill>
                </a:ln>
                <a:solidFill>
                  <a:srgbClr val="BFE063"/>
                </a:solidFill>
                <a:latin typeface="Poppins Bold"/>
                <a:ea typeface="Poppins Bold"/>
                <a:cs typeface="Poppins Bold"/>
                <a:sym typeface="Poppins Bold"/>
              </a:rPr>
              <a:t>Spring Into Workforce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0890" y="4306723"/>
            <a:ext cx="693178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 algn="l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sz="21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Two weeks after WDIGH? for prep!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0890" y="5105400"/>
            <a:ext cx="10088913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 algn="l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sz="21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475 </a:t>
            </a:r>
            <a:r>
              <a:rPr lang="en-US" sz="21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job seekers and </a:t>
            </a:r>
            <a:r>
              <a:rPr lang="en-US" sz="21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45 </a:t>
            </a:r>
            <a:r>
              <a:rPr lang="en-US" sz="21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top employers and workforce development resources</a:t>
            </a:r>
          </a:p>
        </p:txBody>
      </p:sp>
      <p:grpSp>
        <p:nvGrpSpPr>
          <p:cNvPr id="12" name="Group 12"/>
          <p:cNvGrpSpPr/>
          <p:nvPr/>
        </p:nvGrpSpPr>
        <p:grpSpPr>
          <a:xfrm rot="705724">
            <a:off x="3092986" y="6080005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7000" y="79375"/>
              <a:ext cx="558800" cy="606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099" b="1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DJ Vibes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163641" y="6607483"/>
            <a:ext cx="3086100" cy="308610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7000" y="79375"/>
              <a:ext cx="558800" cy="606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099" b="1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raffle every half-hour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 rot="-419863">
            <a:off x="9317582" y="6362153"/>
            <a:ext cx="3086100" cy="308610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7000" y="79375"/>
              <a:ext cx="558800" cy="606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099" b="1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on-the-spot </a:t>
              </a:r>
            </a:p>
            <a:p>
              <a:pPr algn="ctr">
                <a:lnSpc>
                  <a:spcPts val="2939"/>
                </a:lnSpc>
              </a:pPr>
              <a:r>
                <a:rPr lang="en-US" sz="2099" b="1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interviews!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42108" y="2765931"/>
            <a:ext cx="1972491" cy="327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April 17th, 2025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0890" y="3508047"/>
            <a:ext cx="693178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 algn="l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First-Ever Spring Into Workforce Career Summit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157271" y="4261284"/>
            <a:ext cx="6627989" cy="4060695"/>
          </a:xfrm>
          <a:custGeom>
            <a:avLst/>
            <a:gdLst/>
            <a:ahLst/>
            <a:cxnLst/>
            <a:rect l="l" t="t" r="r" b="b"/>
            <a:pathLst>
              <a:path w="6627989" h="4060695">
                <a:moveTo>
                  <a:pt x="0" y="0"/>
                </a:moveTo>
                <a:lnTo>
                  <a:pt x="6627990" y="0"/>
                </a:lnTo>
                <a:lnTo>
                  <a:pt x="6627990" y="4060695"/>
                </a:lnTo>
                <a:lnTo>
                  <a:pt x="0" y="40606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0" b="-11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05741" y="6356958"/>
            <a:ext cx="5383898" cy="4037924"/>
          </a:xfrm>
          <a:custGeom>
            <a:avLst/>
            <a:gdLst/>
            <a:ahLst/>
            <a:cxnLst/>
            <a:rect l="l" t="t" r="r" b="b"/>
            <a:pathLst>
              <a:path w="5383898" h="4037924">
                <a:moveTo>
                  <a:pt x="0" y="0"/>
                </a:moveTo>
                <a:lnTo>
                  <a:pt x="5383898" y="0"/>
                </a:lnTo>
                <a:lnTo>
                  <a:pt x="5383898" y="4037924"/>
                </a:lnTo>
                <a:lnTo>
                  <a:pt x="0" y="40379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423781" y="7547615"/>
            <a:ext cx="5454549" cy="4090912"/>
          </a:xfrm>
          <a:custGeom>
            <a:avLst/>
            <a:gdLst/>
            <a:ahLst/>
            <a:cxnLst/>
            <a:rect l="l" t="t" r="r" b="b"/>
            <a:pathLst>
              <a:path w="5454549" h="4090912">
                <a:moveTo>
                  <a:pt x="0" y="0"/>
                </a:moveTo>
                <a:lnTo>
                  <a:pt x="5454550" y="0"/>
                </a:lnTo>
                <a:lnTo>
                  <a:pt x="5454550" y="4090912"/>
                </a:lnTo>
                <a:lnTo>
                  <a:pt x="0" y="40909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663517" y="5143500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398091" y="2881825"/>
            <a:ext cx="5033144" cy="3774858"/>
          </a:xfrm>
          <a:custGeom>
            <a:avLst/>
            <a:gdLst/>
            <a:ahLst/>
            <a:cxnLst/>
            <a:rect l="l" t="t" r="r" b="b"/>
            <a:pathLst>
              <a:path w="5033144" h="3774858">
                <a:moveTo>
                  <a:pt x="0" y="0"/>
                </a:moveTo>
                <a:lnTo>
                  <a:pt x="5033145" y="0"/>
                </a:lnTo>
                <a:lnTo>
                  <a:pt x="5033145" y="3774859"/>
                </a:lnTo>
                <a:lnTo>
                  <a:pt x="0" y="37748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363794" y="0"/>
            <a:ext cx="3665595" cy="4887460"/>
          </a:xfrm>
          <a:custGeom>
            <a:avLst/>
            <a:gdLst/>
            <a:ahLst/>
            <a:cxnLst/>
            <a:rect l="l" t="t" r="r" b="b"/>
            <a:pathLst>
              <a:path w="3665595" h="4887460">
                <a:moveTo>
                  <a:pt x="0" y="0"/>
                </a:moveTo>
                <a:lnTo>
                  <a:pt x="3665595" y="0"/>
                </a:lnTo>
                <a:lnTo>
                  <a:pt x="3665595" y="4887460"/>
                </a:lnTo>
                <a:lnTo>
                  <a:pt x="0" y="48874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745912" y="0"/>
            <a:ext cx="4542088" cy="3077296"/>
          </a:xfrm>
          <a:custGeom>
            <a:avLst/>
            <a:gdLst/>
            <a:ahLst/>
            <a:cxnLst/>
            <a:rect l="l" t="t" r="r" b="b"/>
            <a:pathLst>
              <a:path w="4542088" h="3077296">
                <a:moveTo>
                  <a:pt x="0" y="0"/>
                </a:moveTo>
                <a:lnTo>
                  <a:pt x="4542088" y="0"/>
                </a:lnTo>
                <a:lnTo>
                  <a:pt x="4542088" y="3077296"/>
                </a:lnTo>
                <a:lnTo>
                  <a:pt x="0" y="30772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689" r="-18684" b="-387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054064" y="4557344"/>
            <a:ext cx="5975325" cy="4485440"/>
          </a:xfrm>
          <a:custGeom>
            <a:avLst/>
            <a:gdLst/>
            <a:ahLst/>
            <a:cxnLst/>
            <a:rect l="l" t="t" r="r" b="b"/>
            <a:pathLst>
              <a:path w="5975325" h="4485440">
                <a:moveTo>
                  <a:pt x="0" y="0"/>
                </a:moveTo>
                <a:lnTo>
                  <a:pt x="5975325" y="0"/>
                </a:lnTo>
                <a:lnTo>
                  <a:pt x="5975325" y="4485440"/>
                </a:lnTo>
                <a:lnTo>
                  <a:pt x="0" y="44854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973" r="-10637" b="-52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722283" y="0"/>
            <a:ext cx="5968477" cy="4557344"/>
          </a:xfrm>
          <a:custGeom>
            <a:avLst/>
            <a:gdLst/>
            <a:ahLst/>
            <a:cxnLst/>
            <a:rect l="l" t="t" r="r" b="b"/>
            <a:pathLst>
              <a:path w="5968477" h="4557344">
                <a:moveTo>
                  <a:pt x="0" y="0"/>
                </a:moveTo>
                <a:lnTo>
                  <a:pt x="5968477" y="0"/>
                </a:lnTo>
                <a:lnTo>
                  <a:pt x="5968477" y="4557344"/>
                </a:lnTo>
                <a:lnTo>
                  <a:pt x="0" y="45573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389" t="-3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960749" y="7248007"/>
            <a:ext cx="5051099" cy="3365295"/>
          </a:xfrm>
          <a:custGeom>
            <a:avLst/>
            <a:gdLst/>
            <a:ahLst/>
            <a:cxnLst/>
            <a:rect l="l" t="t" r="r" b="b"/>
            <a:pathLst>
              <a:path w="5051099" h="3365295">
                <a:moveTo>
                  <a:pt x="0" y="0"/>
                </a:moveTo>
                <a:lnTo>
                  <a:pt x="5051100" y="0"/>
                </a:lnTo>
                <a:lnTo>
                  <a:pt x="5051100" y="3365295"/>
                </a:lnTo>
                <a:lnTo>
                  <a:pt x="0" y="33652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001479" y="3690776"/>
            <a:ext cx="7070126" cy="2002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177"/>
              </a:lnSpc>
              <a:spcBef>
                <a:spcPct val="0"/>
              </a:spcBef>
            </a:pPr>
            <a:r>
              <a:rPr lang="en-US" sz="11555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Sedgwick Ave"/>
                <a:ea typeface="Sedgwick Ave"/>
                <a:cs typeface="Sedgwick Ave"/>
                <a:sym typeface="Sedgwick Ave"/>
              </a:rPr>
              <a:t>Thank you!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393</Words>
  <Application>Microsoft Office PowerPoint</Application>
  <PresentationFormat>Custom</PresentationFormat>
  <Paragraphs>95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Poppins Bold</vt:lpstr>
      <vt:lpstr>Poppins</vt:lpstr>
      <vt:lpstr>Inter Bold</vt:lpstr>
      <vt:lpstr>Sedgwick Ave</vt:lpstr>
      <vt:lpstr>Arial</vt:lpstr>
      <vt:lpstr>Calibri</vt:lpstr>
      <vt:lpstr>Inter</vt:lpstr>
      <vt:lpstr>Arimo Bold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RAM Recap 2025</dc:title>
  <cp:lastModifiedBy>Mysa Afaneh</cp:lastModifiedBy>
  <cp:revision>2</cp:revision>
  <dcterms:created xsi:type="dcterms:W3CDTF">2006-08-16T00:00:00Z</dcterms:created>
  <dcterms:modified xsi:type="dcterms:W3CDTF">2025-06-02T17:22:19Z</dcterms:modified>
  <dc:identifier>DAGn5g9zEek</dc:identifier>
</cp:coreProperties>
</file>