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2" r:id="rId4"/>
  </p:sldMasterIdLst>
  <p:notesMasterIdLst>
    <p:notesMasterId r:id="rId13"/>
  </p:notesMasterIdLst>
  <p:handoutMasterIdLst>
    <p:handoutMasterId r:id="rId14"/>
  </p:handoutMasterIdLst>
  <p:sldIdLst>
    <p:sldId id="299" r:id="rId5"/>
    <p:sldId id="300" r:id="rId6"/>
    <p:sldId id="291" r:id="rId7"/>
    <p:sldId id="316" r:id="rId8"/>
    <p:sldId id="317" r:id="rId9"/>
    <p:sldId id="314" r:id="rId10"/>
    <p:sldId id="315" r:id="rId11"/>
    <p:sldId id="303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6" pos="3840">
          <p15:clr>
            <a:srgbClr val="A4A3A4"/>
          </p15:clr>
        </p15:guide>
        <p15:guide id="7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A472"/>
    <a:srgbClr val="8439BD"/>
    <a:srgbClr val="0B3B29"/>
    <a:srgbClr val="10543A"/>
    <a:srgbClr val="D9A5E3"/>
    <a:srgbClr val="1B895F"/>
    <a:srgbClr val="136143"/>
    <a:srgbClr val="8F2EA2"/>
    <a:srgbClr val="3EDA9F"/>
    <a:srgbClr val="34D8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2FA2DA-74E4-43C5-ADF2-7D3B2E0655B1}" v="12" dt="2023-10-20T18:46:56.3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86" autoAdjust="0"/>
    <p:restoredTop sz="95036" autoAdjust="0"/>
  </p:normalViewPr>
  <p:slideViewPr>
    <p:cSldViewPr snapToGrid="0" showGuides="1">
      <p:cViewPr varScale="1">
        <p:scale>
          <a:sx n="105" d="100"/>
          <a:sy n="105" d="100"/>
        </p:scale>
        <p:origin x="846" y="108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633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89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ott Osiecki" userId="ec3e6e24-d9ee-49c3-9d0b-59ea7401a043" providerId="ADAL" clId="{9AFABFAA-314A-4365-BC86-D5E9596BBEA9}"/>
    <pc:docChg chg="custSel modSld">
      <pc:chgData name="Scott Osiecki" userId="ec3e6e24-d9ee-49c3-9d0b-59ea7401a043" providerId="ADAL" clId="{9AFABFAA-314A-4365-BC86-D5E9596BBEA9}" dt="2023-10-20T18:54:00.073" v="0" actId="478"/>
      <pc:docMkLst>
        <pc:docMk/>
      </pc:docMkLst>
      <pc:sldChg chg="delSp mod">
        <pc:chgData name="Scott Osiecki" userId="ec3e6e24-d9ee-49c3-9d0b-59ea7401a043" providerId="ADAL" clId="{9AFABFAA-314A-4365-BC86-D5E9596BBEA9}" dt="2023-10-20T18:54:00.073" v="0" actId="478"/>
        <pc:sldMkLst>
          <pc:docMk/>
          <pc:sldMk cId="1707555930" sldId="303"/>
        </pc:sldMkLst>
        <pc:spChg chg="del">
          <ac:chgData name="Scott Osiecki" userId="ec3e6e24-d9ee-49c3-9d0b-59ea7401a043" providerId="ADAL" clId="{9AFABFAA-314A-4365-BC86-D5E9596BBEA9}" dt="2023-10-20T18:54:00.073" v="0" actId="478"/>
          <ac:spMkLst>
            <pc:docMk/>
            <pc:sldMk cId="1707555930" sldId="303"/>
            <ac:spMk id="26" creationId="{7052FC84-49FC-FE71-8EFA-9ED37DB7578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81D9643-B79D-BE23-0447-D2014F4647B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146" cy="4660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44EDB2-CDAD-95BD-3B3B-E0D8370F1D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1654" y="1"/>
            <a:ext cx="3037146" cy="4660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892C9-3C26-40A8-B5D1-BCC34469AF81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E34340-3648-9724-6196-9480A611090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30312"/>
            <a:ext cx="3037146" cy="4660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AA8EAD-AAFA-90FC-7D70-4A8502CDD2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1654" y="8830312"/>
            <a:ext cx="3037146" cy="4660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A9387C-DE1C-40DD-8842-A8F6D5B35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20338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480F305-D496-4E58-A25F-2D02FF778516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387B3BB-F325-4765-9792-34105F680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619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1235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57066" lvl="1" indent="-291179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757066" lvl="1" indent="-291179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757066" lvl="1" indent="-291179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91179" indent="-291179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91179" indent="-291179">
              <a:buFont typeface="Arial" panose="020B0604020202020204" pitchFamily="34" charset="0"/>
              <a:buChar char="•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22450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260578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3835917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40866974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3587833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9054433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613730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48">
            <a:extLst>
              <a:ext uri="{FF2B5EF4-FFF2-40B4-BE49-F238E27FC236}">
                <a16:creationId xmlns:a16="http://schemas.microsoft.com/office/drawing/2014/main" id="{D127D48E-3E09-48C7-AB33-FBD643EFA52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23914" y="4817717"/>
            <a:ext cx="1796396" cy="302186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9" name="Text Placeholder 50">
            <a:extLst>
              <a:ext uri="{FF2B5EF4-FFF2-40B4-BE49-F238E27FC236}">
                <a16:creationId xmlns:a16="http://schemas.microsoft.com/office/drawing/2014/main" id="{A1B91BF4-B790-4F67-98EB-FE905527BFF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23914" y="5210963"/>
            <a:ext cx="181356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48">
            <a:extLst>
              <a:ext uri="{FF2B5EF4-FFF2-40B4-BE49-F238E27FC236}">
                <a16:creationId xmlns:a16="http://schemas.microsoft.com/office/drawing/2014/main" id="{CCA5F33F-1634-427F-92BF-99A5ED52A4B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34076" y="4817717"/>
            <a:ext cx="1796396" cy="302186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1" name="Text Placeholder 50">
            <a:extLst>
              <a:ext uri="{FF2B5EF4-FFF2-40B4-BE49-F238E27FC236}">
                <a16:creationId xmlns:a16="http://schemas.microsoft.com/office/drawing/2014/main" id="{084F28D2-C99C-44DC-95CF-A18847F3B61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34076" y="5210963"/>
            <a:ext cx="181356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8">
            <a:extLst>
              <a:ext uri="{FF2B5EF4-FFF2-40B4-BE49-F238E27FC236}">
                <a16:creationId xmlns:a16="http://schemas.microsoft.com/office/drawing/2014/main" id="{2402522A-E098-4FB5-B454-D6FC98D90C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444238" y="4817717"/>
            <a:ext cx="1796396" cy="302186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3" name="Text Placeholder 50">
            <a:extLst>
              <a:ext uri="{FF2B5EF4-FFF2-40B4-BE49-F238E27FC236}">
                <a16:creationId xmlns:a16="http://schemas.microsoft.com/office/drawing/2014/main" id="{18CF51EA-CDE2-4AA1-83CB-9DC6E212C33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444238" y="5210963"/>
            <a:ext cx="181356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48">
            <a:extLst>
              <a:ext uri="{FF2B5EF4-FFF2-40B4-BE49-F238E27FC236}">
                <a16:creationId xmlns:a16="http://schemas.microsoft.com/office/drawing/2014/main" id="{FE2BFCE7-D8D1-42B7-97F2-78B1D2CB5F8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754400" y="4817717"/>
            <a:ext cx="1796396" cy="302186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5" name="Text Placeholder 50">
            <a:extLst>
              <a:ext uri="{FF2B5EF4-FFF2-40B4-BE49-F238E27FC236}">
                <a16:creationId xmlns:a16="http://schemas.microsoft.com/office/drawing/2014/main" id="{0C4E8DE7-5691-4470-BC2C-F9F6532248C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754400" y="5210963"/>
            <a:ext cx="181356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FBC6ED5-DBEC-4BA5-9BFE-9A5E0ED8D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526748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0">
          <p15:clr>
            <a:srgbClr val="FBAE40"/>
          </p15:clr>
        </p15:guide>
        <p15:guide id="2" pos="3840">
          <p15:clr>
            <a:srgbClr val="FBAE40"/>
          </p15:clr>
        </p15:guide>
        <p15:guide id="3" pos="5760">
          <p15:clr>
            <a:srgbClr val="FBAE40"/>
          </p15:clr>
        </p15:guide>
        <p15:guide id="4" pos="3984">
          <p15:clr>
            <a:srgbClr val="5ACBF0"/>
          </p15:clr>
        </p15:guide>
        <p15:guide id="5" pos="3696">
          <p15:clr>
            <a:srgbClr val="5ACBF0"/>
          </p15:clr>
        </p15:guide>
        <p15:guide id="6" pos="2064">
          <p15:clr>
            <a:srgbClr val="5ACBF0"/>
          </p15:clr>
        </p15:guide>
        <p15:guide id="7" pos="1776">
          <p15:clr>
            <a:srgbClr val="5ACBF0"/>
          </p15:clr>
        </p15:guide>
        <p15:guide id="8" pos="5616">
          <p15:clr>
            <a:srgbClr val="5ACBF0"/>
          </p15:clr>
        </p15:guide>
        <p15:guide id="9" pos="5904">
          <p15:clr>
            <a:srgbClr val="5ACBF0"/>
          </p15:clr>
        </p15:guide>
        <p15:guide id="10" pos="144">
          <p15:clr>
            <a:srgbClr val="5ACBF0"/>
          </p15:clr>
        </p15:guide>
        <p15:guide id="11" orient="horz" pos="4176">
          <p15:clr>
            <a:srgbClr val="5ACBF0"/>
          </p15:clr>
        </p15:guide>
        <p15:guide id="12" pos="7536">
          <p15:clr>
            <a:srgbClr val="5ACBF0"/>
          </p15:clr>
        </p15:guide>
        <p15:guide id="13" orient="horz" pos="144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Placeholder 48">
            <a:extLst>
              <a:ext uri="{FF2B5EF4-FFF2-40B4-BE49-F238E27FC236}">
                <a16:creationId xmlns:a16="http://schemas.microsoft.com/office/drawing/2014/main" id="{C6E48CAB-F1C0-4E71-9686-C02A967E923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6182" y="4014522"/>
            <a:ext cx="1182118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35" name="Text Placeholder 50">
            <a:extLst>
              <a:ext uri="{FF2B5EF4-FFF2-40B4-BE49-F238E27FC236}">
                <a16:creationId xmlns:a16="http://schemas.microsoft.com/office/drawing/2014/main" id="{7C226081-D459-4A68-9B23-0C804E6A639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6182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8">
            <a:extLst>
              <a:ext uri="{FF2B5EF4-FFF2-40B4-BE49-F238E27FC236}">
                <a16:creationId xmlns:a16="http://schemas.microsoft.com/office/drawing/2014/main" id="{C32AE455-05F0-44FA-98C4-73D9C60DF896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839103" y="4014522"/>
            <a:ext cx="1208897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3C3FB663-073E-458E-A31A-B15112A0D377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1839103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8">
            <a:extLst>
              <a:ext uri="{FF2B5EF4-FFF2-40B4-BE49-F238E27FC236}">
                <a16:creationId xmlns:a16="http://schemas.microsoft.com/office/drawing/2014/main" id="{91332113-C9A3-4B1F-A973-C30104497DC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222024" y="4014522"/>
            <a:ext cx="1181099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3" name="Text Placeholder 50">
            <a:extLst>
              <a:ext uri="{FF2B5EF4-FFF2-40B4-BE49-F238E27FC236}">
                <a16:creationId xmlns:a16="http://schemas.microsoft.com/office/drawing/2014/main" id="{CDAC2DE8-0B23-47D4-A121-018184C5D2BD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3222024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4" name="Text Placeholder 48">
            <a:extLst>
              <a:ext uri="{FF2B5EF4-FFF2-40B4-BE49-F238E27FC236}">
                <a16:creationId xmlns:a16="http://schemas.microsoft.com/office/drawing/2014/main" id="{AE8613EE-32F0-4251-809B-6B9907E226CF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604944" y="4014522"/>
            <a:ext cx="1181099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5" name="Text Placeholder 50">
            <a:extLst>
              <a:ext uri="{FF2B5EF4-FFF2-40B4-BE49-F238E27FC236}">
                <a16:creationId xmlns:a16="http://schemas.microsoft.com/office/drawing/2014/main" id="{6E9683DA-61F6-48A0-9453-C03FB9794010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4604944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Text Placeholder 48">
            <a:extLst>
              <a:ext uri="{FF2B5EF4-FFF2-40B4-BE49-F238E27FC236}">
                <a16:creationId xmlns:a16="http://schemas.microsoft.com/office/drawing/2014/main" id="{53C09CD9-E6F6-4AA3-968A-491D1568E73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555230" y="4014522"/>
            <a:ext cx="1181099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7" name="Text Placeholder 50">
            <a:extLst>
              <a:ext uri="{FF2B5EF4-FFF2-40B4-BE49-F238E27FC236}">
                <a16:creationId xmlns:a16="http://schemas.microsoft.com/office/drawing/2014/main" id="{4457D5F2-D7AE-44A9-847A-D20086BCCC22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6555230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8" name="Text Placeholder 48">
            <a:extLst>
              <a:ext uri="{FF2B5EF4-FFF2-40B4-BE49-F238E27FC236}">
                <a16:creationId xmlns:a16="http://schemas.microsoft.com/office/drawing/2014/main" id="{4FBE8211-41BE-41C2-B826-94FD55BC0AA4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7938151" y="4014522"/>
            <a:ext cx="1181098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59" name="Text Placeholder 50">
            <a:extLst>
              <a:ext uri="{FF2B5EF4-FFF2-40B4-BE49-F238E27FC236}">
                <a16:creationId xmlns:a16="http://schemas.microsoft.com/office/drawing/2014/main" id="{18C75666-F3E0-4AD7-8C05-FEFFEAE1D10C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7938151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8">
            <a:extLst>
              <a:ext uri="{FF2B5EF4-FFF2-40B4-BE49-F238E27FC236}">
                <a16:creationId xmlns:a16="http://schemas.microsoft.com/office/drawing/2014/main" id="{66478F13-D9B8-4439-9B08-804CD6848EB9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321072" y="4014522"/>
            <a:ext cx="1181098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61" name="Text Placeholder 50">
            <a:extLst>
              <a:ext uri="{FF2B5EF4-FFF2-40B4-BE49-F238E27FC236}">
                <a16:creationId xmlns:a16="http://schemas.microsoft.com/office/drawing/2014/main" id="{08844405-957A-4970-A2B6-D161FED665FF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9321072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8">
            <a:extLst>
              <a:ext uri="{FF2B5EF4-FFF2-40B4-BE49-F238E27FC236}">
                <a16:creationId xmlns:a16="http://schemas.microsoft.com/office/drawing/2014/main" id="{6F067D31-AE61-48F0-A497-1908DC77F086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0703992" y="4014522"/>
            <a:ext cx="1181098" cy="302186"/>
          </a:xfrm>
        </p:spPr>
        <p:txBody>
          <a:bodyPr lIns="0" rIns="0">
            <a:noAutofit/>
          </a:bodyPr>
          <a:lstStyle>
            <a:lvl1pPr marL="0" indent="0">
              <a:buNone/>
              <a:defRPr sz="16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63" name="Text Placeholder 50">
            <a:extLst>
              <a:ext uri="{FF2B5EF4-FFF2-40B4-BE49-F238E27FC236}">
                <a16:creationId xmlns:a16="http://schemas.microsoft.com/office/drawing/2014/main" id="{5B4A526A-A40E-4B7D-94EC-5FDCAD2EAD89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10703992" y="4486178"/>
            <a:ext cx="1182118" cy="1183101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A67390-01C5-4A4E-AF7F-79E8DB2B2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595756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0">
          <p15:clr>
            <a:srgbClr val="FBAE40"/>
          </p15:clr>
        </p15:guide>
        <p15:guide id="2" pos="3840">
          <p15:clr>
            <a:srgbClr val="FBAE40"/>
          </p15:clr>
        </p15:guide>
        <p15:guide id="3" pos="5760">
          <p15:clr>
            <a:srgbClr val="FBAE40"/>
          </p15:clr>
        </p15:guide>
        <p15:guide id="4" pos="3984" userDrawn="1">
          <p15:clr>
            <a:srgbClr val="5ACBF0"/>
          </p15:clr>
        </p15:guide>
        <p15:guide id="5" pos="3696">
          <p15:clr>
            <a:srgbClr val="5ACBF0"/>
          </p15:clr>
        </p15:guide>
        <p15:guide id="6" pos="2064">
          <p15:clr>
            <a:srgbClr val="5ACBF0"/>
          </p15:clr>
        </p15:guide>
        <p15:guide id="7" pos="1776">
          <p15:clr>
            <a:srgbClr val="5ACBF0"/>
          </p15:clr>
        </p15:guide>
        <p15:guide id="8" pos="5616">
          <p15:clr>
            <a:srgbClr val="5ACBF0"/>
          </p15:clr>
        </p15:guide>
        <p15:guide id="9" pos="5904">
          <p15:clr>
            <a:srgbClr val="5ACBF0"/>
          </p15:clr>
        </p15:guide>
        <p15:guide id="10" pos="144">
          <p15:clr>
            <a:srgbClr val="5ACBF0"/>
          </p15:clr>
        </p15:guide>
        <p15:guide id="11" orient="horz" pos="4176">
          <p15:clr>
            <a:srgbClr val="5ACBF0"/>
          </p15:clr>
        </p15:guide>
        <p15:guide id="12" pos="7536">
          <p15:clr>
            <a:srgbClr val="5ACBF0"/>
          </p15:clr>
        </p15:guide>
        <p15:guide id="13" orient="horz" pos="144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14742123-85C4-4775-80AC-721BD7C1628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80060" y="1776098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E1001174-581F-41A6-864B-D3BE932C2E4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80060" y="2111375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8">
            <a:extLst>
              <a:ext uri="{FF2B5EF4-FFF2-40B4-BE49-F238E27FC236}">
                <a16:creationId xmlns:a16="http://schemas.microsoft.com/office/drawing/2014/main" id="{2B649793-2AFC-43EE-8172-0EAB326F11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674540" y="1776098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3" name="Text Placeholder 50">
            <a:extLst>
              <a:ext uri="{FF2B5EF4-FFF2-40B4-BE49-F238E27FC236}">
                <a16:creationId xmlns:a16="http://schemas.microsoft.com/office/drawing/2014/main" id="{5B27745F-27CA-45D0-BE8E-A9C3B168F4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74540" y="2111375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4" name="Text Placeholder 48">
            <a:extLst>
              <a:ext uri="{FF2B5EF4-FFF2-40B4-BE49-F238E27FC236}">
                <a16:creationId xmlns:a16="http://schemas.microsoft.com/office/drawing/2014/main" id="{58782C77-F426-4586-AF09-D07E1E8737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697900" y="1776098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5" name="Text Placeholder 50">
            <a:extLst>
              <a:ext uri="{FF2B5EF4-FFF2-40B4-BE49-F238E27FC236}">
                <a16:creationId xmlns:a16="http://schemas.microsoft.com/office/drawing/2014/main" id="{E04DA729-6A59-4BC5-8955-DF4D12F125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697900" y="2111375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Text Placeholder 48">
            <a:extLst>
              <a:ext uri="{FF2B5EF4-FFF2-40B4-BE49-F238E27FC236}">
                <a16:creationId xmlns:a16="http://schemas.microsoft.com/office/drawing/2014/main" id="{F6AF03D4-E441-4447-876C-A1B030223E2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80060" y="2914739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7" name="Text Placeholder 50">
            <a:extLst>
              <a:ext uri="{FF2B5EF4-FFF2-40B4-BE49-F238E27FC236}">
                <a16:creationId xmlns:a16="http://schemas.microsoft.com/office/drawing/2014/main" id="{679D428E-9700-4E19-8364-70006C3E765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80060" y="3254810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8" name="Text Placeholder 48">
            <a:extLst>
              <a:ext uri="{FF2B5EF4-FFF2-40B4-BE49-F238E27FC236}">
                <a16:creationId xmlns:a16="http://schemas.microsoft.com/office/drawing/2014/main" id="{5B64A0D9-EA5C-4EC1-981A-0FD223A62FB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674540" y="2914739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9" name="Text Placeholder 50">
            <a:extLst>
              <a:ext uri="{FF2B5EF4-FFF2-40B4-BE49-F238E27FC236}">
                <a16:creationId xmlns:a16="http://schemas.microsoft.com/office/drawing/2014/main" id="{7F9CD6F4-7AEE-42A4-B26D-96BE3E90036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674540" y="3254810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8">
            <a:extLst>
              <a:ext uri="{FF2B5EF4-FFF2-40B4-BE49-F238E27FC236}">
                <a16:creationId xmlns:a16="http://schemas.microsoft.com/office/drawing/2014/main" id="{82EA5B58-66CC-4197-BAC3-D0A39558DB0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697900" y="2914739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1" name="Text Placeholder 50">
            <a:extLst>
              <a:ext uri="{FF2B5EF4-FFF2-40B4-BE49-F238E27FC236}">
                <a16:creationId xmlns:a16="http://schemas.microsoft.com/office/drawing/2014/main" id="{B76C47B4-A585-4CAC-933A-2E6D1938D17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697900" y="3254810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8">
            <a:extLst>
              <a:ext uri="{FF2B5EF4-FFF2-40B4-BE49-F238E27FC236}">
                <a16:creationId xmlns:a16="http://schemas.microsoft.com/office/drawing/2014/main" id="{563D0C18-5125-4D0F-B46D-76AE182B3FA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580060" y="4057987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3" name="Text Placeholder 50">
            <a:extLst>
              <a:ext uri="{FF2B5EF4-FFF2-40B4-BE49-F238E27FC236}">
                <a16:creationId xmlns:a16="http://schemas.microsoft.com/office/drawing/2014/main" id="{10634501-CE83-42B9-8572-5C6B7371086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580060" y="4392591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48">
            <a:extLst>
              <a:ext uri="{FF2B5EF4-FFF2-40B4-BE49-F238E27FC236}">
                <a16:creationId xmlns:a16="http://schemas.microsoft.com/office/drawing/2014/main" id="{54844B85-1B28-4340-AA8C-10A0C2A36C9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674540" y="4057987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5" name="Text Placeholder 50">
            <a:extLst>
              <a:ext uri="{FF2B5EF4-FFF2-40B4-BE49-F238E27FC236}">
                <a16:creationId xmlns:a16="http://schemas.microsoft.com/office/drawing/2014/main" id="{31BB84F0-3823-46DB-BCEF-5EF3F8E680C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674540" y="4392591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48">
            <a:extLst>
              <a:ext uri="{FF2B5EF4-FFF2-40B4-BE49-F238E27FC236}">
                <a16:creationId xmlns:a16="http://schemas.microsoft.com/office/drawing/2014/main" id="{D4D4EE7B-E029-47B3-BC18-D53E810711C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697900" y="4057987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7" name="Text Placeholder 50">
            <a:extLst>
              <a:ext uri="{FF2B5EF4-FFF2-40B4-BE49-F238E27FC236}">
                <a16:creationId xmlns:a16="http://schemas.microsoft.com/office/drawing/2014/main" id="{C088BE45-14DC-4551-A5FC-93D0BA99188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697900" y="4392591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8">
            <a:extLst>
              <a:ext uri="{FF2B5EF4-FFF2-40B4-BE49-F238E27FC236}">
                <a16:creationId xmlns:a16="http://schemas.microsoft.com/office/drawing/2014/main" id="{120E072F-4FF5-422F-B7FD-BE3DF026010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580060" y="5231920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9" name="Text Placeholder 50">
            <a:extLst>
              <a:ext uri="{FF2B5EF4-FFF2-40B4-BE49-F238E27FC236}">
                <a16:creationId xmlns:a16="http://schemas.microsoft.com/office/drawing/2014/main" id="{E73E6162-F4E3-4F6D-BA12-6B5918E23B8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580060" y="5566524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48">
            <a:extLst>
              <a:ext uri="{FF2B5EF4-FFF2-40B4-BE49-F238E27FC236}">
                <a16:creationId xmlns:a16="http://schemas.microsoft.com/office/drawing/2014/main" id="{C9938F8E-67A2-401C-882C-ED04C7E5224B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674540" y="5231920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1" name="Text Placeholder 50">
            <a:extLst>
              <a:ext uri="{FF2B5EF4-FFF2-40B4-BE49-F238E27FC236}">
                <a16:creationId xmlns:a16="http://schemas.microsoft.com/office/drawing/2014/main" id="{E683DBE3-DCA5-4538-A253-E60ED2C4B621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5674540" y="5566524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48">
            <a:extLst>
              <a:ext uri="{FF2B5EF4-FFF2-40B4-BE49-F238E27FC236}">
                <a16:creationId xmlns:a16="http://schemas.microsoft.com/office/drawing/2014/main" id="{6F8B9E2C-BE06-4536-A348-4640A2DA1BF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697900" y="5231920"/>
            <a:ext cx="2159000" cy="30218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3" name="Text Placeholder 50">
            <a:extLst>
              <a:ext uri="{FF2B5EF4-FFF2-40B4-BE49-F238E27FC236}">
                <a16:creationId xmlns:a16="http://schemas.microsoft.com/office/drawing/2014/main" id="{B9A57CE7-FAE2-490F-A8F8-402B5F3A7443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697900" y="5566524"/>
            <a:ext cx="2179637" cy="70643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611859-7CC8-480B-BA0E-18BB16B30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19134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44" userDrawn="1">
          <p15:clr>
            <a:srgbClr val="FBAE40"/>
          </p15:clr>
        </p15:guide>
        <p15:guide id="2" pos="5112">
          <p15:clr>
            <a:srgbClr val="FBAE40"/>
          </p15:clr>
        </p15:guide>
        <p15:guide id="4" pos="5256">
          <p15:clr>
            <a:srgbClr val="5ACBF0"/>
          </p15:clr>
        </p15:guide>
        <p15:guide id="5" pos="4968" userDrawn="1">
          <p15:clr>
            <a:srgbClr val="5ACBF0"/>
          </p15:clr>
        </p15:guide>
        <p15:guide id="6" pos="2688" userDrawn="1">
          <p15:clr>
            <a:srgbClr val="5ACBF0"/>
          </p15:clr>
        </p15:guide>
        <p15:guide id="7" pos="2400" userDrawn="1">
          <p15:clr>
            <a:srgbClr val="5ACBF0"/>
          </p15:clr>
        </p15:guide>
        <p15:guide id="10" pos="144">
          <p15:clr>
            <a:srgbClr val="5ACBF0"/>
          </p15:clr>
        </p15:guide>
        <p15:guide id="11" orient="horz" pos="4176">
          <p15:clr>
            <a:srgbClr val="5ACBF0"/>
          </p15:clr>
        </p15:guide>
        <p15:guide id="12" pos="7536">
          <p15:clr>
            <a:srgbClr val="5ACBF0"/>
          </p15:clr>
        </p15:guide>
        <p15:guide id="13" orient="horz" pos="144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90B616-241D-4DFE-BC2F-C001ED77E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24" y="457200"/>
            <a:ext cx="11731752" cy="63093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AE909E-CC4A-4E51-BC02-B893225D2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0124" y="1825625"/>
            <a:ext cx="1173175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B6EE4-1695-4DD6-9758-84FFE963D6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0124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3250D-A8F9-4682-AD84-FD37BCAA62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9280" y="6356350"/>
            <a:ext cx="5933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1A788-841D-41AB-A983-152B6532F7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86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Slide </a:t>
            </a:r>
            <a:fld id="{F4DE3823-CC86-4AC6-95C0-DC3ECA80FD8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840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1" r:id="rId2"/>
    <p:sldLayoutId id="2147483670" r:id="rId3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ts val="1000"/>
        </a:spcBef>
        <a:buNone/>
        <a:defRPr sz="3600" b="1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853E955C-2904-876A-8E42-F3D905986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24" y="2574080"/>
            <a:ext cx="11731752" cy="630936"/>
          </a:xfrm>
        </p:spPr>
        <p:txBody>
          <a:bodyPr/>
          <a:lstStyle/>
          <a:p>
            <a:r>
              <a:rPr lang="en-US" dirty="0"/>
              <a:t>Calendar Year 2024/25</a:t>
            </a:r>
            <a:br>
              <a:rPr lang="en-US" dirty="0"/>
            </a:br>
            <a:r>
              <a:rPr lang="en-US" dirty="0"/>
              <a:t>County Budget Presentation </a:t>
            </a:r>
            <a:endParaRPr lang="en-US" dirty="0">
              <a:solidFill>
                <a:srgbClr val="20A472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6E7AE99-1C86-4831-7FEE-22854C9311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6661" y="699450"/>
            <a:ext cx="5407621" cy="1444877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1E8ACDE4-9DC8-6DB0-B1E8-52034EC1ACA5}"/>
              </a:ext>
            </a:extLst>
          </p:cNvPr>
          <p:cNvSpPr txBox="1">
            <a:spLocks/>
          </p:cNvSpPr>
          <p:nvPr/>
        </p:nvSpPr>
        <p:spPr>
          <a:xfrm>
            <a:off x="1155729" y="3429000"/>
            <a:ext cx="10193713" cy="245415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600"/>
              </a:spcAft>
              <a:buNone/>
            </a:pPr>
            <a:endParaRPr lang="en-US" b="1" dirty="0"/>
          </a:p>
          <a:p>
            <a:pPr marL="0" indent="0" algn="ctr">
              <a:spcAft>
                <a:spcPts val="600"/>
              </a:spcAft>
              <a:buNone/>
            </a:pPr>
            <a:r>
              <a:rPr lang="en-US" b="1" dirty="0"/>
              <a:t>Cuyahoga County Council Committee of the Whole Meeting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2000" b="1" dirty="0"/>
              <a:t>Scott S. Osiecki, Chief Executive Officer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2000" b="1" dirty="0"/>
              <a:t>Monday, October 23, 2023</a:t>
            </a:r>
          </a:p>
        </p:txBody>
      </p:sp>
    </p:spTree>
    <p:extLst>
      <p:ext uri="{BB962C8B-B14F-4D97-AF65-F5344CB8AC3E}">
        <p14:creationId xmlns:p14="http://schemas.microsoft.com/office/powerpoint/2010/main" val="605249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853E955C-2904-876A-8E42-F3D905986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24" y="365718"/>
            <a:ext cx="11731752" cy="630936"/>
          </a:xfrm>
        </p:spPr>
        <p:txBody>
          <a:bodyPr/>
          <a:lstStyle/>
          <a:p>
            <a:r>
              <a:rPr lang="en-US" sz="3600" b="1" cap="none" dirty="0">
                <a:solidFill>
                  <a:srgbClr val="20A472"/>
                </a:solidFill>
              </a:rPr>
              <a:t>ADAMHS Board of Cuyahoga County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E8ACDE4-9DC8-6DB0-B1E8-52034EC1ACA5}"/>
              </a:ext>
            </a:extLst>
          </p:cNvPr>
          <p:cNvSpPr txBox="1">
            <a:spLocks/>
          </p:cNvSpPr>
          <p:nvPr/>
        </p:nvSpPr>
        <p:spPr>
          <a:xfrm>
            <a:off x="536275" y="996654"/>
            <a:ext cx="11119449" cy="18184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000" b="1" dirty="0"/>
              <a:t>Established in the ORC:340 to plan, fund, and monitor </a:t>
            </a:r>
            <a:r>
              <a:rPr lang="en-US" sz="2000" b="1" i="1" dirty="0"/>
              <a:t>(or evaluate) </a:t>
            </a:r>
            <a:r>
              <a:rPr lang="en-US" sz="2000" b="1" dirty="0"/>
              <a:t>the local system of mental health and addiction, prevention, treatment and recovery services.</a:t>
            </a:r>
          </a:p>
          <a:p>
            <a:pPr>
              <a:spcAft>
                <a:spcPts val="600"/>
              </a:spcAft>
            </a:pPr>
            <a:r>
              <a:rPr lang="en-US" sz="2000" b="1" dirty="0"/>
              <a:t>Enter contracts for the provision of certified mental health and addiction prevention, treatment and recovery services. </a:t>
            </a:r>
          </a:p>
          <a:p>
            <a:pPr>
              <a:spcAft>
                <a:spcPts val="600"/>
              </a:spcAft>
            </a:pPr>
            <a:r>
              <a:rPr lang="en-US" sz="2000" b="1" dirty="0"/>
              <a:t>Within this contracting obligation the Board: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6B68B55-794C-96B3-C1AE-95A038763B8C}"/>
              </a:ext>
            </a:extLst>
          </p:cNvPr>
          <p:cNvSpPr txBox="1"/>
          <p:nvPr/>
        </p:nvSpPr>
        <p:spPr>
          <a:xfrm>
            <a:off x="842192" y="2947269"/>
            <a:ext cx="4210045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 b="1" dirty="0">
                <a:cs typeface="Arial" panose="020B0604020202020204" pitchFamily="34" charset="0"/>
              </a:rPr>
              <a:t>Charged with considering cost-effectiveness and quality of services and supports.</a:t>
            </a:r>
          </a:p>
          <a:p>
            <a:pPr marL="285750" indent="-28575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 b="1" dirty="0">
                <a:cs typeface="Arial" panose="020B0604020202020204" pitchFamily="34" charset="0"/>
              </a:rPr>
              <a:t>Must consider continuity of care for clients.</a:t>
            </a:r>
          </a:p>
          <a:p>
            <a:pPr marL="285750" indent="-28575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 b="1" dirty="0">
                <a:cs typeface="Arial" panose="020B0604020202020204" pitchFamily="34" charset="0"/>
              </a:rPr>
              <a:t>Be accountable to the public and ensure that federal, state, and local funds are effectively utilized.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6235CE2-B780-F186-6415-0C95A0040A68}"/>
              </a:ext>
            </a:extLst>
          </p:cNvPr>
          <p:cNvSpPr/>
          <p:nvPr/>
        </p:nvSpPr>
        <p:spPr>
          <a:xfrm>
            <a:off x="5284379" y="2899743"/>
            <a:ext cx="6272462" cy="365466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E9BDDFD-13D7-BF1A-22EB-90962D2D9F7C}"/>
              </a:ext>
            </a:extLst>
          </p:cNvPr>
          <p:cNvSpPr txBox="1"/>
          <p:nvPr/>
        </p:nvSpPr>
        <p:spPr>
          <a:xfrm>
            <a:off x="5436520" y="3157416"/>
            <a:ext cx="5968180" cy="31393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Mission: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Enhance the quality of life for our community through a commitment to excellence in mental health and addiction prevention, treatment and recovery services coordinated through a person-centered network of community supports.</a:t>
            </a: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Vision: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Mental health, addiction, prevention, treatment and recovery services will be available and accessible for every county resident in need and the ADAMHS Board will provide a preeminent, seamless and integrated system of care.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D0609B-53EC-27BB-11B0-BC8B338C43E9}"/>
              </a:ext>
            </a:extLst>
          </p:cNvPr>
          <p:cNvSpPr txBox="1"/>
          <p:nvPr/>
        </p:nvSpPr>
        <p:spPr>
          <a:xfrm>
            <a:off x="186905" y="6296737"/>
            <a:ext cx="698740" cy="380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01627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6A44816B-378D-41B5-84D7-39CECE2E452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47974" y="983570"/>
            <a:ext cx="10823566" cy="5546625"/>
          </a:xfrm>
        </p:spPr>
        <p:txBody>
          <a:bodyPr/>
          <a:lstStyle/>
          <a:p>
            <a:pPr marL="742950" lvl="1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20A472"/>
                </a:solidFill>
              </a:rPr>
              <a:t>Revenue: </a:t>
            </a:r>
            <a:r>
              <a:rPr lang="en-US" sz="2400" b="1" dirty="0">
                <a:solidFill>
                  <a:srgbClr val="20A472"/>
                </a:solidFill>
              </a:rPr>
              <a:t>$69,394,874 + $21,012,321= $90,407,195</a:t>
            </a: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rPr>
              <a:t>HHS Levy Funding - $43,463,659 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rPr>
              <a:t>(Executive Recommended Allocation)</a:t>
            </a:r>
            <a:endParaRPr lang="en-US" sz="2400" dirty="0"/>
          </a:p>
          <a:p>
            <a:pPr marL="1200150" lvl="2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Federal Funding - $12,851,187</a:t>
            </a:r>
          </a:p>
          <a:p>
            <a:pPr marL="1200150" lvl="2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State Funding - $9,880,028</a:t>
            </a:r>
          </a:p>
          <a:p>
            <a:pPr marL="1200150" lvl="2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Local Funding - $3,200,000</a:t>
            </a:r>
          </a:p>
          <a:p>
            <a:pPr marL="0" lvl="2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b="1" dirty="0"/>
              <a:t>+ Usage of available cash balance - $21,012,321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8439BD"/>
                </a:solidFill>
              </a:rPr>
              <a:t>Expenses: </a:t>
            </a:r>
            <a:r>
              <a:rPr lang="en-US" sz="2400" b="1" dirty="0">
                <a:solidFill>
                  <a:srgbClr val="8439BD"/>
                </a:solidFill>
              </a:rPr>
              <a:t>$90,407,195</a:t>
            </a:r>
          </a:p>
          <a:p>
            <a:pPr marL="1200150" lvl="2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Provider Direct Services - $72,677,906</a:t>
            </a:r>
          </a:p>
          <a:p>
            <a:pPr marL="1200150" lvl="2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Administration - $8,388,412</a:t>
            </a:r>
          </a:p>
          <a:p>
            <a:pPr marL="1200150" lvl="2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Other Behavioral Health Services - $5,375,000</a:t>
            </a:r>
          </a:p>
          <a:p>
            <a:pPr marL="1200150" lvl="2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Programs funded by Grants - $3,965,877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2300" dirty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bg2">
                  <a:lumMod val="1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34" name="Title 33">
            <a:extLst>
              <a:ext uri="{FF2B5EF4-FFF2-40B4-BE49-F238E27FC236}">
                <a16:creationId xmlns:a16="http://schemas.microsoft.com/office/drawing/2014/main" id="{F28D01B5-A5BC-45A3-8718-13BDC694F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23" y="225876"/>
            <a:ext cx="11731752" cy="559128"/>
          </a:xfrm>
        </p:spPr>
        <p:txBody>
          <a:bodyPr/>
          <a:lstStyle/>
          <a:p>
            <a:r>
              <a:rPr lang="en-US" dirty="0">
                <a:solidFill>
                  <a:srgbClr val="20A472"/>
                </a:solidFill>
              </a:rPr>
              <a:t>ADAMHS Board 2024 Budget - $90,407,195</a:t>
            </a:r>
            <a:br>
              <a:rPr lang="en-US" dirty="0"/>
            </a:b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126F81-CEA5-CD2C-7CDA-5D75435573A8}"/>
              </a:ext>
            </a:extLst>
          </p:cNvPr>
          <p:cNvSpPr txBox="1"/>
          <p:nvPr/>
        </p:nvSpPr>
        <p:spPr>
          <a:xfrm>
            <a:off x="186905" y="6296737"/>
            <a:ext cx="698740" cy="380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551735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3EA6E874-585B-1106-EC45-A239FA6D7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796" y="302652"/>
            <a:ext cx="11731752" cy="630936"/>
          </a:xfrm>
        </p:spPr>
        <p:txBody>
          <a:bodyPr/>
          <a:lstStyle/>
          <a:p>
            <a:r>
              <a:rPr lang="en-US" dirty="0">
                <a:solidFill>
                  <a:srgbClr val="20A472"/>
                </a:solidFill>
              </a:rPr>
              <a:t>ADAMHS Board Cash Balance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215685-9459-D88F-EC0D-62756CE295C9}"/>
              </a:ext>
            </a:extLst>
          </p:cNvPr>
          <p:cNvSpPr txBox="1"/>
          <p:nvPr/>
        </p:nvSpPr>
        <p:spPr>
          <a:xfrm>
            <a:off x="5856514" y="2803881"/>
            <a:ext cx="5823857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2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/>
              <a:t>Anticipate Using $10,437,102 of Cash Reserve to Balance 2023 Budget.</a:t>
            </a:r>
          </a:p>
          <a:p>
            <a:pPr marL="742950" lvl="3" indent="-285750">
              <a:buFont typeface="Arial" panose="020B0604020202020204" pitchFamily="34" charset="0"/>
              <a:buChar char="•"/>
            </a:pPr>
            <a:r>
              <a:rPr lang="en-US" sz="2000" b="1" dirty="0"/>
              <a:t>Leaving a Cash Reserve of $32,738,601 to end 2023.</a:t>
            </a:r>
          </a:p>
          <a:p>
            <a:pPr marL="285750" lvl="2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285750" lvl="2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/>
              <a:t>Anticipate Using $21,012,321 of Cash Reserve to pass a Balanced Budget for 2024.</a:t>
            </a:r>
          </a:p>
          <a:p>
            <a:pPr marL="742950" lvl="3" indent="-285750">
              <a:buFont typeface="Arial" panose="020B0604020202020204" pitchFamily="34" charset="0"/>
              <a:buChar char="•"/>
            </a:pPr>
            <a:r>
              <a:rPr lang="en-US" sz="2000" b="1" dirty="0"/>
              <a:t>Leaving an anticipated $11,726,280 of Cash Reserve at the end of 2024.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6E2550-05F2-DE6E-3305-8479400509E1}"/>
              </a:ext>
            </a:extLst>
          </p:cNvPr>
          <p:cNvSpPr/>
          <p:nvPr/>
        </p:nvSpPr>
        <p:spPr>
          <a:xfrm>
            <a:off x="1437290" y="1575816"/>
            <a:ext cx="1203434" cy="422589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743A4B8-6588-7E99-65E7-62C4ABDDEEAE}"/>
              </a:ext>
            </a:extLst>
          </p:cNvPr>
          <p:cNvSpPr/>
          <p:nvPr/>
        </p:nvSpPr>
        <p:spPr>
          <a:xfrm>
            <a:off x="2840421" y="2848302"/>
            <a:ext cx="1203434" cy="295340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C7C861-8696-D3E0-7EB4-A72343F1E90A}"/>
              </a:ext>
            </a:extLst>
          </p:cNvPr>
          <p:cNvSpPr/>
          <p:nvPr/>
        </p:nvSpPr>
        <p:spPr>
          <a:xfrm>
            <a:off x="4196257" y="4687614"/>
            <a:ext cx="1203434" cy="111966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43FCBB-1BF4-2BD4-ED52-890640F5F38F}"/>
              </a:ext>
            </a:extLst>
          </p:cNvPr>
          <p:cNvSpPr txBox="1"/>
          <p:nvPr/>
        </p:nvSpPr>
        <p:spPr>
          <a:xfrm>
            <a:off x="1284890" y="1206484"/>
            <a:ext cx="1555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$43,175,703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4D194E6-2C9E-1029-9D01-7E9D1CCADE29}"/>
              </a:ext>
            </a:extLst>
          </p:cNvPr>
          <p:cNvSpPr txBox="1"/>
          <p:nvPr/>
        </p:nvSpPr>
        <p:spPr>
          <a:xfrm>
            <a:off x="2752396" y="2402242"/>
            <a:ext cx="2067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$32,738,601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6F4D12A-3DDA-5B67-0DF7-B95E712D2364}"/>
              </a:ext>
            </a:extLst>
          </p:cNvPr>
          <p:cNvSpPr txBox="1"/>
          <p:nvPr/>
        </p:nvSpPr>
        <p:spPr>
          <a:xfrm>
            <a:off x="4043855" y="4199934"/>
            <a:ext cx="1555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$11,726,280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3621B66-5BEC-2817-CFFF-B2ADA16FE377}"/>
              </a:ext>
            </a:extLst>
          </p:cNvPr>
          <p:cNvSpPr txBox="1"/>
          <p:nvPr/>
        </p:nvSpPr>
        <p:spPr>
          <a:xfrm>
            <a:off x="4042541" y="5776387"/>
            <a:ext cx="1555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2024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8F0656E-DFDC-DCB1-A64E-C0008C7419EF}"/>
              </a:ext>
            </a:extLst>
          </p:cNvPr>
          <p:cNvSpPr txBox="1"/>
          <p:nvPr/>
        </p:nvSpPr>
        <p:spPr>
          <a:xfrm>
            <a:off x="2640724" y="5812960"/>
            <a:ext cx="1555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2023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8D04F0F-FB35-6A1D-0BCE-F21FE5805EDE}"/>
              </a:ext>
            </a:extLst>
          </p:cNvPr>
          <p:cNvSpPr txBox="1"/>
          <p:nvPr/>
        </p:nvSpPr>
        <p:spPr>
          <a:xfrm>
            <a:off x="1261241" y="5849533"/>
            <a:ext cx="1555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2022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311550-D70C-B2CC-89DE-4FA989FDED83}"/>
              </a:ext>
            </a:extLst>
          </p:cNvPr>
          <p:cNvSpPr txBox="1"/>
          <p:nvPr/>
        </p:nvSpPr>
        <p:spPr>
          <a:xfrm>
            <a:off x="186905" y="6296737"/>
            <a:ext cx="698740" cy="380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115001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AAC16F8D-DC10-1836-C142-AF2EE06C519E}"/>
              </a:ext>
            </a:extLst>
          </p:cNvPr>
          <p:cNvSpPr/>
          <p:nvPr/>
        </p:nvSpPr>
        <p:spPr>
          <a:xfrm>
            <a:off x="4432926" y="315320"/>
            <a:ext cx="2916780" cy="289370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Statutory Requirements</a:t>
            </a:r>
          </a:p>
        </p:txBody>
      </p:sp>
      <p:sp>
        <p:nvSpPr>
          <p:cNvPr id="8" name="Text Placeholder 19">
            <a:extLst>
              <a:ext uri="{FF2B5EF4-FFF2-40B4-BE49-F238E27FC236}">
                <a16:creationId xmlns:a16="http://schemas.microsoft.com/office/drawing/2014/main" id="{7773BFA9-3757-CCA2-B53D-DE1E27079DBA}"/>
              </a:ext>
            </a:extLst>
          </p:cNvPr>
          <p:cNvSpPr txBox="1">
            <a:spLocks/>
          </p:cNvSpPr>
          <p:nvPr/>
        </p:nvSpPr>
        <p:spPr>
          <a:xfrm>
            <a:off x="967217" y="3429000"/>
            <a:ext cx="10548921" cy="3725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2">
                    <a:lumMod val="10000"/>
                  </a:schemeClr>
                </a:solidFill>
              </a:rPr>
              <a:t>Continuum of Care:</a:t>
            </a:r>
          </a:p>
          <a:p>
            <a:pPr marL="628650" lvl="1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bg2">
                    <a:lumMod val="10000"/>
                  </a:schemeClr>
                </a:solidFill>
              </a:rPr>
              <a:t>Prevention: </a:t>
            </a:r>
            <a:r>
              <a:rPr lang="en-US" sz="1800" dirty="0">
                <a:solidFill>
                  <a:schemeClr val="bg2">
                    <a:lumMod val="10000"/>
                  </a:schemeClr>
                </a:solidFill>
              </a:rPr>
              <a:t>School-based; youth activities; education; awareness campaigns</a:t>
            </a:r>
          </a:p>
          <a:p>
            <a:pPr marL="628650" lvl="1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bg2">
                    <a:lumMod val="10000"/>
                  </a:schemeClr>
                </a:solidFill>
              </a:rPr>
              <a:t>Crisis Services:  </a:t>
            </a:r>
            <a:r>
              <a:rPr lang="en-US" sz="1800" dirty="0">
                <a:solidFill>
                  <a:schemeClr val="bg2">
                    <a:lumMod val="10000"/>
                  </a:schemeClr>
                </a:solidFill>
              </a:rPr>
              <a:t>24/7 hotline; mobile crisis team; crisis stabilization; child crisis beds;  </a:t>
            </a:r>
          </a:p>
          <a:p>
            <a:pPr marL="628650" lvl="1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bg2">
                    <a:lumMod val="10000"/>
                  </a:schemeClr>
                </a:solidFill>
              </a:rPr>
              <a:t>Treatment: </a:t>
            </a:r>
            <a:r>
              <a:rPr lang="en-US" sz="1800" dirty="0">
                <a:solidFill>
                  <a:schemeClr val="bg2">
                    <a:lumMod val="10000"/>
                  </a:schemeClr>
                </a:solidFill>
              </a:rPr>
              <a:t>outpatient SUD/MH services; medication management; detoxification; residential treatment </a:t>
            </a:r>
          </a:p>
          <a:p>
            <a:pPr marL="628650" lvl="1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bg2">
                    <a:lumMod val="10000"/>
                  </a:schemeClr>
                </a:solidFill>
              </a:rPr>
              <a:t>Recovery Supports: </a:t>
            </a:r>
            <a:r>
              <a:rPr lang="en-US" sz="1800" dirty="0">
                <a:solidFill>
                  <a:schemeClr val="bg2">
                    <a:lumMod val="10000"/>
                  </a:schemeClr>
                </a:solidFill>
              </a:rPr>
              <a:t>peer support; peer run organizations; faith-based; sober housing; mental health adult care facilities; employment 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81880AA-3E2F-13DC-446D-E649D8F86DED}"/>
              </a:ext>
            </a:extLst>
          </p:cNvPr>
          <p:cNvSpPr txBox="1"/>
          <p:nvPr/>
        </p:nvSpPr>
        <p:spPr>
          <a:xfrm>
            <a:off x="186905" y="6296737"/>
            <a:ext cx="698740" cy="380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007220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9">
            <a:extLst>
              <a:ext uri="{FF2B5EF4-FFF2-40B4-BE49-F238E27FC236}">
                <a16:creationId xmlns:a16="http://schemas.microsoft.com/office/drawing/2014/main" id="{7773BFA9-3757-CCA2-B53D-DE1E27079DBA}"/>
              </a:ext>
            </a:extLst>
          </p:cNvPr>
          <p:cNvSpPr txBox="1">
            <a:spLocks/>
          </p:cNvSpPr>
          <p:nvPr/>
        </p:nvSpPr>
        <p:spPr>
          <a:xfrm>
            <a:off x="1019769" y="1358462"/>
            <a:ext cx="10548921" cy="3725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2">
                    <a:lumMod val="10000"/>
                  </a:schemeClr>
                </a:solidFill>
              </a:rPr>
              <a:t>Opiate-related Drug Overdoses </a:t>
            </a:r>
          </a:p>
          <a:p>
            <a:pPr marL="571500" indent="-5715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2">
                    <a:lumMod val="10000"/>
                  </a:schemeClr>
                </a:solidFill>
              </a:rPr>
              <a:t>Stressors related to the COVID-19 Pandemic/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600" b="1" dirty="0">
                <a:solidFill>
                  <a:schemeClr val="bg2">
                    <a:lumMod val="10000"/>
                  </a:schemeClr>
                </a:solidFill>
              </a:rPr>
              <a:t>	Demand for Services Increasing</a:t>
            </a:r>
          </a:p>
          <a:p>
            <a:pPr marL="571500" indent="-5715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2">
                    <a:lumMod val="10000"/>
                  </a:schemeClr>
                </a:solidFill>
              </a:rPr>
              <a:t>Suicide</a:t>
            </a:r>
          </a:p>
          <a:p>
            <a:pPr marL="571500" indent="-5715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2">
                    <a:lumMod val="10000"/>
                  </a:schemeClr>
                </a:solidFill>
              </a:rPr>
              <a:t>Behavioral Health Workforce Shortage</a:t>
            </a:r>
          </a:p>
          <a:p>
            <a:pPr>
              <a:spcBef>
                <a:spcPts val="600"/>
              </a:spcBef>
            </a:pPr>
            <a:endParaRPr lang="en-US" sz="3600" b="1" dirty="0">
              <a:solidFill>
                <a:schemeClr val="bg2">
                  <a:lumMod val="1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3EA6E874-585B-1106-EC45-A239FA6D7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20A472"/>
                </a:solidFill>
              </a:rPr>
              <a:t>Challenges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53FC9CF-B116-EE7A-2E14-5E0B902577BA}"/>
              </a:ext>
            </a:extLst>
          </p:cNvPr>
          <p:cNvSpPr txBox="1"/>
          <p:nvPr/>
        </p:nvSpPr>
        <p:spPr>
          <a:xfrm>
            <a:off x="186905" y="6296737"/>
            <a:ext cx="698740" cy="380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265473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9">
            <a:extLst>
              <a:ext uri="{FF2B5EF4-FFF2-40B4-BE49-F238E27FC236}">
                <a16:creationId xmlns:a16="http://schemas.microsoft.com/office/drawing/2014/main" id="{7773BFA9-3757-CCA2-B53D-DE1E27079DBA}"/>
              </a:ext>
            </a:extLst>
          </p:cNvPr>
          <p:cNvSpPr txBox="1">
            <a:spLocks/>
          </p:cNvSpPr>
          <p:nvPr/>
        </p:nvSpPr>
        <p:spPr>
          <a:xfrm>
            <a:off x="1019769" y="1358462"/>
            <a:ext cx="10548921" cy="3725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bg2">
                    <a:lumMod val="10000"/>
                  </a:schemeClr>
                </a:solidFill>
              </a:rPr>
              <a:t>Crisis Services:</a:t>
            </a:r>
          </a:p>
          <a:p>
            <a:pPr marL="1028700" lvl="1" indent="-5715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2">
                    <a:lumMod val="10000"/>
                  </a:schemeClr>
                </a:solidFill>
              </a:rPr>
              <a:t>Short-Term Residential Facility</a:t>
            </a:r>
          </a:p>
          <a:p>
            <a:pPr marL="1028700" lvl="1" indent="-5715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2">
                    <a:lumMod val="10000"/>
                  </a:schemeClr>
                </a:solidFill>
              </a:rPr>
              <a:t>Behavioral Health Crisis/Diversion Center </a:t>
            </a:r>
          </a:p>
          <a:p>
            <a:pPr marL="1028700" lvl="1" indent="-5715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2">
                    <a:lumMod val="10000"/>
                  </a:schemeClr>
                </a:solidFill>
              </a:rPr>
              <a:t>Care Response Teams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3600" b="1" dirty="0">
              <a:solidFill>
                <a:schemeClr val="bg2">
                  <a:lumMod val="1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3EA6E874-585B-1106-EC45-A239FA6D7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20A472"/>
                </a:solidFill>
              </a:rPr>
              <a:t>Initiatives for 2024/2025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3F71E42-0998-8EB3-70EB-81DA3BFF0234}"/>
              </a:ext>
            </a:extLst>
          </p:cNvPr>
          <p:cNvSpPr txBox="1"/>
          <p:nvPr/>
        </p:nvSpPr>
        <p:spPr>
          <a:xfrm>
            <a:off x="186905" y="6296737"/>
            <a:ext cx="698740" cy="380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275266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9BC4E47B-6557-DEF1-0DC7-C4BE1E568FE8}"/>
              </a:ext>
            </a:extLst>
          </p:cNvPr>
          <p:cNvSpPr/>
          <p:nvPr/>
        </p:nvSpPr>
        <p:spPr>
          <a:xfrm>
            <a:off x="3743898" y="3000016"/>
            <a:ext cx="2001294" cy="190611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accent5"/>
                </a:solidFill>
              </a:rPr>
              <a:t>Questions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5BCAF64-4F9A-1D6E-73AE-99BA69AE99B7}"/>
              </a:ext>
            </a:extLst>
          </p:cNvPr>
          <p:cNvSpPr/>
          <p:nvPr/>
        </p:nvSpPr>
        <p:spPr>
          <a:xfrm>
            <a:off x="6193176" y="2931309"/>
            <a:ext cx="1828101" cy="1974824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00B0F0"/>
                </a:solidFill>
              </a:rPr>
              <a:t>Answers</a:t>
            </a:r>
          </a:p>
        </p:txBody>
      </p:sp>
      <p:sp>
        <p:nvSpPr>
          <p:cNvPr id="7" name="Freeform: Shape 6" descr="timeline ">
            <a:extLst>
              <a:ext uri="{FF2B5EF4-FFF2-40B4-BE49-F238E27FC236}">
                <a16:creationId xmlns:a16="http://schemas.microsoft.com/office/drawing/2014/main" id="{B1A6543A-924E-E2C1-36FA-7BD85E8F51F9}"/>
              </a:ext>
            </a:extLst>
          </p:cNvPr>
          <p:cNvSpPr/>
          <p:nvPr/>
        </p:nvSpPr>
        <p:spPr>
          <a:xfrm flipH="1" flipV="1">
            <a:off x="1119692" y="2701865"/>
            <a:ext cx="9642137" cy="2492113"/>
          </a:xfrm>
          <a:custGeom>
            <a:avLst/>
            <a:gdLst>
              <a:gd name="connsiteX0" fmla="*/ 1192508 w 9252295"/>
              <a:gd name="connsiteY0" fmla="*/ 2410190 h 2410190"/>
              <a:gd name="connsiteX1" fmla="*/ 0 w 9252295"/>
              <a:gd name="connsiteY1" fmla="*/ 1217682 h 2410190"/>
              <a:gd name="connsiteX2" fmla="*/ 1107 w 9252295"/>
              <a:gd name="connsiteY2" fmla="*/ 1206703 h 2410190"/>
              <a:gd name="connsiteX3" fmla="*/ 96158 w 9252295"/>
              <a:gd name="connsiteY3" fmla="*/ 1206703 h 2410190"/>
              <a:gd name="connsiteX4" fmla="*/ 95051 w 9252295"/>
              <a:gd name="connsiteY4" fmla="*/ 1217682 h 2410190"/>
              <a:gd name="connsiteX5" fmla="*/ 1192508 w 9252295"/>
              <a:gd name="connsiteY5" fmla="*/ 2315139 h 2410190"/>
              <a:gd name="connsiteX6" fmla="*/ 2289965 w 9252295"/>
              <a:gd name="connsiteY6" fmla="*/ 1217682 h 2410190"/>
              <a:gd name="connsiteX7" fmla="*/ 2289554 w 9252295"/>
              <a:gd name="connsiteY7" fmla="*/ 1209531 h 2410190"/>
              <a:gd name="connsiteX8" fmla="*/ 2290085 w 9252295"/>
              <a:gd name="connsiteY8" fmla="*/ 1209531 h 2410190"/>
              <a:gd name="connsiteX9" fmla="*/ 2295831 w 9252295"/>
              <a:gd name="connsiteY9" fmla="*/ 1095755 h 2410190"/>
              <a:gd name="connsiteX10" fmla="*/ 3482182 w 9252295"/>
              <a:gd name="connsiteY10" fmla="*/ 25174 h 2410190"/>
              <a:gd name="connsiteX11" fmla="*/ 4668533 w 9252295"/>
              <a:gd name="connsiteY11" fmla="*/ 1095755 h 2410190"/>
              <a:gd name="connsiteX12" fmla="*/ 4674278 w 9252295"/>
              <a:gd name="connsiteY12" fmla="*/ 1209531 h 2410190"/>
              <a:gd name="connsiteX13" fmla="*/ 4673516 w 9252295"/>
              <a:gd name="connsiteY13" fmla="*/ 1209531 h 2410190"/>
              <a:gd name="connsiteX14" fmla="*/ 4678322 w 9252295"/>
              <a:gd name="connsiteY14" fmla="*/ 1304717 h 2410190"/>
              <a:gd name="connsiteX15" fmla="*/ 5770114 w 9252295"/>
              <a:gd name="connsiteY15" fmla="*/ 2289966 h 2410190"/>
              <a:gd name="connsiteX16" fmla="*/ 6861904 w 9252295"/>
              <a:gd name="connsiteY16" fmla="*/ 1304717 h 2410190"/>
              <a:gd name="connsiteX17" fmla="*/ 6867159 w 9252295"/>
              <a:gd name="connsiteY17" fmla="*/ 1200660 h 2410190"/>
              <a:gd name="connsiteX18" fmla="*/ 6867690 w 9252295"/>
              <a:gd name="connsiteY18" fmla="*/ 1200660 h 2410190"/>
              <a:gd name="connsiteX19" fmla="*/ 6867279 w 9252295"/>
              <a:gd name="connsiteY19" fmla="*/ 1192508 h 2410190"/>
              <a:gd name="connsiteX20" fmla="*/ 8059787 w 9252295"/>
              <a:gd name="connsiteY20" fmla="*/ 0 h 2410190"/>
              <a:gd name="connsiteX21" fmla="*/ 9252295 w 9252295"/>
              <a:gd name="connsiteY21" fmla="*/ 1192508 h 2410190"/>
              <a:gd name="connsiteX22" fmla="*/ 9251964 w 9252295"/>
              <a:gd name="connsiteY22" fmla="*/ 1195794 h 2410190"/>
              <a:gd name="connsiteX23" fmla="*/ 9156913 w 9252295"/>
              <a:gd name="connsiteY23" fmla="*/ 1195794 h 2410190"/>
              <a:gd name="connsiteX24" fmla="*/ 9157244 w 9252295"/>
              <a:gd name="connsiteY24" fmla="*/ 1192508 h 2410190"/>
              <a:gd name="connsiteX25" fmla="*/ 8059787 w 9252295"/>
              <a:gd name="connsiteY25" fmla="*/ 95051 h 2410190"/>
              <a:gd name="connsiteX26" fmla="*/ 6962330 w 9252295"/>
              <a:gd name="connsiteY26" fmla="*/ 1192508 h 2410190"/>
              <a:gd name="connsiteX27" fmla="*/ 6962741 w 9252295"/>
              <a:gd name="connsiteY27" fmla="*/ 1200660 h 2410190"/>
              <a:gd name="connsiteX28" fmla="*/ 6962209 w 9252295"/>
              <a:gd name="connsiteY28" fmla="*/ 1200660 h 2410190"/>
              <a:gd name="connsiteX29" fmla="*/ 6956464 w 9252295"/>
              <a:gd name="connsiteY29" fmla="*/ 1314435 h 2410190"/>
              <a:gd name="connsiteX30" fmla="*/ 5770114 w 9252295"/>
              <a:gd name="connsiteY30" fmla="*/ 2385016 h 2410190"/>
              <a:gd name="connsiteX31" fmla="*/ 4583763 w 9252295"/>
              <a:gd name="connsiteY31" fmla="*/ 1314435 h 2410190"/>
              <a:gd name="connsiteX32" fmla="*/ 4578017 w 9252295"/>
              <a:gd name="connsiteY32" fmla="*/ 1200660 h 2410190"/>
              <a:gd name="connsiteX33" fmla="*/ 4578780 w 9252295"/>
              <a:gd name="connsiteY33" fmla="*/ 1200660 h 2410190"/>
              <a:gd name="connsiteX34" fmla="*/ 4573974 w 9252295"/>
              <a:gd name="connsiteY34" fmla="*/ 1105474 h 2410190"/>
              <a:gd name="connsiteX35" fmla="*/ 3482182 w 9252295"/>
              <a:gd name="connsiteY35" fmla="*/ 120225 h 2410190"/>
              <a:gd name="connsiteX36" fmla="*/ 2390391 w 9252295"/>
              <a:gd name="connsiteY36" fmla="*/ 1105474 h 2410190"/>
              <a:gd name="connsiteX37" fmla="*/ 2385136 w 9252295"/>
              <a:gd name="connsiteY37" fmla="*/ 1209531 h 2410190"/>
              <a:gd name="connsiteX38" fmla="*/ 2384604 w 9252295"/>
              <a:gd name="connsiteY38" fmla="*/ 1209531 h 2410190"/>
              <a:gd name="connsiteX39" fmla="*/ 2385016 w 9252295"/>
              <a:gd name="connsiteY39" fmla="*/ 1217682 h 2410190"/>
              <a:gd name="connsiteX40" fmla="*/ 1192508 w 9252295"/>
              <a:gd name="connsiteY40" fmla="*/ 2410190 h 2410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9252295" h="2410190">
                <a:moveTo>
                  <a:pt x="1192508" y="2410190"/>
                </a:moveTo>
                <a:cubicBezTo>
                  <a:pt x="533904" y="2410190"/>
                  <a:pt x="0" y="1876286"/>
                  <a:pt x="0" y="1217682"/>
                </a:cubicBezTo>
                <a:lnTo>
                  <a:pt x="1107" y="1206703"/>
                </a:lnTo>
                <a:lnTo>
                  <a:pt x="96158" y="1206703"/>
                </a:lnTo>
                <a:lnTo>
                  <a:pt x="95051" y="1217682"/>
                </a:lnTo>
                <a:cubicBezTo>
                  <a:pt x="95051" y="1823791"/>
                  <a:pt x="586400" y="2315139"/>
                  <a:pt x="1192508" y="2315139"/>
                </a:cubicBezTo>
                <a:cubicBezTo>
                  <a:pt x="1798616" y="2315139"/>
                  <a:pt x="2289965" y="1823791"/>
                  <a:pt x="2289965" y="1217682"/>
                </a:cubicBezTo>
                <a:lnTo>
                  <a:pt x="2289554" y="1209531"/>
                </a:lnTo>
                <a:lnTo>
                  <a:pt x="2290085" y="1209531"/>
                </a:lnTo>
                <a:lnTo>
                  <a:pt x="2295831" y="1095755"/>
                </a:lnTo>
                <a:cubicBezTo>
                  <a:pt x="2356899" y="494427"/>
                  <a:pt x="2864742" y="25174"/>
                  <a:pt x="3482182" y="25174"/>
                </a:cubicBezTo>
                <a:cubicBezTo>
                  <a:pt x="4099623" y="25174"/>
                  <a:pt x="4607465" y="494427"/>
                  <a:pt x="4668533" y="1095755"/>
                </a:cubicBezTo>
                <a:lnTo>
                  <a:pt x="4674278" y="1209531"/>
                </a:lnTo>
                <a:lnTo>
                  <a:pt x="4673516" y="1209531"/>
                </a:lnTo>
                <a:lnTo>
                  <a:pt x="4678322" y="1304717"/>
                </a:lnTo>
                <a:cubicBezTo>
                  <a:pt x="4734523" y="1858116"/>
                  <a:pt x="5201886" y="2289966"/>
                  <a:pt x="5770114" y="2289966"/>
                </a:cubicBezTo>
                <a:cubicBezTo>
                  <a:pt x="6338340" y="2289966"/>
                  <a:pt x="6805704" y="1858116"/>
                  <a:pt x="6861904" y="1304717"/>
                </a:cubicBezTo>
                <a:lnTo>
                  <a:pt x="6867159" y="1200660"/>
                </a:lnTo>
                <a:lnTo>
                  <a:pt x="6867690" y="1200660"/>
                </a:lnTo>
                <a:lnTo>
                  <a:pt x="6867279" y="1192508"/>
                </a:lnTo>
                <a:cubicBezTo>
                  <a:pt x="6867279" y="533905"/>
                  <a:pt x="7401183" y="0"/>
                  <a:pt x="8059787" y="0"/>
                </a:cubicBezTo>
                <a:cubicBezTo>
                  <a:pt x="8718390" y="0"/>
                  <a:pt x="9252295" y="533905"/>
                  <a:pt x="9252295" y="1192508"/>
                </a:cubicBezTo>
                <a:lnTo>
                  <a:pt x="9251964" y="1195794"/>
                </a:lnTo>
                <a:lnTo>
                  <a:pt x="9156913" y="1195794"/>
                </a:lnTo>
                <a:lnTo>
                  <a:pt x="9157244" y="1192508"/>
                </a:lnTo>
                <a:cubicBezTo>
                  <a:pt x="9157244" y="586400"/>
                  <a:pt x="8665895" y="95051"/>
                  <a:pt x="8059787" y="95051"/>
                </a:cubicBezTo>
                <a:cubicBezTo>
                  <a:pt x="7453679" y="95051"/>
                  <a:pt x="6962330" y="586400"/>
                  <a:pt x="6962330" y="1192508"/>
                </a:cubicBezTo>
                <a:lnTo>
                  <a:pt x="6962741" y="1200660"/>
                </a:lnTo>
                <a:lnTo>
                  <a:pt x="6962209" y="1200660"/>
                </a:lnTo>
                <a:lnTo>
                  <a:pt x="6956464" y="1314435"/>
                </a:lnTo>
                <a:cubicBezTo>
                  <a:pt x="6895396" y="1915764"/>
                  <a:pt x="6387554" y="2385016"/>
                  <a:pt x="5770114" y="2385016"/>
                </a:cubicBezTo>
                <a:cubicBezTo>
                  <a:pt x="5152672" y="2385016"/>
                  <a:pt x="4644831" y="1915764"/>
                  <a:pt x="4583763" y="1314435"/>
                </a:cubicBezTo>
                <a:lnTo>
                  <a:pt x="4578017" y="1200660"/>
                </a:lnTo>
                <a:lnTo>
                  <a:pt x="4578780" y="1200660"/>
                </a:lnTo>
                <a:lnTo>
                  <a:pt x="4573974" y="1105474"/>
                </a:lnTo>
                <a:cubicBezTo>
                  <a:pt x="4517772" y="552075"/>
                  <a:pt x="4050409" y="120225"/>
                  <a:pt x="3482182" y="120225"/>
                </a:cubicBezTo>
                <a:cubicBezTo>
                  <a:pt x="2913956" y="120225"/>
                  <a:pt x="2446592" y="552075"/>
                  <a:pt x="2390391" y="1105474"/>
                </a:cubicBezTo>
                <a:lnTo>
                  <a:pt x="2385136" y="1209531"/>
                </a:lnTo>
                <a:lnTo>
                  <a:pt x="2384604" y="1209531"/>
                </a:lnTo>
                <a:lnTo>
                  <a:pt x="2385016" y="1217682"/>
                </a:lnTo>
                <a:cubicBezTo>
                  <a:pt x="2385016" y="1876286"/>
                  <a:pt x="1851111" y="2410190"/>
                  <a:pt x="1192508" y="2410190"/>
                </a:cubicBezTo>
                <a:close/>
              </a:path>
            </a:pathLst>
          </a:custGeom>
          <a:gradFill flip="none" rotWithShape="1">
            <a:gsLst>
              <a:gs pos="61000">
                <a:srgbClr val="00B0F0"/>
              </a:gs>
              <a:gs pos="39000">
                <a:schemeClr val="accent5"/>
              </a:gs>
              <a:gs pos="18000">
                <a:schemeClr val="accent4"/>
              </a:gs>
              <a:gs pos="92000">
                <a:schemeClr val="accent3"/>
              </a:gs>
            </a:gsLst>
            <a:lin ang="10800000" scaled="0"/>
            <a:tileRect/>
          </a:gra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8" name="Oval 7" descr="timeline endpoints">
            <a:extLst>
              <a:ext uri="{FF2B5EF4-FFF2-40B4-BE49-F238E27FC236}">
                <a16:creationId xmlns:a16="http://schemas.microsoft.com/office/drawing/2014/main" id="{29FF9861-0790-1747-885E-CCD24C9D9642}"/>
              </a:ext>
            </a:extLst>
          </p:cNvPr>
          <p:cNvSpPr/>
          <p:nvPr/>
        </p:nvSpPr>
        <p:spPr>
          <a:xfrm>
            <a:off x="1072686" y="3873629"/>
            <a:ext cx="218092" cy="218092"/>
          </a:xfrm>
          <a:prstGeom prst="ellipse">
            <a:avLst/>
          </a:prstGeom>
          <a:solidFill>
            <a:schemeClr val="accent4"/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 descr="timeline endpoints">
            <a:extLst>
              <a:ext uri="{FF2B5EF4-FFF2-40B4-BE49-F238E27FC236}">
                <a16:creationId xmlns:a16="http://schemas.microsoft.com/office/drawing/2014/main" id="{716387F5-7311-4C33-FD24-CE17077EAB2B}"/>
              </a:ext>
            </a:extLst>
          </p:cNvPr>
          <p:cNvSpPr/>
          <p:nvPr/>
        </p:nvSpPr>
        <p:spPr>
          <a:xfrm>
            <a:off x="10604507" y="3947922"/>
            <a:ext cx="218092" cy="218092"/>
          </a:xfrm>
          <a:prstGeom prst="ellipse">
            <a:avLst/>
          </a:prstGeom>
          <a:solidFill>
            <a:srgbClr val="20A472"/>
          </a:solidFill>
          <a:ln w="76200">
            <a:solidFill>
              <a:srgbClr val="20A4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0A472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C21407-1A1E-DE96-6049-4A6355441C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1381" y="483198"/>
            <a:ext cx="5407621" cy="144487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26D8D28-3F77-AE9D-6FB4-037C59898D2A}"/>
              </a:ext>
            </a:extLst>
          </p:cNvPr>
          <p:cNvSpPr txBox="1"/>
          <p:nvPr/>
        </p:nvSpPr>
        <p:spPr>
          <a:xfrm>
            <a:off x="186905" y="6296737"/>
            <a:ext cx="698740" cy="380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707555930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Custom 11">
      <a:dk1>
        <a:srgbClr val="000000"/>
      </a:dk1>
      <a:lt1>
        <a:srgbClr val="FFFFFF"/>
      </a:lt1>
      <a:dk2>
        <a:srgbClr val="8439BD"/>
      </a:dk2>
      <a:lt2>
        <a:srgbClr val="EBEBEB"/>
      </a:lt2>
      <a:accent1>
        <a:srgbClr val="0EABB7"/>
      </a:accent1>
      <a:accent2>
        <a:srgbClr val="4868E5"/>
      </a:accent2>
      <a:accent3>
        <a:srgbClr val="20A472"/>
      </a:accent3>
      <a:accent4>
        <a:srgbClr val="B13DC8"/>
      </a:accent4>
      <a:accent5>
        <a:srgbClr val="172DA6"/>
      </a:accent5>
      <a:accent6>
        <a:srgbClr val="00B0F0"/>
      </a:accent6>
      <a:hlink>
        <a:srgbClr val="00B0F0"/>
      </a:hlink>
      <a:folHlink>
        <a:srgbClr val="B13DC8"/>
      </a:folHlink>
    </a:clrScheme>
    <a:fontScheme name="Custom 11">
      <a:majorFont>
        <a:latin typeface="Speak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duct Timeline_WAC_LH - v2" id="{C490F22C-BCE6-4049-96E9-DC11EF4DCC46}" vid="{AA5619E9-B2EB-4B47-8E48-7B1F4A347B9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525" row="8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6C1DAB8B-23BA-4827-9CE8-505DD4A39F0A}">
  <we:reference id="wa104178141" version="4.3.3.0" store="en-US" storeType="OMEX"/>
  <we:alternateReferences>
    <we:reference id="wa104178141" version="4.3.3.0" store="WA104178141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66BA265-3C9C-41FF-80C6-61A7F961C0D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11B2B9-8CE5-4E5A-B70F-6B056FE844E8}">
  <ds:schemaRefs>
    <ds:schemaRef ds:uri="http://schemas.microsoft.com/office/2006/metadata/properties"/>
    <ds:schemaRef ds:uri="http://purl.org/dc/terms/"/>
    <ds:schemaRef ds:uri="71af3243-3dd4-4a8d-8c0d-dd76da1f02a5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16c05727-aa75-4e4a-9b5f-8a80a1165891"/>
  </ds:schemaRefs>
</ds:datastoreItem>
</file>

<file path=customXml/itemProps3.xml><?xml version="1.0" encoding="utf-8"?>
<ds:datastoreItem xmlns:ds="http://schemas.openxmlformats.org/officeDocument/2006/customXml" ds:itemID="{5055BC56-8FA3-435B-ACDD-0E8E6241EF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Colorful product roadmap timeline </Template>
  <TotalTime>2367</TotalTime>
  <Words>470</Words>
  <Application>Microsoft Office PowerPoint</Application>
  <PresentationFormat>Widescreen</PresentationFormat>
  <Paragraphs>71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Avenir Next LT Pro Light</vt:lpstr>
      <vt:lpstr>Calibri</vt:lpstr>
      <vt:lpstr>Courier New</vt:lpstr>
      <vt:lpstr>Speak Pro</vt:lpstr>
      <vt:lpstr>2_Office Theme</vt:lpstr>
      <vt:lpstr>Calendar Year 2024/25 County Budget Presentation </vt:lpstr>
      <vt:lpstr>ADAMHS Board of Cuyahoga County</vt:lpstr>
      <vt:lpstr>ADAMHS Board 2024 Budget - $90,407,195 </vt:lpstr>
      <vt:lpstr>ADAMHS Board Cash Balance</vt:lpstr>
      <vt:lpstr>PowerPoint Presentation</vt:lpstr>
      <vt:lpstr>Challenges</vt:lpstr>
      <vt:lpstr>Initiatives for 2024/2025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CY24/25 funding</dc:title>
  <dc:creator>Scott Osiecki</dc:creator>
  <cp:lastModifiedBy>Scott Osiecki</cp:lastModifiedBy>
  <cp:revision>13</cp:revision>
  <cp:lastPrinted>2023-05-24T19:25:40Z</cp:lastPrinted>
  <dcterms:created xsi:type="dcterms:W3CDTF">2023-05-09T17:40:48Z</dcterms:created>
  <dcterms:modified xsi:type="dcterms:W3CDTF">2023-10-20T18:54:03Z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