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2" r:id="rId2"/>
    <p:sldId id="257" r:id="rId3"/>
    <p:sldId id="612" r:id="rId4"/>
    <p:sldId id="259" r:id="rId5"/>
    <p:sldId id="260" r:id="rId6"/>
  </p:sldIdLst>
  <p:sldSz cx="14630400" cy="8229600"/>
  <p:notesSz cx="14630400" cy="82296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762"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8016451994779"/>
          <c:y val="3.0896521713265623E-2"/>
          <c:w val="0.54625478065241839"/>
          <c:h val="0.95765018813830571"/>
        </c:manualLayout>
      </c:layout>
      <c:pieChart>
        <c:varyColors val="1"/>
        <c:ser>
          <c:idx val="0"/>
          <c:order val="0"/>
          <c:tx>
            <c:strRef>
              <c:f>Sheet1!$B$1</c:f>
              <c:strCache>
                <c:ptCount val="1"/>
                <c:pt idx="0">
                  <c:v>Leveraging Public Resources FY2023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C91-4B43-9266-B9F94D34BD4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C91-4B43-9266-B9F94D34BD4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C91-4B43-9266-B9F94D34BD4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C91-4B43-9266-B9F94D34BD4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1-9BE0-40DD-8ED6-F3A7B23E834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3-9BE0-40DD-8ED6-F3A7B23E834D}"/>
              </c:ext>
            </c:extLst>
          </c:dPt>
          <c:dPt>
            <c:idx val="6"/>
            <c:bubble3D val="0"/>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9050">
                <a:solidFill>
                  <a:schemeClr val="lt1"/>
                </a:solidFill>
              </a:ln>
              <a:effectLst/>
            </c:spPr>
            <c:extLst>
              <c:ext xmlns:c16="http://schemas.microsoft.com/office/drawing/2014/chart" uri="{C3380CC4-5D6E-409C-BE32-E72D297353CC}">
                <c16:uniqueId val="{00000002-9BE0-40DD-8ED6-F3A7B23E834D}"/>
              </c:ext>
            </c:extLst>
          </c:dPt>
          <c:dLbls>
            <c:dLbl>
              <c:idx val="4"/>
              <c:layout>
                <c:manualLayout>
                  <c:x val="-0.14016193983790839"/>
                  <c:y val="-9.7357276243252883E-2"/>
                </c:manualLayout>
              </c:layou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9BE0-40DD-8ED6-F3A7B23E834D}"/>
                </c:ext>
              </c:extLst>
            </c:dLbl>
            <c:dLbl>
              <c:idx val="5"/>
              <c:layout>
                <c:manualLayout>
                  <c:x val="0.11905041838252406"/>
                  <c:y val="-0.12961343977348477"/>
                </c:manualLayout>
              </c:layou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9BE0-40DD-8ED6-F3A7B23E834D}"/>
                </c:ext>
              </c:extLst>
            </c:dLbl>
            <c:dLbl>
              <c:idx val="6"/>
              <c:layout>
                <c:manualLayout>
                  <c:x val="0.11799960539495917"/>
                  <c:y val="0.13259896608060801"/>
                </c:manualLayout>
              </c:layou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2-9BE0-40DD-8ED6-F3A7B23E834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City ESG</c:v>
                </c:pt>
                <c:pt idx="1">
                  <c:v>County ESG</c:v>
                </c:pt>
                <c:pt idx="2">
                  <c:v>State ESG</c:v>
                </c:pt>
                <c:pt idx="3">
                  <c:v>Federal ESG-CV</c:v>
                </c:pt>
                <c:pt idx="4">
                  <c:v>HUD CoC</c:v>
                </c:pt>
                <c:pt idx="5">
                  <c:v>HHS Levy</c:v>
                </c:pt>
                <c:pt idx="6">
                  <c:v>ARPA</c:v>
                </c:pt>
              </c:strCache>
            </c:strRef>
          </c:cat>
          <c:val>
            <c:numRef>
              <c:f>Sheet1!$B$2:$B$8</c:f>
              <c:numCache>
                <c:formatCode>"$"#,##0_);[Red]\("$"#,##0\)</c:formatCode>
                <c:ptCount val="7"/>
                <c:pt idx="0">
                  <c:v>1856678</c:v>
                </c:pt>
                <c:pt idx="1">
                  <c:v>335494</c:v>
                </c:pt>
                <c:pt idx="2">
                  <c:v>1935300</c:v>
                </c:pt>
                <c:pt idx="3">
                  <c:v>902677</c:v>
                </c:pt>
                <c:pt idx="4">
                  <c:v>39271145</c:v>
                </c:pt>
                <c:pt idx="5">
                  <c:v>11416891</c:v>
                </c:pt>
                <c:pt idx="6">
                  <c:v>20000000</c:v>
                </c:pt>
              </c:numCache>
            </c:numRef>
          </c:val>
          <c:extLst>
            <c:ext xmlns:c16="http://schemas.microsoft.com/office/drawing/2014/chart" uri="{C3380CC4-5D6E-409C-BE32-E72D297353CC}">
              <c16:uniqueId val="{00000000-9BE0-40DD-8ED6-F3A7B23E834D}"/>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0"/>
          <c:y val="0.29433747823184669"/>
          <c:w val="0.15797658676757764"/>
          <c:h val="0.3153208023846772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340475" cy="4127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8286750" y="0"/>
            <a:ext cx="6340475" cy="412750"/>
          </a:xfrm>
          <a:prstGeom prst="rect">
            <a:avLst/>
          </a:prstGeom>
        </p:spPr>
        <p:txBody>
          <a:bodyPr vert="horz" lIns="91440" tIns="45720" rIns="91440" bIns="45720" rtlCol="0"/>
          <a:lstStyle>
            <a:lvl1pPr algn="r">
              <a:defRPr sz="1200"/>
            </a:lvl1pPr>
          </a:lstStyle>
          <a:p>
            <a:fld id="{C77A74C1-29EF-45BA-B849-899367519C76}" type="datetimeFigureOut">
              <a:rPr lang="en-US" smtClean="0"/>
              <a:t>10/18/2023</a:t>
            </a:fld>
            <a:endParaRPr lang="en-US"/>
          </a:p>
        </p:txBody>
      </p:sp>
      <p:sp>
        <p:nvSpPr>
          <p:cNvPr id="4" name="Slide Image Placeholder 3"/>
          <p:cNvSpPr>
            <a:spLocks noGrp="1" noRot="1" noChangeAspect="1"/>
          </p:cNvSpPr>
          <p:nvPr>
            <p:ph type="sldImg" idx="2"/>
          </p:nvPr>
        </p:nvSpPr>
        <p:spPr>
          <a:xfrm>
            <a:off x="4845050" y="1028700"/>
            <a:ext cx="4940300" cy="27781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463675" y="3960813"/>
            <a:ext cx="11703050" cy="32400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816850"/>
            <a:ext cx="6340475" cy="4127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8286750" y="7816850"/>
            <a:ext cx="6340475" cy="412750"/>
          </a:xfrm>
          <a:prstGeom prst="rect">
            <a:avLst/>
          </a:prstGeom>
        </p:spPr>
        <p:txBody>
          <a:bodyPr vert="horz" lIns="91440" tIns="45720" rIns="91440" bIns="45720" rtlCol="0" anchor="b"/>
          <a:lstStyle>
            <a:lvl1pPr algn="r">
              <a:defRPr sz="1200"/>
            </a:lvl1pPr>
          </a:lstStyle>
          <a:p>
            <a:fld id="{B72BCA7E-F7F8-4CA6-9333-6DD7B4CD8AC7}" type="slidenum">
              <a:rPr lang="en-US" smtClean="0"/>
              <a:t>‹#›</a:t>
            </a:fld>
            <a:endParaRPr lang="en-US"/>
          </a:p>
        </p:txBody>
      </p:sp>
    </p:spTree>
    <p:extLst>
      <p:ext uri="{BB962C8B-B14F-4D97-AF65-F5344CB8AC3E}">
        <p14:creationId xmlns:p14="http://schemas.microsoft.com/office/powerpoint/2010/main" val="1792106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24B6C-C996-44FB-B9E6-84583DCC3FC3}" type="slidenum">
              <a:rPr lang="en-US" smtClean="0"/>
              <a:t>1</a:t>
            </a:fld>
            <a:endParaRPr lang="en-US"/>
          </a:p>
        </p:txBody>
      </p:sp>
    </p:spTree>
    <p:extLst>
      <p:ext uri="{BB962C8B-B14F-4D97-AF65-F5344CB8AC3E}">
        <p14:creationId xmlns:p14="http://schemas.microsoft.com/office/powerpoint/2010/main" val="2744863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CoC funding increased exponentially over the past few years due to high scoring application and approval of bonus projects (DV RRH Expansion, CE Expansion, PSH TAY </a:t>
            </a:r>
            <a:r>
              <a:rPr lang="en-US" dirty="0" err="1"/>
              <a:t>susbsidies</a:t>
            </a:r>
            <a:r>
              <a:rPr lang="en-US" dirty="0"/>
              <a:t>). Also, secured the YHDP grant award - part of Round 6 Communities.</a:t>
            </a:r>
          </a:p>
        </p:txBody>
      </p:sp>
      <p:sp>
        <p:nvSpPr>
          <p:cNvPr id="4" name="Slide Number Placeholder 3"/>
          <p:cNvSpPr>
            <a:spLocks noGrp="1"/>
          </p:cNvSpPr>
          <p:nvPr>
            <p:ph type="sldNum" sz="quarter" idx="5"/>
          </p:nvPr>
        </p:nvSpPr>
        <p:spPr/>
        <p:txBody>
          <a:bodyPr/>
          <a:lstStyle/>
          <a:p>
            <a:fld id="{F4938996-9F47-4A4C-A027-53E77EE139BB}" type="slidenum">
              <a:rPr lang="en-US" smtClean="0"/>
              <a:t>3</a:t>
            </a:fld>
            <a:endParaRPr lang="en-US" dirty="0"/>
          </a:p>
        </p:txBody>
      </p:sp>
    </p:spTree>
    <p:extLst>
      <p:ext uri="{BB962C8B-B14F-4D97-AF65-F5344CB8AC3E}">
        <p14:creationId xmlns:p14="http://schemas.microsoft.com/office/powerpoint/2010/main" val="2572971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97280" y="2551176"/>
            <a:ext cx="12435840" cy="172821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194560" y="4608576"/>
            <a:ext cx="10241280" cy="2057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731520" y="1892808"/>
            <a:ext cx="6364224" cy="543153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534656" y="1892808"/>
            <a:ext cx="6364224" cy="543153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87298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31520" y="329184"/>
            <a:ext cx="13167360" cy="131673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731520" y="1892808"/>
            <a:ext cx="13167360" cy="543153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974336" y="7653528"/>
            <a:ext cx="4681728" cy="4114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31520" y="7653528"/>
            <a:ext cx="336499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10/18/2023</a:t>
            </a:fld>
            <a:endParaRPr lang="en-US"/>
          </a:p>
        </p:txBody>
      </p:sp>
      <p:sp>
        <p:nvSpPr>
          <p:cNvPr id="6" name="Holder 6"/>
          <p:cNvSpPr>
            <a:spLocks noGrp="1"/>
          </p:cNvSpPr>
          <p:nvPr>
            <p:ph type="sldNum" sz="quarter" idx="7"/>
          </p:nvPr>
        </p:nvSpPr>
        <p:spPr>
          <a:xfrm>
            <a:off x="10533888" y="7653528"/>
            <a:ext cx="336499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merriman@cuyahogacounty.us"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8618" y="3893080"/>
            <a:ext cx="5924639" cy="1395767"/>
          </a:xfrm>
          <a:prstGeom prst="rect">
            <a:avLst/>
          </a:prstGeom>
          <a:noFill/>
        </p:spPr>
        <p:txBody>
          <a:bodyPr wrap="square" rtlCol="0">
            <a:spAutoFit/>
          </a:bodyPr>
          <a:lstStyle/>
          <a:p>
            <a:pPr marL="13447"/>
            <a:r>
              <a:rPr lang="en-US" sz="4235" spc="-5" dirty="0">
                <a:solidFill>
                  <a:srgbClr val="FFFFFF"/>
                </a:solidFill>
                <a:latin typeface="Myriad Pro" panose="020B0503030403020204" pitchFamily="34" charset="0"/>
                <a:cs typeface="Futura Lt BT"/>
              </a:rPr>
              <a:t>Department of Health </a:t>
            </a:r>
          </a:p>
          <a:p>
            <a:pPr marL="13447"/>
            <a:r>
              <a:rPr lang="en-US" sz="4235" spc="-5" dirty="0">
                <a:solidFill>
                  <a:srgbClr val="FFFFFF"/>
                </a:solidFill>
                <a:latin typeface="Myriad Pro" panose="020B0503030403020204" pitchFamily="34" charset="0"/>
                <a:cs typeface="Futura Lt BT"/>
              </a:rPr>
              <a:t>and Human Services</a:t>
            </a:r>
            <a:endParaRPr lang="en-US" sz="4235" dirty="0">
              <a:latin typeface="Myriad Pro" panose="020B0503030403020204" pitchFamily="34" charset="0"/>
              <a:cs typeface="Futura Lt BT"/>
            </a:endParaRPr>
          </a:p>
        </p:txBody>
      </p:sp>
      <p:sp>
        <p:nvSpPr>
          <p:cNvPr id="6" name="TextBox 5">
            <a:extLst>
              <a:ext uri="{FF2B5EF4-FFF2-40B4-BE49-F238E27FC236}">
                <a16:creationId xmlns:a16="http://schemas.microsoft.com/office/drawing/2014/main" id="{D89C8ED9-CF0B-4292-AF2E-B06C14385F3A}"/>
              </a:ext>
            </a:extLst>
          </p:cNvPr>
          <p:cNvSpPr txBox="1"/>
          <p:nvPr/>
        </p:nvSpPr>
        <p:spPr>
          <a:xfrm>
            <a:off x="4363788" y="5215724"/>
            <a:ext cx="114517" cy="369332"/>
          </a:xfrm>
          <a:prstGeom prst="rect">
            <a:avLst/>
          </a:prstGeom>
          <a:solidFill>
            <a:srgbClr val="1A5586"/>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CD4EAE9C-BA85-4D2F-9611-20C0452B065E}"/>
              </a:ext>
            </a:extLst>
          </p:cNvPr>
          <p:cNvSpPr txBox="1"/>
          <p:nvPr/>
        </p:nvSpPr>
        <p:spPr>
          <a:xfrm>
            <a:off x="2228618" y="5432073"/>
            <a:ext cx="3604680" cy="939616"/>
          </a:xfrm>
          <a:prstGeom prst="rect">
            <a:avLst/>
          </a:prstGeom>
          <a:noFill/>
        </p:spPr>
        <p:txBody>
          <a:bodyPr wrap="square">
            <a:spAutoFit/>
          </a:bodyPr>
          <a:lstStyle/>
          <a:p>
            <a:r>
              <a:rPr lang="en-US" dirty="0">
                <a:solidFill>
                  <a:schemeClr val="bg1"/>
                </a:solidFill>
              </a:rPr>
              <a:t>David Merriman</a:t>
            </a:r>
          </a:p>
          <a:p>
            <a:r>
              <a:rPr lang="en-US" dirty="0">
                <a:solidFill>
                  <a:schemeClr val="bg1"/>
                </a:solidFill>
              </a:rPr>
              <a:t>Director</a:t>
            </a:r>
          </a:p>
          <a:p>
            <a:r>
              <a:rPr lang="en-US" sz="1906" b="1" u="sng" kern="1200" dirty="0">
                <a:solidFill>
                  <a:schemeClr val="bg1"/>
                </a:solidFill>
                <a:latin typeface="+mn-lt"/>
                <a:ea typeface="+mn-ea"/>
                <a:cs typeface="+mn-cs"/>
                <a:hlinkClick r:id="rId3">
                  <a:extLst>
                    <a:ext uri="{A12FA001-AC4F-418D-AE19-62706E023703}">
                      <ahyp:hlinkClr xmlns:ahyp="http://schemas.microsoft.com/office/drawing/2018/hyperlinkcolor" val="tx"/>
                    </a:ext>
                  </a:extLst>
                </a:hlinkClick>
              </a:rPr>
              <a:t>dmerriman@cuyahogacounty.us</a:t>
            </a:r>
            <a:endParaRPr lang="en-US" dirty="0">
              <a:solidFill>
                <a:schemeClr val="bg1"/>
              </a:solidFill>
            </a:endParaRPr>
          </a:p>
        </p:txBody>
      </p:sp>
      <p:grpSp>
        <p:nvGrpSpPr>
          <p:cNvPr id="3" name="object 3">
            <a:extLst>
              <a:ext uri="{FF2B5EF4-FFF2-40B4-BE49-F238E27FC236}">
                <a16:creationId xmlns:a16="http://schemas.microsoft.com/office/drawing/2014/main" id="{F57871AE-332B-8632-82A3-89BD3F72A771}"/>
              </a:ext>
            </a:extLst>
          </p:cNvPr>
          <p:cNvGrpSpPr/>
          <p:nvPr/>
        </p:nvGrpSpPr>
        <p:grpSpPr>
          <a:xfrm>
            <a:off x="33337" y="-242047"/>
            <a:ext cx="15491012" cy="8713694"/>
            <a:chOff x="0" y="0"/>
            <a:chExt cx="14630400" cy="8229600"/>
          </a:xfrm>
        </p:grpSpPr>
        <p:pic>
          <p:nvPicPr>
            <p:cNvPr id="4" name="object 4">
              <a:extLst>
                <a:ext uri="{FF2B5EF4-FFF2-40B4-BE49-F238E27FC236}">
                  <a16:creationId xmlns:a16="http://schemas.microsoft.com/office/drawing/2014/main" id="{33D0D09B-5800-B078-DC1F-F0D8EC21D910}"/>
                </a:ext>
              </a:extLst>
            </p:cNvPr>
            <p:cNvPicPr/>
            <p:nvPr/>
          </p:nvPicPr>
          <p:blipFill>
            <a:blip r:embed="rId4" cstate="print"/>
            <a:stretch>
              <a:fillRect/>
            </a:stretch>
          </p:blipFill>
          <p:spPr>
            <a:xfrm>
              <a:off x="0" y="0"/>
              <a:ext cx="14630400" cy="8229600"/>
            </a:xfrm>
            <a:prstGeom prst="rect">
              <a:avLst/>
            </a:prstGeom>
          </p:spPr>
        </p:pic>
        <p:sp>
          <p:nvSpPr>
            <p:cNvPr id="5" name="object 5">
              <a:extLst>
                <a:ext uri="{FF2B5EF4-FFF2-40B4-BE49-F238E27FC236}">
                  <a16:creationId xmlns:a16="http://schemas.microsoft.com/office/drawing/2014/main" id="{ED958838-C666-548F-7BB4-D1B69123D9BC}"/>
                </a:ext>
              </a:extLst>
            </p:cNvPr>
            <p:cNvSpPr/>
            <p:nvPr/>
          </p:nvSpPr>
          <p:spPr>
            <a:xfrm>
              <a:off x="0" y="0"/>
              <a:ext cx="6766559" cy="8229600"/>
            </a:xfrm>
            <a:custGeom>
              <a:avLst/>
              <a:gdLst/>
              <a:ahLst/>
              <a:cxnLst/>
              <a:rect l="l" t="t" r="r" b="b"/>
              <a:pathLst>
                <a:path w="6766559" h="8229600">
                  <a:moveTo>
                    <a:pt x="6766293" y="8229600"/>
                  </a:moveTo>
                  <a:lnTo>
                    <a:pt x="0" y="8229600"/>
                  </a:lnTo>
                  <a:lnTo>
                    <a:pt x="0" y="0"/>
                  </a:lnTo>
                  <a:lnTo>
                    <a:pt x="6766293" y="0"/>
                  </a:lnTo>
                  <a:lnTo>
                    <a:pt x="6766293" y="8229600"/>
                  </a:lnTo>
                  <a:close/>
                </a:path>
              </a:pathLst>
            </a:custGeom>
            <a:solidFill>
              <a:srgbClr val="404040">
                <a:alpha val="79998"/>
              </a:srgbClr>
            </a:solidFill>
          </p:spPr>
          <p:txBody>
            <a:bodyPr wrap="square" lIns="0" tIns="0" rIns="0" bIns="0" rtlCol="0"/>
            <a:lstStyle/>
            <a:p>
              <a:endParaRPr/>
            </a:p>
          </p:txBody>
        </p:sp>
        <p:pic>
          <p:nvPicPr>
            <p:cNvPr id="8" name="object 6">
              <a:extLst>
                <a:ext uri="{FF2B5EF4-FFF2-40B4-BE49-F238E27FC236}">
                  <a16:creationId xmlns:a16="http://schemas.microsoft.com/office/drawing/2014/main" id="{C0B517E0-915C-1234-7C88-F406AC2E2EEC}"/>
                </a:ext>
              </a:extLst>
            </p:cNvPr>
            <p:cNvPicPr/>
            <p:nvPr/>
          </p:nvPicPr>
          <p:blipFill>
            <a:blip r:embed="rId5" cstate="print"/>
            <a:stretch>
              <a:fillRect/>
            </a:stretch>
          </p:blipFill>
          <p:spPr>
            <a:xfrm>
              <a:off x="1097273" y="2080260"/>
              <a:ext cx="982065" cy="982052"/>
            </a:xfrm>
            <a:prstGeom prst="rect">
              <a:avLst/>
            </a:prstGeom>
          </p:spPr>
        </p:pic>
      </p:grpSp>
      <p:sp>
        <p:nvSpPr>
          <p:cNvPr id="13" name="object 8">
            <a:extLst>
              <a:ext uri="{FF2B5EF4-FFF2-40B4-BE49-F238E27FC236}">
                <a16:creationId xmlns:a16="http://schemas.microsoft.com/office/drawing/2014/main" id="{8B62B7F2-0A52-EED7-323E-36C08EC1D0C3}"/>
              </a:ext>
            </a:extLst>
          </p:cNvPr>
          <p:cNvSpPr txBox="1"/>
          <p:nvPr/>
        </p:nvSpPr>
        <p:spPr>
          <a:xfrm>
            <a:off x="511001" y="3337207"/>
            <a:ext cx="7164592" cy="1505767"/>
          </a:xfrm>
          <a:prstGeom prst="rect">
            <a:avLst/>
          </a:prstGeom>
        </p:spPr>
        <p:txBody>
          <a:bodyPr vert="horz" wrap="square" lIns="0" tIns="15464" rIns="0" bIns="0" rtlCol="0">
            <a:spAutoFit/>
          </a:bodyPr>
          <a:lstStyle/>
          <a:p>
            <a:pPr marL="13447">
              <a:spcBef>
                <a:spcPts val="122"/>
              </a:spcBef>
            </a:pPr>
            <a:r>
              <a:rPr lang="en-US" sz="4800" spc="-323" dirty="0">
                <a:solidFill>
                  <a:srgbClr val="FFFFFF"/>
                </a:solidFill>
                <a:latin typeface="Trebuchet MS"/>
                <a:cs typeface="Trebuchet MS"/>
              </a:rPr>
              <a:t>Cuyahoga County </a:t>
            </a:r>
          </a:p>
          <a:p>
            <a:pPr marL="13447">
              <a:spcBef>
                <a:spcPts val="122"/>
              </a:spcBef>
            </a:pPr>
            <a:r>
              <a:rPr lang="en-US" sz="4800" spc="-323" dirty="0">
                <a:solidFill>
                  <a:srgbClr val="FFFFFF"/>
                </a:solidFill>
                <a:latin typeface="Trebuchet MS"/>
                <a:cs typeface="Trebuchet MS"/>
              </a:rPr>
              <a:t>Office of Homeless Services</a:t>
            </a:r>
            <a:endParaRPr sz="4800" dirty="0">
              <a:latin typeface="Trebuchet MS"/>
              <a:cs typeface="Trebuchet MS"/>
            </a:endParaRPr>
          </a:p>
        </p:txBody>
      </p:sp>
      <p:sp>
        <p:nvSpPr>
          <p:cNvPr id="14" name="object 9">
            <a:extLst>
              <a:ext uri="{FF2B5EF4-FFF2-40B4-BE49-F238E27FC236}">
                <a16:creationId xmlns:a16="http://schemas.microsoft.com/office/drawing/2014/main" id="{AF7DE621-B43D-5944-ACFF-F67F691490B3}"/>
              </a:ext>
            </a:extLst>
          </p:cNvPr>
          <p:cNvSpPr txBox="1"/>
          <p:nvPr/>
        </p:nvSpPr>
        <p:spPr>
          <a:xfrm>
            <a:off x="3071300" y="7171564"/>
            <a:ext cx="3921171" cy="940563"/>
          </a:xfrm>
          <a:prstGeom prst="rect">
            <a:avLst/>
          </a:prstGeom>
        </p:spPr>
        <p:txBody>
          <a:bodyPr vert="horz" wrap="square" lIns="0" tIns="13447" rIns="0" bIns="0" rtlCol="0">
            <a:spAutoFit/>
          </a:bodyPr>
          <a:lstStyle/>
          <a:p>
            <a:pPr marL="13447">
              <a:spcBef>
                <a:spcPts val="106"/>
              </a:spcBef>
            </a:pPr>
            <a:r>
              <a:rPr lang="en-US" sz="2435" spc="-79" dirty="0">
                <a:solidFill>
                  <a:srgbClr val="FFFFFF"/>
                </a:solidFill>
                <a:latin typeface="Trebuchet MS"/>
                <a:cs typeface="Trebuchet MS"/>
              </a:rPr>
              <a:t>Melissa Sirak, Director</a:t>
            </a:r>
            <a:endParaRPr sz="2435" dirty="0">
              <a:latin typeface="Trebuchet MS"/>
              <a:cs typeface="Trebuchet MS"/>
            </a:endParaRPr>
          </a:p>
          <a:p>
            <a:pPr marL="13447" marR="1231051">
              <a:lnSpc>
                <a:spcPct val="171400"/>
              </a:lnSpc>
            </a:pPr>
            <a:r>
              <a:rPr lang="en-US" sz="2435" spc="-90" dirty="0">
                <a:solidFill>
                  <a:srgbClr val="FFFFFF"/>
                </a:solidFill>
                <a:latin typeface="Trebuchet MS"/>
                <a:cs typeface="Trebuchet MS"/>
              </a:rPr>
              <a:t>October 23, 2023</a:t>
            </a:r>
            <a:endParaRPr sz="2435" dirty="0">
              <a:latin typeface="Trebuchet MS"/>
              <a:cs typeface="Trebuchet MS"/>
            </a:endParaRPr>
          </a:p>
        </p:txBody>
      </p:sp>
    </p:spTree>
    <p:extLst>
      <p:ext uri="{BB962C8B-B14F-4D97-AF65-F5344CB8AC3E}">
        <p14:creationId xmlns:p14="http://schemas.microsoft.com/office/powerpoint/2010/main" val="114821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7200763"/>
            <a:ext cx="14630400" cy="1056640"/>
          </a:xfrm>
          <a:custGeom>
            <a:avLst/>
            <a:gdLst/>
            <a:ahLst/>
            <a:cxnLst/>
            <a:rect l="l" t="t" r="r" b="b"/>
            <a:pathLst>
              <a:path w="14630400" h="1056640">
                <a:moveTo>
                  <a:pt x="14630400" y="0"/>
                </a:moveTo>
                <a:lnTo>
                  <a:pt x="0" y="0"/>
                </a:lnTo>
                <a:lnTo>
                  <a:pt x="0" y="1056131"/>
                </a:lnTo>
                <a:lnTo>
                  <a:pt x="14630400" y="1056131"/>
                </a:lnTo>
                <a:lnTo>
                  <a:pt x="14630400" y="0"/>
                </a:lnTo>
                <a:close/>
              </a:path>
            </a:pathLst>
          </a:custGeom>
          <a:solidFill>
            <a:srgbClr val="005487"/>
          </a:solidFill>
        </p:spPr>
        <p:txBody>
          <a:bodyPr wrap="square" lIns="0" tIns="0" rIns="0" bIns="0" rtlCol="0"/>
          <a:lstStyle/>
          <a:p>
            <a:endParaRPr/>
          </a:p>
        </p:txBody>
      </p:sp>
      <p:grpSp>
        <p:nvGrpSpPr>
          <p:cNvPr id="3" name="object 3"/>
          <p:cNvGrpSpPr/>
          <p:nvPr/>
        </p:nvGrpSpPr>
        <p:grpSpPr>
          <a:xfrm>
            <a:off x="0" y="-27296"/>
            <a:ext cx="4187825" cy="2208530"/>
            <a:chOff x="0" y="0"/>
            <a:chExt cx="4187825" cy="2208530"/>
          </a:xfrm>
        </p:grpSpPr>
        <p:sp>
          <p:nvSpPr>
            <p:cNvPr id="4" name="object 4"/>
            <p:cNvSpPr/>
            <p:nvPr/>
          </p:nvSpPr>
          <p:spPr>
            <a:xfrm>
              <a:off x="0" y="0"/>
              <a:ext cx="3545840" cy="2156460"/>
            </a:xfrm>
            <a:custGeom>
              <a:avLst/>
              <a:gdLst/>
              <a:ahLst/>
              <a:cxnLst/>
              <a:rect l="l" t="t" r="r" b="b"/>
              <a:pathLst>
                <a:path w="3545840" h="2156460">
                  <a:moveTo>
                    <a:pt x="3545425" y="0"/>
                  </a:moveTo>
                  <a:lnTo>
                    <a:pt x="0" y="0"/>
                  </a:lnTo>
                  <a:lnTo>
                    <a:pt x="0" y="2156129"/>
                  </a:lnTo>
                  <a:lnTo>
                    <a:pt x="66015" y="2103369"/>
                  </a:lnTo>
                  <a:lnTo>
                    <a:pt x="1172446" y="1289948"/>
                  </a:lnTo>
                  <a:lnTo>
                    <a:pt x="2313536" y="577667"/>
                  </a:lnTo>
                  <a:lnTo>
                    <a:pt x="3188362" y="125322"/>
                  </a:lnTo>
                  <a:lnTo>
                    <a:pt x="3545425" y="0"/>
                  </a:lnTo>
                  <a:close/>
                </a:path>
              </a:pathLst>
            </a:custGeom>
            <a:solidFill>
              <a:srgbClr val="005487"/>
            </a:solidFill>
          </p:spPr>
          <p:txBody>
            <a:bodyPr wrap="square" lIns="0" tIns="0" rIns="0" bIns="0" rtlCol="0"/>
            <a:lstStyle/>
            <a:p>
              <a:endParaRPr/>
            </a:p>
          </p:txBody>
        </p:sp>
        <p:sp>
          <p:nvSpPr>
            <p:cNvPr id="5" name="object 5"/>
            <p:cNvSpPr/>
            <p:nvPr/>
          </p:nvSpPr>
          <p:spPr>
            <a:xfrm>
              <a:off x="0" y="0"/>
              <a:ext cx="4187825" cy="2208530"/>
            </a:xfrm>
            <a:custGeom>
              <a:avLst/>
              <a:gdLst/>
              <a:ahLst/>
              <a:cxnLst/>
              <a:rect l="l" t="t" r="r" b="b"/>
              <a:pathLst>
                <a:path w="4187825" h="2208530">
                  <a:moveTo>
                    <a:pt x="4187482" y="0"/>
                  </a:moveTo>
                  <a:lnTo>
                    <a:pt x="3570376" y="0"/>
                  </a:lnTo>
                  <a:lnTo>
                    <a:pt x="3541115" y="12"/>
                  </a:lnTo>
                  <a:lnTo>
                    <a:pt x="2786392" y="12"/>
                  </a:lnTo>
                  <a:lnTo>
                    <a:pt x="2786392" y="13474"/>
                  </a:lnTo>
                  <a:lnTo>
                    <a:pt x="2680919" y="80886"/>
                  </a:lnTo>
                  <a:lnTo>
                    <a:pt x="2747734" y="37884"/>
                  </a:lnTo>
                  <a:lnTo>
                    <a:pt x="2786392" y="13474"/>
                  </a:lnTo>
                  <a:lnTo>
                    <a:pt x="2786392" y="12"/>
                  </a:lnTo>
                  <a:lnTo>
                    <a:pt x="2619591" y="12"/>
                  </a:lnTo>
                  <a:lnTo>
                    <a:pt x="2590177" y="21336"/>
                  </a:lnTo>
                  <a:lnTo>
                    <a:pt x="2590177" y="139280"/>
                  </a:lnTo>
                  <a:lnTo>
                    <a:pt x="2501442" y="197523"/>
                  </a:lnTo>
                  <a:lnTo>
                    <a:pt x="2568702" y="153098"/>
                  </a:lnTo>
                  <a:lnTo>
                    <a:pt x="2590177" y="139280"/>
                  </a:lnTo>
                  <a:lnTo>
                    <a:pt x="2590177" y="21336"/>
                  </a:lnTo>
                  <a:lnTo>
                    <a:pt x="2559443" y="43611"/>
                  </a:lnTo>
                  <a:lnTo>
                    <a:pt x="2411349" y="152781"/>
                  </a:lnTo>
                  <a:lnTo>
                    <a:pt x="2411349" y="257035"/>
                  </a:lnTo>
                  <a:lnTo>
                    <a:pt x="2319934" y="318541"/>
                  </a:lnTo>
                  <a:lnTo>
                    <a:pt x="2388730" y="271970"/>
                  </a:lnTo>
                  <a:lnTo>
                    <a:pt x="2411349" y="257035"/>
                  </a:lnTo>
                  <a:lnTo>
                    <a:pt x="2411349" y="152781"/>
                  </a:lnTo>
                  <a:lnTo>
                    <a:pt x="2293912" y="239344"/>
                  </a:lnTo>
                  <a:lnTo>
                    <a:pt x="2233904" y="284683"/>
                  </a:lnTo>
                  <a:lnTo>
                    <a:pt x="2233904" y="376783"/>
                  </a:lnTo>
                  <a:lnTo>
                    <a:pt x="2116163" y="458139"/>
                  </a:lnTo>
                  <a:lnTo>
                    <a:pt x="2208047" y="394284"/>
                  </a:lnTo>
                  <a:lnTo>
                    <a:pt x="2233904" y="376783"/>
                  </a:lnTo>
                  <a:lnTo>
                    <a:pt x="2233904" y="284683"/>
                  </a:lnTo>
                  <a:lnTo>
                    <a:pt x="2026526" y="441325"/>
                  </a:lnTo>
                  <a:lnTo>
                    <a:pt x="2003869" y="458863"/>
                  </a:lnTo>
                  <a:lnTo>
                    <a:pt x="2003869" y="536168"/>
                  </a:lnTo>
                  <a:lnTo>
                    <a:pt x="1993963" y="543217"/>
                  </a:lnTo>
                  <a:lnTo>
                    <a:pt x="1993963" y="727875"/>
                  </a:lnTo>
                  <a:lnTo>
                    <a:pt x="1960372" y="749808"/>
                  </a:lnTo>
                  <a:lnTo>
                    <a:pt x="1974837" y="740219"/>
                  </a:lnTo>
                  <a:lnTo>
                    <a:pt x="1993963" y="727875"/>
                  </a:lnTo>
                  <a:lnTo>
                    <a:pt x="1993963" y="543217"/>
                  </a:lnTo>
                  <a:lnTo>
                    <a:pt x="1890255" y="616864"/>
                  </a:lnTo>
                  <a:lnTo>
                    <a:pt x="1981466" y="551738"/>
                  </a:lnTo>
                  <a:lnTo>
                    <a:pt x="2003869" y="536168"/>
                  </a:lnTo>
                  <a:lnTo>
                    <a:pt x="2003869" y="458863"/>
                  </a:lnTo>
                  <a:lnTo>
                    <a:pt x="1777022" y="634466"/>
                  </a:lnTo>
                  <a:lnTo>
                    <a:pt x="1777022" y="697725"/>
                  </a:lnTo>
                  <a:lnTo>
                    <a:pt x="1663522" y="780465"/>
                  </a:lnTo>
                  <a:lnTo>
                    <a:pt x="1754428" y="713854"/>
                  </a:lnTo>
                  <a:lnTo>
                    <a:pt x="1777022" y="697725"/>
                  </a:lnTo>
                  <a:lnTo>
                    <a:pt x="1777022" y="634466"/>
                  </a:lnTo>
                  <a:lnTo>
                    <a:pt x="1713052" y="683971"/>
                  </a:lnTo>
                  <a:lnTo>
                    <a:pt x="1549565" y="813600"/>
                  </a:lnTo>
                  <a:lnTo>
                    <a:pt x="1549565" y="863968"/>
                  </a:lnTo>
                  <a:lnTo>
                    <a:pt x="1437106" y="948004"/>
                  </a:lnTo>
                  <a:lnTo>
                    <a:pt x="1527314" y="880262"/>
                  </a:lnTo>
                  <a:lnTo>
                    <a:pt x="1549565" y="863968"/>
                  </a:lnTo>
                  <a:lnTo>
                    <a:pt x="1549565" y="813600"/>
                  </a:lnTo>
                  <a:lnTo>
                    <a:pt x="1398841" y="933107"/>
                  </a:lnTo>
                  <a:lnTo>
                    <a:pt x="1322603" y="995006"/>
                  </a:lnTo>
                  <a:lnTo>
                    <a:pt x="1322603" y="1033983"/>
                  </a:lnTo>
                  <a:lnTo>
                    <a:pt x="1210652" y="1119632"/>
                  </a:lnTo>
                  <a:lnTo>
                    <a:pt x="1300505" y="1050569"/>
                  </a:lnTo>
                  <a:lnTo>
                    <a:pt x="1322603" y="1033983"/>
                  </a:lnTo>
                  <a:lnTo>
                    <a:pt x="1322603" y="995006"/>
                  </a:lnTo>
                  <a:lnTo>
                    <a:pt x="1096822" y="1178306"/>
                  </a:lnTo>
                  <a:lnTo>
                    <a:pt x="1096822" y="1207096"/>
                  </a:lnTo>
                  <a:lnTo>
                    <a:pt x="984427" y="1295044"/>
                  </a:lnTo>
                  <a:lnTo>
                    <a:pt x="1074369" y="1224356"/>
                  </a:lnTo>
                  <a:lnTo>
                    <a:pt x="1096822" y="1207096"/>
                  </a:lnTo>
                  <a:lnTo>
                    <a:pt x="1096822" y="1178306"/>
                  </a:lnTo>
                  <a:lnTo>
                    <a:pt x="1040041" y="1224394"/>
                  </a:lnTo>
                  <a:lnTo>
                    <a:pt x="905852" y="1335125"/>
                  </a:lnTo>
                  <a:lnTo>
                    <a:pt x="871169" y="1364195"/>
                  </a:lnTo>
                  <a:lnTo>
                    <a:pt x="871169" y="1384071"/>
                  </a:lnTo>
                  <a:lnTo>
                    <a:pt x="761479" y="1471777"/>
                  </a:lnTo>
                  <a:lnTo>
                    <a:pt x="849299" y="1401254"/>
                  </a:lnTo>
                  <a:lnTo>
                    <a:pt x="871169" y="1384071"/>
                  </a:lnTo>
                  <a:lnTo>
                    <a:pt x="871169" y="1364195"/>
                  </a:lnTo>
                  <a:lnTo>
                    <a:pt x="647395" y="1551673"/>
                  </a:lnTo>
                  <a:lnTo>
                    <a:pt x="647395" y="1563395"/>
                  </a:lnTo>
                  <a:lnTo>
                    <a:pt x="537133" y="1653438"/>
                  </a:lnTo>
                  <a:lnTo>
                    <a:pt x="625665" y="1580845"/>
                  </a:lnTo>
                  <a:lnTo>
                    <a:pt x="647395" y="1563395"/>
                  </a:lnTo>
                  <a:lnTo>
                    <a:pt x="647395" y="1551673"/>
                  </a:lnTo>
                  <a:lnTo>
                    <a:pt x="549732" y="1633486"/>
                  </a:lnTo>
                  <a:lnTo>
                    <a:pt x="426059" y="1739379"/>
                  </a:lnTo>
                  <a:lnTo>
                    <a:pt x="426059" y="1744522"/>
                  </a:lnTo>
                  <a:lnTo>
                    <a:pt x="324878" y="1828863"/>
                  </a:lnTo>
                  <a:lnTo>
                    <a:pt x="403847" y="1762734"/>
                  </a:lnTo>
                  <a:lnTo>
                    <a:pt x="426059" y="1744522"/>
                  </a:lnTo>
                  <a:lnTo>
                    <a:pt x="426059" y="1739379"/>
                  </a:lnTo>
                  <a:lnTo>
                    <a:pt x="173609" y="1955520"/>
                  </a:lnTo>
                  <a:lnTo>
                    <a:pt x="200660" y="1932876"/>
                  </a:lnTo>
                  <a:lnTo>
                    <a:pt x="154127" y="1972462"/>
                  </a:lnTo>
                  <a:lnTo>
                    <a:pt x="173609" y="1955520"/>
                  </a:lnTo>
                  <a:lnTo>
                    <a:pt x="0" y="2103602"/>
                  </a:lnTo>
                  <a:lnTo>
                    <a:pt x="0" y="2106498"/>
                  </a:lnTo>
                  <a:lnTo>
                    <a:pt x="0" y="2162276"/>
                  </a:lnTo>
                  <a:lnTo>
                    <a:pt x="0" y="2176145"/>
                  </a:lnTo>
                  <a:lnTo>
                    <a:pt x="0" y="2188781"/>
                  </a:lnTo>
                  <a:lnTo>
                    <a:pt x="0" y="2203983"/>
                  </a:lnTo>
                  <a:lnTo>
                    <a:pt x="0" y="2208009"/>
                  </a:lnTo>
                  <a:lnTo>
                    <a:pt x="284175" y="1995805"/>
                  </a:lnTo>
                  <a:lnTo>
                    <a:pt x="550595" y="1801926"/>
                  </a:lnTo>
                  <a:lnTo>
                    <a:pt x="821550" y="1609763"/>
                  </a:lnTo>
                  <a:lnTo>
                    <a:pt x="1025182" y="1469224"/>
                  </a:lnTo>
                  <a:lnTo>
                    <a:pt x="1109700" y="1411198"/>
                  </a:lnTo>
                  <a:lnTo>
                    <a:pt x="1392097" y="1222743"/>
                  </a:lnTo>
                  <a:lnTo>
                    <a:pt x="1629079" y="1068870"/>
                  </a:lnTo>
                  <a:lnTo>
                    <a:pt x="1867014" y="918438"/>
                  </a:lnTo>
                  <a:lnTo>
                    <a:pt x="1962327" y="859358"/>
                  </a:lnTo>
                  <a:lnTo>
                    <a:pt x="2022995" y="824763"/>
                  </a:lnTo>
                  <a:lnTo>
                    <a:pt x="2125192" y="770305"/>
                  </a:lnTo>
                  <a:lnTo>
                    <a:pt x="2227389" y="717448"/>
                  </a:lnTo>
                  <a:lnTo>
                    <a:pt x="2329561" y="666203"/>
                  </a:lnTo>
                  <a:lnTo>
                    <a:pt x="2431656" y="616546"/>
                  </a:lnTo>
                  <a:lnTo>
                    <a:pt x="2533637" y="568502"/>
                  </a:lnTo>
                  <a:lnTo>
                    <a:pt x="2635466" y="522046"/>
                  </a:lnTo>
                  <a:lnTo>
                    <a:pt x="2737091" y="477177"/>
                  </a:lnTo>
                  <a:lnTo>
                    <a:pt x="2838488" y="433920"/>
                  </a:lnTo>
                  <a:lnTo>
                    <a:pt x="2939592" y="392252"/>
                  </a:lnTo>
                  <a:lnTo>
                    <a:pt x="3040380" y="352171"/>
                  </a:lnTo>
                  <a:lnTo>
                    <a:pt x="3140799" y="313690"/>
                  </a:lnTo>
                  <a:lnTo>
                    <a:pt x="3240811" y="276796"/>
                  </a:lnTo>
                  <a:lnTo>
                    <a:pt x="3340379" y="241490"/>
                  </a:lnTo>
                  <a:lnTo>
                    <a:pt x="3439464" y="207772"/>
                  </a:lnTo>
                  <a:lnTo>
                    <a:pt x="3538004" y="175653"/>
                  </a:lnTo>
                  <a:lnTo>
                    <a:pt x="3635984" y="145110"/>
                  </a:lnTo>
                  <a:lnTo>
                    <a:pt x="3733342" y="116154"/>
                  </a:lnTo>
                  <a:lnTo>
                    <a:pt x="3830053" y="88785"/>
                  </a:lnTo>
                  <a:lnTo>
                    <a:pt x="3926065" y="63004"/>
                  </a:lnTo>
                  <a:lnTo>
                    <a:pt x="4021340" y="38798"/>
                  </a:lnTo>
                  <a:lnTo>
                    <a:pt x="4115828" y="16179"/>
                  </a:lnTo>
                  <a:lnTo>
                    <a:pt x="4187482" y="0"/>
                  </a:lnTo>
                  <a:close/>
                </a:path>
              </a:pathLst>
            </a:custGeom>
            <a:solidFill>
              <a:srgbClr val="00823F"/>
            </a:solidFill>
          </p:spPr>
          <p:txBody>
            <a:bodyPr wrap="square" lIns="0" tIns="0" rIns="0" bIns="0" rtlCol="0"/>
            <a:lstStyle/>
            <a:p>
              <a:endParaRPr/>
            </a:p>
          </p:txBody>
        </p:sp>
        <p:sp>
          <p:nvSpPr>
            <p:cNvPr id="6" name="object 6"/>
            <p:cNvSpPr/>
            <p:nvPr/>
          </p:nvSpPr>
          <p:spPr>
            <a:xfrm>
              <a:off x="0" y="0"/>
              <a:ext cx="2336800" cy="2080260"/>
            </a:xfrm>
            <a:custGeom>
              <a:avLst/>
              <a:gdLst/>
              <a:ahLst/>
              <a:cxnLst/>
              <a:rect l="l" t="t" r="r" b="b"/>
              <a:pathLst>
                <a:path w="2336800" h="2080260">
                  <a:moveTo>
                    <a:pt x="2336410" y="0"/>
                  </a:moveTo>
                  <a:lnTo>
                    <a:pt x="2294666" y="0"/>
                  </a:lnTo>
                  <a:lnTo>
                    <a:pt x="1146229" y="1026268"/>
                  </a:lnTo>
                  <a:lnTo>
                    <a:pt x="0" y="2062273"/>
                  </a:lnTo>
                  <a:lnTo>
                    <a:pt x="0" y="2079780"/>
                  </a:lnTo>
                  <a:lnTo>
                    <a:pt x="880406" y="1274965"/>
                  </a:lnTo>
                  <a:lnTo>
                    <a:pt x="1399369" y="810150"/>
                  </a:lnTo>
                  <a:lnTo>
                    <a:pt x="1832445" y="430272"/>
                  </a:lnTo>
                  <a:lnTo>
                    <a:pt x="2177514" y="134108"/>
                  </a:lnTo>
                  <a:lnTo>
                    <a:pt x="2336410" y="0"/>
                  </a:lnTo>
                  <a:close/>
                </a:path>
              </a:pathLst>
            </a:custGeom>
            <a:solidFill>
              <a:srgbClr val="FFFFFF"/>
            </a:solidFill>
          </p:spPr>
          <p:txBody>
            <a:bodyPr wrap="square" lIns="0" tIns="0" rIns="0" bIns="0" rtlCol="0"/>
            <a:lstStyle/>
            <a:p>
              <a:endParaRPr/>
            </a:p>
          </p:txBody>
        </p:sp>
      </p:grpSp>
      <p:pic>
        <p:nvPicPr>
          <p:cNvPr id="7" name="object 7"/>
          <p:cNvPicPr/>
          <p:nvPr/>
        </p:nvPicPr>
        <p:blipFill>
          <a:blip r:embed="rId2" cstate="print"/>
          <a:stretch>
            <a:fillRect/>
          </a:stretch>
        </p:blipFill>
        <p:spPr>
          <a:xfrm>
            <a:off x="12006074" y="7377930"/>
            <a:ext cx="566445" cy="566445"/>
          </a:xfrm>
          <a:prstGeom prst="rect">
            <a:avLst/>
          </a:prstGeom>
        </p:spPr>
      </p:pic>
      <p:sp>
        <p:nvSpPr>
          <p:cNvPr id="8" name="object 8"/>
          <p:cNvSpPr txBox="1"/>
          <p:nvPr/>
        </p:nvSpPr>
        <p:spPr>
          <a:xfrm>
            <a:off x="12633452" y="7572137"/>
            <a:ext cx="104203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FFFFFF"/>
                </a:solidFill>
                <a:latin typeface="Arial"/>
                <a:cs typeface="Arial"/>
              </a:rPr>
              <a:t>Cuyahoga</a:t>
            </a:r>
            <a:r>
              <a:rPr sz="1000" spc="-40" dirty="0">
                <a:solidFill>
                  <a:srgbClr val="FFFFFF"/>
                </a:solidFill>
                <a:latin typeface="Arial"/>
                <a:cs typeface="Arial"/>
              </a:rPr>
              <a:t> </a:t>
            </a:r>
            <a:r>
              <a:rPr sz="1000" spc="-10" dirty="0">
                <a:solidFill>
                  <a:srgbClr val="FFFFFF"/>
                </a:solidFill>
                <a:latin typeface="Arial"/>
                <a:cs typeface="Arial"/>
              </a:rPr>
              <a:t>County</a:t>
            </a:r>
            <a:endParaRPr sz="1000" dirty="0">
              <a:latin typeface="Arial"/>
              <a:cs typeface="Arial"/>
            </a:endParaRPr>
          </a:p>
        </p:txBody>
      </p:sp>
      <p:sp>
        <p:nvSpPr>
          <p:cNvPr id="9" name="Title 8">
            <a:extLst>
              <a:ext uri="{FF2B5EF4-FFF2-40B4-BE49-F238E27FC236}">
                <a16:creationId xmlns:a16="http://schemas.microsoft.com/office/drawing/2014/main" id="{A5B17ED9-D27F-56D9-D0EF-EE7D1BAA1C5B}"/>
              </a:ext>
            </a:extLst>
          </p:cNvPr>
          <p:cNvSpPr>
            <a:spLocks noGrp="1"/>
          </p:cNvSpPr>
          <p:nvPr>
            <p:ph type="ctrTitle"/>
          </p:nvPr>
        </p:nvSpPr>
        <p:spPr>
          <a:xfrm>
            <a:off x="838200" y="2302593"/>
            <a:ext cx="5788660" cy="2769989"/>
          </a:xfrm>
        </p:spPr>
        <p:txBody>
          <a:bodyPr/>
          <a:lstStyle/>
          <a:p>
            <a:pPr algn="l"/>
            <a:r>
              <a:rPr lang="en-US" sz="20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Cuyahoga County Role:</a:t>
            </a:r>
            <a:b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200" dirty="0">
                <a:solidFill>
                  <a:srgbClr val="000000"/>
                </a:solidFill>
                <a:latin typeface="Arial" panose="020B0604020202020204" pitchFamily="34" charset="0"/>
                <a:ea typeface="Times New Roman" panose="02020603050405020304" pitchFamily="18" charset="0"/>
                <a:cs typeface="Arial" panose="020B0604020202020204" pitchFamily="34" charset="0"/>
              </a:rPr>
              <a:t>R</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esponsible for administering County and HUD funding.</a:t>
            </a:r>
            <a:b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kern="1200" dirty="0">
                <a:solidFill>
                  <a:srgbClr val="000000"/>
                </a:solidFill>
                <a:latin typeface="Arial" panose="020B0604020202020204" pitchFamily="34" charset="0"/>
                <a:ea typeface="Times New Roman" panose="02020603050405020304" pitchFamily="18" charset="0"/>
                <a:cs typeface="Arial" panose="020B0604020202020204" pitchFamily="34" charset="0"/>
              </a:rPr>
              <a:t>C</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ompetitively procure</a:t>
            </a:r>
            <a:r>
              <a:rPr lang="en-US" sz="2000" kern="1200" dirty="0">
                <a:solidFill>
                  <a:srgbClr val="000000"/>
                </a:solidFill>
                <a:latin typeface="Arial" panose="020B0604020202020204" pitchFamily="34" charset="0"/>
                <a:ea typeface="Times New Roman" panose="02020603050405020304" pitchFamily="18" charset="0"/>
                <a:cs typeface="Arial" panose="020B0604020202020204" pitchFamily="34" charset="0"/>
              </a:rPr>
              <a:t>s </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Levy, ESG, ARPA, other HUD resources, and any designated local funding.</a:t>
            </a:r>
            <a:b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8919F422-E834-5C7A-B898-6C0C45279E21}"/>
              </a:ext>
            </a:extLst>
          </p:cNvPr>
          <p:cNvSpPr txBox="1"/>
          <p:nvPr/>
        </p:nvSpPr>
        <p:spPr>
          <a:xfrm>
            <a:off x="3135771" y="689668"/>
            <a:ext cx="9144000" cy="646331"/>
          </a:xfrm>
          <a:prstGeom prst="rect">
            <a:avLst/>
          </a:prstGeom>
          <a:noFill/>
        </p:spPr>
        <p:txBody>
          <a:bodyPr wrap="square" rtlCol="0">
            <a:spAutoFit/>
          </a:bodyPr>
          <a:lstStyle/>
          <a:p>
            <a:pPr algn="ctr"/>
            <a:r>
              <a:rPr lang="en-US" sz="3600" dirty="0"/>
              <a:t>Office of Homeless Services </a:t>
            </a:r>
          </a:p>
        </p:txBody>
      </p:sp>
      <p:sp>
        <p:nvSpPr>
          <p:cNvPr id="11" name="Title 8">
            <a:extLst>
              <a:ext uri="{FF2B5EF4-FFF2-40B4-BE49-F238E27FC236}">
                <a16:creationId xmlns:a16="http://schemas.microsoft.com/office/drawing/2014/main" id="{095641F4-AE48-B53B-5A91-E96E525C7430}"/>
              </a:ext>
            </a:extLst>
          </p:cNvPr>
          <p:cNvSpPr txBox="1">
            <a:spLocks/>
          </p:cNvSpPr>
          <p:nvPr/>
        </p:nvSpPr>
        <p:spPr>
          <a:xfrm>
            <a:off x="7315200" y="2302593"/>
            <a:ext cx="6019800" cy="3385542"/>
          </a:xfrm>
          <a:prstGeom prst="rect">
            <a:avLst/>
          </a:prstGeom>
        </p:spPr>
        <p:txBody>
          <a:bodyPr wrap="square" lIns="0" tIns="0" rIns="0" bIns="0">
            <a:spAutoFit/>
          </a:bodyPr>
          <a:lstStyle>
            <a:lvl1pPr>
              <a:defRPr>
                <a:latin typeface="+mj-lt"/>
                <a:ea typeface="+mj-ea"/>
                <a:cs typeface="+mj-cs"/>
              </a:defRPr>
            </a:lvl1pPr>
          </a:lstStyle>
          <a:p>
            <a:pPr algn="l"/>
            <a:r>
              <a:rPr lang="en-US" sz="2000" b="1" kern="1200" dirty="0">
                <a:solidFill>
                  <a:srgbClr val="000000"/>
                </a:solidFill>
                <a:latin typeface="Arial" panose="020B0604020202020204" pitchFamily="34" charset="0"/>
                <a:ea typeface="Times New Roman" panose="02020603050405020304" pitchFamily="18" charset="0"/>
                <a:cs typeface="Arial" panose="020B0604020202020204" pitchFamily="34" charset="0"/>
              </a:rPr>
              <a:t>Continuum of Care Role:</a:t>
            </a:r>
            <a:br>
              <a:rPr lang="en-US" sz="2000" kern="1200" dirty="0">
                <a:solidFill>
                  <a:srgbClr val="000000"/>
                </a:solidFill>
                <a:latin typeface="Arial" panose="020B0604020202020204" pitchFamily="34" charset="0"/>
                <a:ea typeface="Times New Roman" panose="02020603050405020304" pitchFamily="18" charset="0"/>
                <a:cs typeface="Arial" panose="020B0604020202020204" pitchFamily="34" charset="0"/>
              </a:rPr>
            </a:br>
            <a:br>
              <a:rPr lang="en-US" sz="2000" kern="12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2000" kern="1200" dirty="0">
                <a:solidFill>
                  <a:srgbClr val="000000"/>
                </a:solidFill>
                <a:latin typeface="Arial" panose="020B0604020202020204" pitchFamily="34" charset="0"/>
                <a:ea typeface="Times New Roman" panose="02020603050405020304" pitchFamily="18" charset="0"/>
                <a:cs typeface="Arial" panose="020B0604020202020204" pitchFamily="34" charset="0"/>
              </a:rPr>
              <a:t>Designated lead agency for the Homeless Continuum of Care and the Homeless Management Information System</a:t>
            </a:r>
            <a:br>
              <a:rPr lang="en-US" sz="2000" dirty="0">
                <a:latin typeface="Arial" panose="020B0604020202020204" pitchFamily="34" charset="0"/>
                <a:ea typeface="Times New Roman" panose="02020603050405020304" pitchFamily="18" charset="0"/>
                <a:cs typeface="Arial" panose="020B0604020202020204" pitchFamily="34" charset="0"/>
              </a:rPr>
            </a:br>
            <a:br>
              <a:rPr lang="en-US" sz="2000" dirty="0">
                <a:latin typeface="Arial" panose="020B0604020202020204" pitchFamily="34" charset="0"/>
                <a:ea typeface="Times New Roman" panose="02020603050405020304" pitchFamily="18" charset="0"/>
                <a:cs typeface="Arial" panose="020B0604020202020204" pitchFamily="34" charset="0"/>
              </a:rPr>
            </a:br>
            <a:r>
              <a:rPr lang="en-US" sz="2000" dirty="0">
                <a:latin typeface="Arial" panose="020B0604020202020204" pitchFamily="34" charset="0"/>
                <a:ea typeface="Times New Roman" panose="02020603050405020304" pitchFamily="18" charset="0"/>
                <a:cs typeface="Arial" panose="020B0604020202020204" pitchFamily="34" charset="0"/>
              </a:rPr>
              <a:t>Responsible for completing an annual analysis of all funding sources for the entire homeless crisis response system and making recommendations on strategic use of resources to improve system-wide service delivery.  </a:t>
            </a:r>
            <a:endParaRPr lang="en-US" sz="20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200763"/>
            <a:ext cx="14630400" cy="1056640"/>
          </a:xfrm>
          <a:custGeom>
            <a:avLst/>
            <a:gdLst/>
            <a:ahLst/>
            <a:cxnLst/>
            <a:rect l="l" t="t" r="r" b="b"/>
            <a:pathLst>
              <a:path w="14630400" h="1056640">
                <a:moveTo>
                  <a:pt x="14630400" y="0"/>
                </a:moveTo>
                <a:lnTo>
                  <a:pt x="0" y="0"/>
                </a:lnTo>
                <a:lnTo>
                  <a:pt x="0" y="1056131"/>
                </a:lnTo>
                <a:lnTo>
                  <a:pt x="14630400" y="1056131"/>
                </a:lnTo>
                <a:lnTo>
                  <a:pt x="14630400" y="0"/>
                </a:lnTo>
                <a:close/>
              </a:path>
            </a:pathLst>
          </a:custGeom>
          <a:solidFill>
            <a:srgbClr val="005487"/>
          </a:solidFill>
        </p:spPr>
        <p:txBody>
          <a:bodyPr wrap="square" lIns="0" tIns="0" rIns="0" bIns="0" rtlCol="0"/>
          <a:lstStyle/>
          <a:p>
            <a:endParaRPr dirty="0"/>
          </a:p>
        </p:txBody>
      </p:sp>
      <p:grpSp>
        <p:nvGrpSpPr>
          <p:cNvPr id="3" name="object 3"/>
          <p:cNvGrpSpPr/>
          <p:nvPr/>
        </p:nvGrpSpPr>
        <p:grpSpPr>
          <a:xfrm>
            <a:off x="0" y="-27296"/>
            <a:ext cx="4187825" cy="2208530"/>
            <a:chOff x="0" y="0"/>
            <a:chExt cx="4187825" cy="2208530"/>
          </a:xfrm>
        </p:grpSpPr>
        <p:sp>
          <p:nvSpPr>
            <p:cNvPr id="4" name="object 4"/>
            <p:cNvSpPr/>
            <p:nvPr/>
          </p:nvSpPr>
          <p:spPr>
            <a:xfrm>
              <a:off x="0" y="0"/>
              <a:ext cx="3545840" cy="2156460"/>
            </a:xfrm>
            <a:custGeom>
              <a:avLst/>
              <a:gdLst/>
              <a:ahLst/>
              <a:cxnLst/>
              <a:rect l="l" t="t" r="r" b="b"/>
              <a:pathLst>
                <a:path w="3545840" h="2156460">
                  <a:moveTo>
                    <a:pt x="3545425" y="0"/>
                  </a:moveTo>
                  <a:lnTo>
                    <a:pt x="0" y="0"/>
                  </a:lnTo>
                  <a:lnTo>
                    <a:pt x="0" y="2156129"/>
                  </a:lnTo>
                  <a:lnTo>
                    <a:pt x="66015" y="2103369"/>
                  </a:lnTo>
                  <a:lnTo>
                    <a:pt x="1172446" y="1289948"/>
                  </a:lnTo>
                  <a:lnTo>
                    <a:pt x="2313536" y="577667"/>
                  </a:lnTo>
                  <a:lnTo>
                    <a:pt x="3188362" y="125322"/>
                  </a:lnTo>
                  <a:lnTo>
                    <a:pt x="3545425" y="0"/>
                  </a:lnTo>
                  <a:close/>
                </a:path>
              </a:pathLst>
            </a:custGeom>
            <a:solidFill>
              <a:srgbClr val="005487"/>
            </a:solidFill>
          </p:spPr>
          <p:txBody>
            <a:bodyPr wrap="square" lIns="0" tIns="0" rIns="0" bIns="0" rtlCol="0"/>
            <a:lstStyle/>
            <a:p>
              <a:endParaRPr dirty="0"/>
            </a:p>
          </p:txBody>
        </p:sp>
        <p:sp>
          <p:nvSpPr>
            <p:cNvPr id="5" name="object 5"/>
            <p:cNvSpPr/>
            <p:nvPr/>
          </p:nvSpPr>
          <p:spPr>
            <a:xfrm>
              <a:off x="0" y="0"/>
              <a:ext cx="4187825" cy="2208530"/>
            </a:xfrm>
            <a:custGeom>
              <a:avLst/>
              <a:gdLst/>
              <a:ahLst/>
              <a:cxnLst/>
              <a:rect l="l" t="t" r="r" b="b"/>
              <a:pathLst>
                <a:path w="4187825" h="2208530">
                  <a:moveTo>
                    <a:pt x="4187482" y="0"/>
                  </a:moveTo>
                  <a:lnTo>
                    <a:pt x="3570376" y="0"/>
                  </a:lnTo>
                  <a:lnTo>
                    <a:pt x="3541115" y="12"/>
                  </a:lnTo>
                  <a:lnTo>
                    <a:pt x="2786392" y="12"/>
                  </a:lnTo>
                  <a:lnTo>
                    <a:pt x="2786392" y="13474"/>
                  </a:lnTo>
                  <a:lnTo>
                    <a:pt x="2680919" y="80886"/>
                  </a:lnTo>
                  <a:lnTo>
                    <a:pt x="2747734" y="37884"/>
                  </a:lnTo>
                  <a:lnTo>
                    <a:pt x="2786392" y="13474"/>
                  </a:lnTo>
                  <a:lnTo>
                    <a:pt x="2786392" y="12"/>
                  </a:lnTo>
                  <a:lnTo>
                    <a:pt x="2619591" y="12"/>
                  </a:lnTo>
                  <a:lnTo>
                    <a:pt x="2590177" y="21336"/>
                  </a:lnTo>
                  <a:lnTo>
                    <a:pt x="2590177" y="139280"/>
                  </a:lnTo>
                  <a:lnTo>
                    <a:pt x="2501442" y="197523"/>
                  </a:lnTo>
                  <a:lnTo>
                    <a:pt x="2568702" y="153098"/>
                  </a:lnTo>
                  <a:lnTo>
                    <a:pt x="2590177" y="139280"/>
                  </a:lnTo>
                  <a:lnTo>
                    <a:pt x="2590177" y="21336"/>
                  </a:lnTo>
                  <a:lnTo>
                    <a:pt x="2559443" y="43611"/>
                  </a:lnTo>
                  <a:lnTo>
                    <a:pt x="2411349" y="152781"/>
                  </a:lnTo>
                  <a:lnTo>
                    <a:pt x="2411349" y="257035"/>
                  </a:lnTo>
                  <a:lnTo>
                    <a:pt x="2319934" y="318541"/>
                  </a:lnTo>
                  <a:lnTo>
                    <a:pt x="2388730" y="271970"/>
                  </a:lnTo>
                  <a:lnTo>
                    <a:pt x="2411349" y="257035"/>
                  </a:lnTo>
                  <a:lnTo>
                    <a:pt x="2411349" y="152781"/>
                  </a:lnTo>
                  <a:lnTo>
                    <a:pt x="2293912" y="239344"/>
                  </a:lnTo>
                  <a:lnTo>
                    <a:pt x="2233904" y="284683"/>
                  </a:lnTo>
                  <a:lnTo>
                    <a:pt x="2233904" y="376783"/>
                  </a:lnTo>
                  <a:lnTo>
                    <a:pt x="2116163" y="458139"/>
                  </a:lnTo>
                  <a:lnTo>
                    <a:pt x="2208047" y="394284"/>
                  </a:lnTo>
                  <a:lnTo>
                    <a:pt x="2233904" y="376783"/>
                  </a:lnTo>
                  <a:lnTo>
                    <a:pt x="2233904" y="284683"/>
                  </a:lnTo>
                  <a:lnTo>
                    <a:pt x="2026526" y="441325"/>
                  </a:lnTo>
                  <a:lnTo>
                    <a:pt x="2003869" y="458863"/>
                  </a:lnTo>
                  <a:lnTo>
                    <a:pt x="2003869" y="536168"/>
                  </a:lnTo>
                  <a:lnTo>
                    <a:pt x="1993963" y="543217"/>
                  </a:lnTo>
                  <a:lnTo>
                    <a:pt x="1993963" y="727875"/>
                  </a:lnTo>
                  <a:lnTo>
                    <a:pt x="1960372" y="749808"/>
                  </a:lnTo>
                  <a:lnTo>
                    <a:pt x="1974837" y="740219"/>
                  </a:lnTo>
                  <a:lnTo>
                    <a:pt x="1993963" y="727875"/>
                  </a:lnTo>
                  <a:lnTo>
                    <a:pt x="1993963" y="543217"/>
                  </a:lnTo>
                  <a:lnTo>
                    <a:pt x="1890255" y="616864"/>
                  </a:lnTo>
                  <a:lnTo>
                    <a:pt x="1981466" y="551738"/>
                  </a:lnTo>
                  <a:lnTo>
                    <a:pt x="2003869" y="536168"/>
                  </a:lnTo>
                  <a:lnTo>
                    <a:pt x="2003869" y="458863"/>
                  </a:lnTo>
                  <a:lnTo>
                    <a:pt x="1777022" y="634466"/>
                  </a:lnTo>
                  <a:lnTo>
                    <a:pt x="1777022" y="697725"/>
                  </a:lnTo>
                  <a:lnTo>
                    <a:pt x="1663522" y="780465"/>
                  </a:lnTo>
                  <a:lnTo>
                    <a:pt x="1754428" y="713854"/>
                  </a:lnTo>
                  <a:lnTo>
                    <a:pt x="1777022" y="697725"/>
                  </a:lnTo>
                  <a:lnTo>
                    <a:pt x="1777022" y="634466"/>
                  </a:lnTo>
                  <a:lnTo>
                    <a:pt x="1713052" y="683971"/>
                  </a:lnTo>
                  <a:lnTo>
                    <a:pt x="1549565" y="813600"/>
                  </a:lnTo>
                  <a:lnTo>
                    <a:pt x="1549565" y="863968"/>
                  </a:lnTo>
                  <a:lnTo>
                    <a:pt x="1437106" y="948004"/>
                  </a:lnTo>
                  <a:lnTo>
                    <a:pt x="1527314" y="880262"/>
                  </a:lnTo>
                  <a:lnTo>
                    <a:pt x="1549565" y="863968"/>
                  </a:lnTo>
                  <a:lnTo>
                    <a:pt x="1549565" y="813600"/>
                  </a:lnTo>
                  <a:lnTo>
                    <a:pt x="1398841" y="933107"/>
                  </a:lnTo>
                  <a:lnTo>
                    <a:pt x="1322603" y="995006"/>
                  </a:lnTo>
                  <a:lnTo>
                    <a:pt x="1322603" y="1033983"/>
                  </a:lnTo>
                  <a:lnTo>
                    <a:pt x="1210652" y="1119632"/>
                  </a:lnTo>
                  <a:lnTo>
                    <a:pt x="1300505" y="1050569"/>
                  </a:lnTo>
                  <a:lnTo>
                    <a:pt x="1322603" y="1033983"/>
                  </a:lnTo>
                  <a:lnTo>
                    <a:pt x="1322603" y="995006"/>
                  </a:lnTo>
                  <a:lnTo>
                    <a:pt x="1096822" y="1178306"/>
                  </a:lnTo>
                  <a:lnTo>
                    <a:pt x="1096822" y="1207096"/>
                  </a:lnTo>
                  <a:lnTo>
                    <a:pt x="984427" y="1295044"/>
                  </a:lnTo>
                  <a:lnTo>
                    <a:pt x="1074369" y="1224356"/>
                  </a:lnTo>
                  <a:lnTo>
                    <a:pt x="1096822" y="1207096"/>
                  </a:lnTo>
                  <a:lnTo>
                    <a:pt x="1096822" y="1178306"/>
                  </a:lnTo>
                  <a:lnTo>
                    <a:pt x="1040041" y="1224394"/>
                  </a:lnTo>
                  <a:lnTo>
                    <a:pt x="905852" y="1335125"/>
                  </a:lnTo>
                  <a:lnTo>
                    <a:pt x="871169" y="1364195"/>
                  </a:lnTo>
                  <a:lnTo>
                    <a:pt x="871169" y="1384071"/>
                  </a:lnTo>
                  <a:lnTo>
                    <a:pt x="761479" y="1471777"/>
                  </a:lnTo>
                  <a:lnTo>
                    <a:pt x="849299" y="1401254"/>
                  </a:lnTo>
                  <a:lnTo>
                    <a:pt x="871169" y="1384071"/>
                  </a:lnTo>
                  <a:lnTo>
                    <a:pt x="871169" y="1364195"/>
                  </a:lnTo>
                  <a:lnTo>
                    <a:pt x="647395" y="1551673"/>
                  </a:lnTo>
                  <a:lnTo>
                    <a:pt x="647395" y="1563395"/>
                  </a:lnTo>
                  <a:lnTo>
                    <a:pt x="537133" y="1653438"/>
                  </a:lnTo>
                  <a:lnTo>
                    <a:pt x="625665" y="1580845"/>
                  </a:lnTo>
                  <a:lnTo>
                    <a:pt x="647395" y="1563395"/>
                  </a:lnTo>
                  <a:lnTo>
                    <a:pt x="647395" y="1551673"/>
                  </a:lnTo>
                  <a:lnTo>
                    <a:pt x="549732" y="1633486"/>
                  </a:lnTo>
                  <a:lnTo>
                    <a:pt x="426059" y="1739379"/>
                  </a:lnTo>
                  <a:lnTo>
                    <a:pt x="426059" y="1744522"/>
                  </a:lnTo>
                  <a:lnTo>
                    <a:pt x="324878" y="1828863"/>
                  </a:lnTo>
                  <a:lnTo>
                    <a:pt x="403847" y="1762734"/>
                  </a:lnTo>
                  <a:lnTo>
                    <a:pt x="426059" y="1744522"/>
                  </a:lnTo>
                  <a:lnTo>
                    <a:pt x="426059" y="1739379"/>
                  </a:lnTo>
                  <a:lnTo>
                    <a:pt x="173609" y="1955520"/>
                  </a:lnTo>
                  <a:lnTo>
                    <a:pt x="200660" y="1932876"/>
                  </a:lnTo>
                  <a:lnTo>
                    <a:pt x="154127" y="1972462"/>
                  </a:lnTo>
                  <a:lnTo>
                    <a:pt x="173609" y="1955520"/>
                  </a:lnTo>
                  <a:lnTo>
                    <a:pt x="0" y="2103602"/>
                  </a:lnTo>
                  <a:lnTo>
                    <a:pt x="0" y="2106498"/>
                  </a:lnTo>
                  <a:lnTo>
                    <a:pt x="0" y="2162276"/>
                  </a:lnTo>
                  <a:lnTo>
                    <a:pt x="0" y="2176145"/>
                  </a:lnTo>
                  <a:lnTo>
                    <a:pt x="0" y="2188781"/>
                  </a:lnTo>
                  <a:lnTo>
                    <a:pt x="0" y="2203983"/>
                  </a:lnTo>
                  <a:lnTo>
                    <a:pt x="0" y="2208009"/>
                  </a:lnTo>
                  <a:lnTo>
                    <a:pt x="284175" y="1995805"/>
                  </a:lnTo>
                  <a:lnTo>
                    <a:pt x="550595" y="1801926"/>
                  </a:lnTo>
                  <a:lnTo>
                    <a:pt x="821550" y="1609763"/>
                  </a:lnTo>
                  <a:lnTo>
                    <a:pt x="1025182" y="1469224"/>
                  </a:lnTo>
                  <a:lnTo>
                    <a:pt x="1109700" y="1411198"/>
                  </a:lnTo>
                  <a:lnTo>
                    <a:pt x="1392097" y="1222743"/>
                  </a:lnTo>
                  <a:lnTo>
                    <a:pt x="1629079" y="1068870"/>
                  </a:lnTo>
                  <a:lnTo>
                    <a:pt x="1867014" y="918438"/>
                  </a:lnTo>
                  <a:lnTo>
                    <a:pt x="1962327" y="859358"/>
                  </a:lnTo>
                  <a:lnTo>
                    <a:pt x="2022995" y="824763"/>
                  </a:lnTo>
                  <a:lnTo>
                    <a:pt x="2125192" y="770305"/>
                  </a:lnTo>
                  <a:lnTo>
                    <a:pt x="2227389" y="717448"/>
                  </a:lnTo>
                  <a:lnTo>
                    <a:pt x="2329561" y="666203"/>
                  </a:lnTo>
                  <a:lnTo>
                    <a:pt x="2431656" y="616546"/>
                  </a:lnTo>
                  <a:lnTo>
                    <a:pt x="2533637" y="568502"/>
                  </a:lnTo>
                  <a:lnTo>
                    <a:pt x="2635466" y="522046"/>
                  </a:lnTo>
                  <a:lnTo>
                    <a:pt x="2737091" y="477177"/>
                  </a:lnTo>
                  <a:lnTo>
                    <a:pt x="2838488" y="433920"/>
                  </a:lnTo>
                  <a:lnTo>
                    <a:pt x="2939592" y="392252"/>
                  </a:lnTo>
                  <a:lnTo>
                    <a:pt x="3040380" y="352171"/>
                  </a:lnTo>
                  <a:lnTo>
                    <a:pt x="3140799" y="313690"/>
                  </a:lnTo>
                  <a:lnTo>
                    <a:pt x="3240811" y="276796"/>
                  </a:lnTo>
                  <a:lnTo>
                    <a:pt x="3340379" y="241490"/>
                  </a:lnTo>
                  <a:lnTo>
                    <a:pt x="3439464" y="207772"/>
                  </a:lnTo>
                  <a:lnTo>
                    <a:pt x="3538004" y="175653"/>
                  </a:lnTo>
                  <a:lnTo>
                    <a:pt x="3635984" y="145110"/>
                  </a:lnTo>
                  <a:lnTo>
                    <a:pt x="3733342" y="116154"/>
                  </a:lnTo>
                  <a:lnTo>
                    <a:pt x="3830053" y="88785"/>
                  </a:lnTo>
                  <a:lnTo>
                    <a:pt x="3926065" y="63004"/>
                  </a:lnTo>
                  <a:lnTo>
                    <a:pt x="4021340" y="38798"/>
                  </a:lnTo>
                  <a:lnTo>
                    <a:pt x="4115828" y="16179"/>
                  </a:lnTo>
                  <a:lnTo>
                    <a:pt x="4187482" y="0"/>
                  </a:lnTo>
                  <a:close/>
                </a:path>
              </a:pathLst>
            </a:custGeom>
            <a:solidFill>
              <a:srgbClr val="00823F"/>
            </a:solidFill>
          </p:spPr>
          <p:txBody>
            <a:bodyPr wrap="square" lIns="0" tIns="0" rIns="0" bIns="0" rtlCol="0"/>
            <a:lstStyle/>
            <a:p>
              <a:endParaRPr dirty="0"/>
            </a:p>
          </p:txBody>
        </p:sp>
        <p:sp>
          <p:nvSpPr>
            <p:cNvPr id="6" name="object 6"/>
            <p:cNvSpPr/>
            <p:nvPr/>
          </p:nvSpPr>
          <p:spPr>
            <a:xfrm>
              <a:off x="0" y="0"/>
              <a:ext cx="2336800" cy="2080260"/>
            </a:xfrm>
            <a:custGeom>
              <a:avLst/>
              <a:gdLst/>
              <a:ahLst/>
              <a:cxnLst/>
              <a:rect l="l" t="t" r="r" b="b"/>
              <a:pathLst>
                <a:path w="2336800" h="2080260">
                  <a:moveTo>
                    <a:pt x="2336410" y="0"/>
                  </a:moveTo>
                  <a:lnTo>
                    <a:pt x="2294666" y="0"/>
                  </a:lnTo>
                  <a:lnTo>
                    <a:pt x="1146229" y="1026268"/>
                  </a:lnTo>
                  <a:lnTo>
                    <a:pt x="0" y="2062273"/>
                  </a:lnTo>
                  <a:lnTo>
                    <a:pt x="0" y="2079780"/>
                  </a:lnTo>
                  <a:lnTo>
                    <a:pt x="880406" y="1274965"/>
                  </a:lnTo>
                  <a:lnTo>
                    <a:pt x="1399369" y="810150"/>
                  </a:lnTo>
                  <a:lnTo>
                    <a:pt x="1832445" y="430272"/>
                  </a:lnTo>
                  <a:lnTo>
                    <a:pt x="2177514" y="134108"/>
                  </a:lnTo>
                  <a:lnTo>
                    <a:pt x="2336410" y="0"/>
                  </a:lnTo>
                  <a:close/>
                </a:path>
              </a:pathLst>
            </a:custGeom>
            <a:solidFill>
              <a:srgbClr val="FFFFFF"/>
            </a:solidFill>
          </p:spPr>
          <p:txBody>
            <a:bodyPr wrap="square" lIns="0" tIns="0" rIns="0" bIns="0" rtlCol="0"/>
            <a:lstStyle/>
            <a:p>
              <a:endParaRPr dirty="0"/>
            </a:p>
          </p:txBody>
        </p:sp>
      </p:grpSp>
      <p:pic>
        <p:nvPicPr>
          <p:cNvPr id="7" name="object 7"/>
          <p:cNvPicPr/>
          <p:nvPr/>
        </p:nvPicPr>
        <p:blipFill>
          <a:blip r:embed="rId3" cstate="print"/>
          <a:stretch>
            <a:fillRect/>
          </a:stretch>
        </p:blipFill>
        <p:spPr>
          <a:xfrm>
            <a:off x="12006074" y="7377930"/>
            <a:ext cx="566445" cy="566445"/>
          </a:xfrm>
          <a:prstGeom prst="rect">
            <a:avLst/>
          </a:prstGeom>
        </p:spPr>
      </p:pic>
      <p:sp>
        <p:nvSpPr>
          <p:cNvPr id="8" name="object 8"/>
          <p:cNvSpPr txBox="1"/>
          <p:nvPr/>
        </p:nvSpPr>
        <p:spPr>
          <a:xfrm>
            <a:off x="12633452" y="7572137"/>
            <a:ext cx="104203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FFFFFF"/>
                </a:solidFill>
                <a:latin typeface="Arial"/>
                <a:cs typeface="Arial"/>
              </a:rPr>
              <a:t>Cuyahoga</a:t>
            </a:r>
            <a:r>
              <a:rPr sz="1000" spc="-40" dirty="0">
                <a:solidFill>
                  <a:srgbClr val="FFFFFF"/>
                </a:solidFill>
                <a:latin typeface="Arial"/>
                <a:cs typeface="Arial"/>
              </a:rPr>
              <a:t> </a:t>
            </a:r>
            <a:r>
              <a:rPr sz="1000" spc="-10" dirty="0">
                <a:solidFill>
                  <a:srgbClr val="FFFFFF"/>
                </a:solidFill>
                <a:latin typeface="Arial"/>
                <a:cs typeface="Arial"/>
              </a:rPr>
              <a:t>County</a:t>
            </a:r>
            <a:endParaRPr sz="1000" dirty="0">
              <a:latin typeface="Arial"/>
              <a:cs typeface="Arial"/>
            </a:endParaRPr>
          </a:p>
        </p:txBody>
      </p:sp>
      <p:sp>
        <p:nvSpPr>
          <p:cNvPr id="9" name="Title 8">
            <a:extLst>
              <a:ext uri="{FF2B5EF4-FFF2-40B4-BE49-F238E27FC236}">
                <a16:creationId xmlns:a16="http://schemas.microsoft.com/office/drawing/2014/main" id="{A5B17ED9-D27F-56D9-D0EF-EE7D1BAA1C5B}"/>
              </a:ext>
            </a:extLst>
          </p:cNvPr>
          <p:cNvSpPr>
            <a:spLocks noGrp="1"/>
          </p:cNvSpPr>
          <p:nvPr>
            <p:ph type="ctrTitle"/>
          </p:nvPr>
        </p:nvSpPr>
        <p:spPr>
          <a:xfrm>
            <a:off x="604520" y="2460773"/>
            <a:ext cx="2941320" cy="3385542"/>
          </a:xfrm>
        </p:spPr>
        <p:txBody>
          <a:bodyPr/>
          <a:lstStyle/>
          <a:p>
            <a:pPr algn="ctr" rtl="0"/>
            <a:r>
              <a:rPr lang="en-US" sz="4400" dirty="0"/>
              <a:t>Leveraging Public Resources FY2023</a:t>
            </a:r>
            <a:br>
              <a:rPr lang="en-US" sz="4400" dirty="0"/>
            </a:br>
            <a:endParaRPr lang="en-US" sz="4400" dirty="0">
              <a:latin typeface="Arial" panose="020B0604020202020204" pitchFamily="34" charset="0"/>
              <a:cs typeface="Arial" panose="020B0604020202020204" pitchFamily="34" charset="0"/>
            </a:endParaRPr>
          </a:p>
        </p:txBody>
      </p:sp>
      <p:graphicFrame>
        <p:nvGraphicFramePr>
          <p:cNvPr id="15" name="Chart 14">
            <a:extLst>
              <a:ext uri="{FF2B5EF4-FFF2-40B4-BE49-F238E27FC236}">
                <a16:creationId xmlns:a16="http://schemas.microsoft.com/office/drawing/2014/main" id="{5D6292CC-FE53-612F-B997-BAA4FB1AA7A2}"/>
              </a:ext>
            </a:extLst>
          </p:cNvPr>
          <p:cNvGraphicFramePr/>
          <p:nvPr/>
        </p:nvGraphicFramePr>
        <p:xfrm>
          <a:off x="4800600" y="479663"/>
          <a:ext cx="10591800" cy="639080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4776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7200763"/>
            <a:ext cx="14630400" cy="1056640"/>
          </a:xfrm>
          <a:custGeom>
            <a:avLst/>
            <a:gdLst/>
            <a:ahLst/>
            <a:cxnLst/>
            <a:rect l="l" t="t" r="r" b="b"/>
            <a:pathLst>
              <a:path w="14630400" h="1056640">
                <a:moveTo>
                  <a:pt x="14630400" y="0"/>
                </a:moveTo>
                <a:lnTo>
                  <a:pt x="0" y="0"/>
                </a:lnTo>
                <a:lnTo>
                  <a:pt x="0" y="1056131"/>
                </a:lnTo>
                <a:lnTo>
                  <a:pt x="14630400" y="1056131"/>
                </a:lnTo>
                <a:lnTo>
                  <a:pt x="14630400" y="0"/>
                </a:lnTo>
                <a:close/>
              </a:path>
            </a:pathLst>
          </a:custGeom>
          <a:solidFill>
            <a:srgbClr val="005487"/>
          </a:solidFill>
        </p:spPr>
        <p:txBody>
          <a:bodyPr wrap="square" lIns="0" tIns="0" rIns="0" bIns="0" rtlCol="0"/>
          <a:lstStyle/>
          <a:p>
            <a:endParaRPr/>
          </a:p>
        </p:txBody>
      </p:sp>
      <p:grpSp>
        <p:nvGrpSpPr>
          <p:cNvPr id="3" name="object 3"/>
          <p:cNvGrpSpPr/>
          <p:nvPr/>
        </p:nvGrpSpPr>
        <p:grpSpPr>
          <a:xfrm>
            <a:off x="0" y="-27296"/>
            <a:ext cx="4187825" cy="2208530"/>
            <a:chOff x="0" y="0"/>
            <a:chExt cx="4187825" cy="2208530"/>
          </a:xfrm>
        </p:grpSpPr>
        <p:sp>
          <p:nvSpPr>
            <p:cNvPr id="4" name="object 4"/>
            <p:cNvSpPr/>
            <p:nvPr/>
          </p:nvSpPr>
          <p:spPr>
            <a:xfrm>
              <a:off x="0" y="0"/>
              <a:ext cx="3545840" cy="2156460"/>
            </a:xfrm>
            <a:custGeom>
              <a:avLst/>
              <a:gdLst/>
              <a:ahLst/>
              <a:cxnLst/>
              <a:rect l="l" t="t" r="r" b="b"/>
              <a:pathLst>
                <a:path w="3545840" h="2156460">
                  <a:moveTo>
                    <a:pt x="3545425" y="0"/>
                  </a:moveTo>
                  <a:lnTo>
                    <a:pt x="0" y="0"/>
                  </a:lnTo>
                  <a:lnTo>
                    <a:pt x="0" y="2156129"/>
                  </a:lnTo>
                  <a:lnTo>
                    <a:pt x="66015" y="2103369"/>
                  </a:lnTo>
                  <a:lnTo>
                    <a:pt x="1172446" y="1289948"/>
                  </a:lnTo>
                  <a:lnTo>
                    <a:pt x="2313536" y="577667"/>
                  </a:lnTo>
                  <a:lnTo>
                    <a:pt x="3188362" y="125322"/>
                  </a:lnTo>
                  <a:lnTo>
                    <a:pt x="3545425" y="0"/>
                  </a:lnTo>
                  <a:close/>
                </a:path>
              </a:pathLst>
            </a:custGeom>
            <a:solidFill>
              <a:srgbClr val="005487"/>
            </a:solidFill>
          </p:spPr>
          <p:txBody>
            <a:bodyPr wrap="square" lIns="0" tIns="0" rIns="0" bIns="0" rtlCol="0"/>
            <a:lstStyle/>
            <a:p>
              <a:endParaRPr/>
            </a:p>
          </p:txBody>
        </p:sp>
        <p:sp>
          <p:nvSpPr>
            <p:cNvPr id="5" name="object 5"/>
            <p:cNvSpPr/>
            <p:nvPr/>
          </p:nvSpPr>
          <p:spPr>
            <a:xfrm>
              <a:off x="0" y="0"/>
              <a:ext cx="4187825" cy="2208530"/>
            </a:xfrm>
            <a:custGeom>
              <a:avLst/>
              <a:gdLst/>
              <a:ahLst/>
              <a:cxnLst/>
              <a:rect l="l" t="t" r="r" b="b"/>
              <a:pathLst>
                <a:path w="4187825" h="2208530">
                  <a:moveTo>
                    <a:pt x="4187482" y="0"/>
                  </a:moveTo>
                  <a:lnTo>
                    <a:pt x="3570376" y="0"/>
                  </a:lnTo>
                  <a:lnTo>
                    <a:pt x="3541115" y="12"/>
                  </a:lnTo>
                  <a:lnTo>
                    <a:pt x="2786392" y="12"/>
                  </a:lnTo>
                  <a:lnTo>
                    <a:pt x="2786392" y="13474"/>
                  </a:lnTo>
                  <a:lnTo>
                    <a:pt x="2680919" y="80886"/>
                  </a:lnTo>
                  <a:lnTo>
                    <a:pt x="2747734" y="37884"/>
                  </a:lnTo>
                  <a:lnTo>
                    <a:pt x="2786392" y="13474"/>
                  </a:lnTo>
                  <a:lnTo>
                    <a:pt x="2786392" y="12"/>
                  </a:lnTo>
                  <a:lnTo>
                    <a:pt x="2619591" y="12"/>
                  </a:lnTo>
                  <a:lnTo>
                    <a:pt x="2590177" y="21336"/>
                  </a:lnTo>
                  <a:lnTo>
                    <a:pt x="2590177" y="139280"/>
                  </a:lnTo>
                  <a:lnTo>
                    <a:pt x="2501442" y="197523"/>
                  </a:lnTo>
                  <a:lnTo>
                    <a:pt x="2568702" y="153098"/>
                  </a:lnTo>
                  <a:lnTo>
                    <a:pt x="2590177" y="139280"/>
                  </a:lnTo>
                  <a:lnTo>
                    <a:pt x="2590177" y="21336"/>
                  </a:lnTo>
                  <a:lnTo>
                    <a:pt x="2559443" y="43611"/>
                  </a:lnTo>
                  <a:lnTo>
                    <a:pt x="2411349" y="152781"/>
                  </a:lnTo>
                  <a:lnTo>
                    <a:pt x="2411349" y="257035"/>
                  </a:lnTo>
                  <a:lnTo>
                    <a:pt x="2319934" y="318541"/>
                  </a:lnTo>
                  <a:lnTo>
                    <a:pt x="2388730" y="271970"/>
                  </a:lnTo>
                  <a:lnTo>
                    <a:pt x="2411349" y="257035"/>
                  </a:lnTo>
                  <a:lnTo>
                    <a:pt x="2411349" y="152781"/>
                  </a:lnTo>
                  <a:lnTo>
                    <a:pt x="2293912" y="239344"/>
                  </a:lnTo>
                  <a:lnTo>
                    <a:pt x="2233904" y="284683"/>
                  </a:lnTo>
                  <a:lnTo>
                    <a:pt x="2233904" y="376783"/>
                  </a:lnTo>
                  <a:lnTo>
                    <a:pt x="2116163" y="458139"/>
                  </a:lnTo>
                  <a:lnTo>
                    <a:pt x="2208047" y="394284"/>
                  </a:lnTo>
                  <a:lnTo>
                    <a:pt x="2233904" y="376783"/>
                  </a:lnTo>
                  <a:lnTo>
                    <a:pt x="2233904" y="284683"/>
                  </a:lnTo>
                  <a:lnTo>
                    <a:pt x="2026526" y="441325"/>
                  </a:lnTo>
                  <a:lnTo>
                    <a:pt x="2003869" y="458863"/>
                  </a:lnTo>
                  <a:lnTo>
                    <a:pt x="2003869" y="536168"/>
                  </a:lnTo>
                  <a:lnTo>
                    <a:pt x="1993963" y="543217"/>
                  </a:lnTo>
                  <a:lnTo>
                    <a:pt x="1993963" y="727875"/>
                  </a:lnTo>
                  <a:lnTo>
                    <a:pt x="1960372" y="749808"/>
                  </a:lnTo>
                  <a:lnTo>
                    <a:pt x="1974837" y="740219"/>
                  </a:lnTo>
                  <a:lnTo>
                    <a:pt x="1993963" y="727875"/>
                  </a:lnTo>
                  <a:lnTo>
                    <a:pt x="1993963" y="543217"/>
                  </a:lnTo>
                  <a:lnTo>
                    <a:pt x="1890255" y="616864"/>
                  </a:lnTo>
                  <a:lnTo>
                    <a:pt x="1981466" y="551738"/>
                  </a:lnTo>
                  <a:lnTo>
                    <a:pt x="2003869" y="536168"/>
                  </a:lnTo>
                  <a:lnTo>
                    <a:pt x="2003869" y="458863"/>
                  </a:lnTo>
                  <a:lnTo>
                    <a:pt x="1777022" y="634466"/>
                  </a:lnTo>
                  <a:lnTo>
                    <a:pt x="1777022" y="697725"/>
                  </a:lnTo>
                  <a:lnTo>
                    <a:pt x="1663522" y="780465"/>
                  </a:lnTo>
                  <a:lnTo>
                    <a:pt x="1754428" y="713854"/>
                  </a:lnTo>
                  <a:lnTo>
                    <a:pt x="1777022" y="697725"/>
                  </a:lnTo>
                  <a:lnTo>
                    <a:pt x="1777022" y="634466"/>
                  </a:lnTo>
                  <a:lnTo>
                    <a:pt x="1713052" y="683971"/>
                  </a:lnTo>
                  <a:lnTo>
                    <a:pt x="1549565" y="813600"/>
                  </a:lnTo>
                  <a:lnTo>
                    <a:pt x="1549565" y="863968"/>
                  </a:lnTo>
                  <a:lnTo>
                    <a:pt x="1437106" y="948004"/>
                  </a:lnTo>
                  <a:lnTo>
                    <a:pt x="1527314" y="880262"/>
                  </a:lnTo>
                  <a:lnTo>
                    <a:pt x="1549565" y="863968"/>
                  </a:lnTo>
                  <a:lnTo>
                    <a:pt x="1549565" y="813600"/>
                  </a:lnTo>
                  <a:lnTo>
                    <a:pt x="1398841" y="933107"/>
                  </a:lnTo>
                  <a:lnTo>
                    <a:pt x="1322603" y="995006"/>
                  </a:lnTo>
                  <a:lnTo>
                    <a:pt x="1322603" y="1033983"/>
                  </a:lnTo>
                  <a:lnTo>
                    <a:pt x="1210652" y="1119632"/>
                  </a:lnTo>
                  <a:lnTo>
                    <a:pt x="1300505" y="1050569"/>
                  </a:lnTo>
                  <a:lnTo>
                    <a:pt x="1322603" y="1033983"/>
                  </a:lnTo>
                  <a:lnTo>
                    <a:pt x="1322603" y="995006"/>
                  </a:lnTo>
                  <a:lnTo>
                    <a:pt x="1096822" y="1178306"/>
                  </a:lnTo>
                  <a:lnTo>
                    <a:pt x="1096822" y="1207096"/>
                  </a:lnTo>
                  <a:lnTo>
                    <a:pt x="984427" y="1295044"/>
                  </a:lnTo>
                  <a:lnTo>
                    <a:pt x="1074369" y="1224356"/>
                  </a:lnTo>
                  <a:lnTo>
                    <a:pt x="1096822" y="1207096"/>
                  </a:lnTo>
                  <a:lnTo>
                    <a:pt x="1096822" y="1178306"/>
                  </a:lnTo>
                  <a:lnTo>
                    <a:pt x="1040041" y="1224394"/>
                  </a:lnTo>
                  <a:lnTo>
                    <a:pt x="905852" y="1335125"/>
                  </a:lnTo>
                  <a:lnTo>
                    <a:pt x="871169" y="1364195"/>
                  </a:lnTo>
                  <a:lnTo>
                    <a:pt x="871169" y="1384071"/>
                  </a:lnTo>
                  <a:lnTo>
                    <a:pt x="761479" y="1471777"/>
                  </a:lnTo>
                  <a:lnTo>
                    <a:pt x="849299" y="1401254"/>
                  </a:lnTo>
                  <a:lnTo>
                    <a:pt x="871169" y="1384071"/>
                  </a:lnTo>
                  <a:lnTo>
                    <a:pt x="871169" y="1364195"/>
                  </a:lnTo>
                  <a:lnTo>
                    <a:pt x="647395" y="1551673"/>
                  </a:lnTo>
                  <a:lnTo>
                    <a:pt x="647395" y="1563395"/>
                  </a:lnTo>
                  <a:lnTo>
                    <a:pt x="537133" y="1653438"/>
                  </a:lnTo>
                  <a:lnTo>
                    <a:pt x="625665" y="1580845"/>
                  </a:lnTo>
                  <a:lnTo>
                    <a:pt x="647395" y="1563395"/>
                  </a:lnTo>
                  <a:lnTo>
                    <a:pt x="647395" y="1551673"/>
                  </a:lnTo>
                  <a:lnTo>
                    <a:pt x="549732" y="1633486"/>
                  </a:lnTo>
                  <a:lnTo>
                    <a:pt x="426059" y="1739379"/>
                  </a:lnTo>
                  <a:lnTo>
                    <a:pt x="426059" y="1744522"/>
                  </a:lnTo>
                  <a:lnTo>
                    <a:pt x="324878" y="1828863"/>
                  </a:lnTo>
                  <a:lnTo>
                    <a:pt x="403847" y="1762734"/>
                  </a:lnTo>
                  <a:lnTo>
                    <a:pt x="426059" y="1744522"/>
                  </a:lnTo>
                  <a:lnTo>
                    <a:pt x="426059" y="1739379"/>
                  </a:lnTo>
                  <a:lnTo>
                    <a:pt x="173609" y="1955520"/>
                  </a:lnTo>
                  <a:lnTo>
                    <a:pt x="200660" y="1932876"/>
                  </a:lnTo>
                  <a:lnTo>
                    <a:pt x="154127" y="1972462"/>
                  </a:lnTo>
                  <a:lnTo>
                    <a:pt x="173609" y="1955520"/>
                  </a:lnTo>
                  <a:lnTo>
                    <a:pt x="0" y="2103602"/>
                  </a:lnTo>
                  <a:lnTo>
                    <a:pt x="0" y="2106498"/>
                  </a:lnTo>
                  <a:lnTo>
                    <a:pt x="0" y="2162276"/>
                  </a:lnTo>
                  <a:lnTo>
                    <a:pt x="0" y="2176145"/>
                  </a:lnTo>
                  <a:lnTo>
                    <a:pt x="0" y="2188781"/>
                  </a:lnTo>
                  <a:lnTo>
                    <a:pt x="0" y="2203983"/>
                  </a:lnTo>
                  <a:lnTo>
                    <a:pt x="0" y="2208009"/>
                  </a:lnTo>
                  <a:lnTo>
                    <a:pt x="284175" y="1995805"/>
                  </a:lnTo>
                  <a:lnTo>
                    <a:pt x="550595" y="1801926"/>
                  </a:lnTo>
                  <a:lnTo>
                    <a:pt x="821550" y="1609763"/>
                  </a:lnTo>
                  <a:lnTo>
                    <a:pt x="1025182" y="1469224"/>
                  </a:lnTo>
                  <a:lnTo>
                    <a:pt x="1109700" y="1411198"/>
                  </a:lnTo>
                  <a:lnTo>
                    <a:pt x="1392097" y="1222743"/>
                  </a:lnTo>
                  <a:lnTo>
                    <a:pt x="1629079" y="1068870"/>
                  </a:lnTo>
                  <a:lnTo>
                    <a:pt x="1867014" y="918438"/>
                  </a:lnTo>
                  <a:lnTo>
                    <a:pt x="1962327" y="859358"/>
                  </a:lnTo>
                  <a:lnTo>
                    <a:pt x="2022995" y="824763"/>
                  </a:lnTo>
                  <a:lnTo>
                    <a:pt x="2125192" y="770305"/>
                  </a:lnTo>
                  <a:lnTo>
                    <a:pt x="2227389" y="717448"/>
                  </a:lnTo>
                  <a:lnTo>
                    <a:pt x="2329561" y="666203"/>
                  </a:lnTo>
                  <a:lnTo>
                    <a:pt x="2431656" y="616546"/>
                  </a:lnTo>
                  <a:lnTo>
                    <a:pt x="2533637" y="568502"/>
                  </a:lnTo>
                  <a:lnTo>
                    <a:pt x="2635466" y="522046"/>
                  </a:lnTo>
                  <a:lnTo>
                    <a:pt x="2737091" y="477177"/>
                  </a:lnTo>
                  <a:lnTo>
                    <a:pt x="2838488" y="433920"/>
                  </a:lnTo>
                  <a:lnTo>
                    <a:pt x="2939592" y="392252"/>
                  </a:lnTo>
                  <a:lnTo>
                    <a:pt x="3040380" y="352171"/>
                  </a:lnTo>
                  <a:lnTo>
                    <a:pt x="3140799" y="313690"/>
                  </a:lnTo>
                  <a:lnTo>
                    <a:pt x="3240811" y="276796"/>
                  </a:lnTo>
                  <a:lnTo>
                    <a:pt x="3340379" y="241490"/>
                  </a:lnTo>
                  <a:lnTo>
                    <a:pt x="3439464" y="207772"/>
                  </a:lnTo>
                  <a:lnTo>
                    <a:pt x="3538004" y="175653"/>
                  </a:lnTo>
                  <a:lnTo>
                    <a:pt x="3635984" y="145110"/>
                  </a:lnTo>
                  <a:lnTo>
                    <a:pt x="3733342" y="116154"/>
                  </a:lnTo>
                  <a:lnTo>
                    <a:pt x="3830053" y="88785"/>
                  </a:lnTo>
                  <a:lnTo>
                    <a:pt x="3926065" y="63004"/>
                  </a:lnTo>
                  <a:lnTo>
                    <a:pt x="4021340" y="38798"/>
                  </a:lnTo>
                  <a:lnTo>
                    <a:pt x="4115828" y="16179"/>
                  </a:lnTo>
                  <a:lnTo>
                    <a:pt x="4187482" y="0"/>
                  </a:lnTo>
                  <a:close/>
                </a:path>
              </a:pathLst>
            </a:custGeom>
            <a:solidFill>
              <a:srgbClr val="00823F"/>
            </a:solidFill>
          </p:spPr>
          <p:txBody>
            <a:bodyPr wrap="square" lIns="0" tIns="0" rIns="0" bIns="0" rtlCol="0"/>
            <a:lstStyle/>
            <a:p>
              <a:endParaRPr/>
            </a:p>
          </p:txBody>
        </p:sp>
        <p:sp>
          <p:nvSpPr>
            <p:cNvPr id="6" name="object 6"/>
            <p:cNvSpPr/>
            <p:nvPr/>
          </p:nvSpPr>
          <p:spPr>
            <a:xfrm>
              <a:off x="0" y="0"/>
              <a:ext cx="2336800" cy="2080260"/>
            </a:xfrm>
            <a:custGeom>
              <a:avLst/>
              <a:gdLst/>
              <a:ahLst/>
              <a:cxnLst/>
              <a:rect l="l" t="t" r="r" b="b"/>
              <a:pathLst>
                <a:path w="2336800" h="2080260">
                  <a:moveTo>
                    <a:pt x="2336410" y="0"/>
                  </a:moveTo>
                  <a:lnTo>
                    <a:pt x="2294666" y="0"/>
                  </a:lnTo>
                  <a:lnTo>
                    <a:pt x="1146229" y="1026268"/>
                  </a:lnTo>
                  <a:lnTo>
                    <a:pt x="0" y="2062273"/>
                  </a:lnTo>
                  <a:lnTo>
                    <a:pt x="0" y="2079780"/>
                  </a:lnTo>
                  <a:lnTo>
                    <a:pt x="880406" y="1274965"/>
                  </a:lnTo>
                  <a:lnTo>
                    <a:pt x="1399369" y="810150"/>
                  </a:lnTo>
                  <a:lnTo>
                    <a:pt x="1832445" y="430272"/>
                  </a:lnTo>
                  <a:lnTo>
                    <a:pt x="2177514" y="134108"/>
                  </a:lnTo>
                  <a:lnTo>
                    <a:pt x="2336410" y="0"/>
                  </a:lnTo>
                  <a:close/>
                </a:path>
              </a:pathLst>
            </a:custGeom>
            <a:solidFill>
              <a:srgbClr val="FFFFFF"/>
            </a:solidFill>
          </p:spPr>
          <p:txBody>
            <a:bodyPr wrap="square" lIns="0" tIns="0" rIns="0" bIns="0" rtlCol="0"/>
            <a:lstStyle/>
            <a:p>
              <a:endParaRPr/>
            </a:p>
          </p:txBody>
        </p:sp>
      </p:grpSp>
      <p:pic>
        <p:nvPicPr>
          <p:cNvPr id="7" name="object 7"/>
          <p:cNvPicPr/>
          <p:nvPr/>
        </p:nvPicPr>
        <p:blipFill>
          <a:blip r:embed="rId2" cstate="print"/>
          <a:stretch>
            <a:fillRect/>
          </a:stretch>
        </p:blipFill>
        <p:spPr>
          <a:xfrm>
            <a:off x="12006074" y="7377930"/>
            <a:ext cx="566445" cy="566445"/>
          </a:xfrm>
          <a:prstGeom prst="rect">
            <a:avLst/>
          </a:prstGeom>
        </p:spPr>
      </p:pic>
      <p:sp>
        <p:nvSpPr>
          <p:cNvPr id="8" name="object 8"/>
          <p:cNvSpPr txBox="1"/>
          <p:nvPr/>
        </p:nvSpPr>
        <p:spPr>
          <a:xfrm>
            <a:off x="12633452" y="7572137"/>
            <a:ext cx="104203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FFFFFF"/>
                </a:solidFill>
                <a:latin typeface="Arial"/>
                <a:cs typeface="Arial"/>
              </a:rPr>
              <a:t>Cuyahoga</a:t>
            </a:r>
            <a:r>
              <a:rPr sz="1000" spc="-40" dirty="0">
                <a:solidFill>
                  <a:srgbClr val="FFFFFF"/>
                </a:solidFill>
                <a:latin typeface="Arial"/>
                <a:cs typeface="Arial"/>
              </a:rPr>
              <a:t> </a:t>
            </a:r>
            <a:r>
              <a:rPr sz="1000" spc="-10" dirty="0">
                <a:solidFill>
                  <a:srgbClr val="FFFFFF"/>
                </a:solidFill>
                <a:latin typeface="Arial"/>
                <a:cs typeface="Arial"/>
              </a:rPr>
              <a:t>County</a:t>
            </a:r>
            <a:endParaRPr sz="1000" dirty="0">
              <a:latin typeface="Arial"/>
              <a:cs typeface="Arial"/>
            </a:endParaRPr>
          </a:p>
        </p:txBody>
      </p:sp>
      <p:sp>
        <p:nvSpPr>
          <p:cNvPr id="9" name="Title 8">
            <a:extLst>
              <a:ext uri="{FF2B5EF4-FFF2-40B4-BE49-F238E27FC236}">
                <a16:creationId xmlns:a16="http://schemas.microsoft.com/office/drawing/2014/main" id="{A5B17ED9-D27F-56D9-D0EF-EE7D1BAA1C5B}"/>
              </a:ext>
            </a:extLst>
          </p:cNvPr>
          <p:cNvSpPr>
            <a:spLocks noGrp="1"/>
          </p:cNvSpPr>
          <p:nvPr>
            <p:ph type="ctrTitle"/>
          </p:nvPr>
        </p:nvSpPr>
        <p:spPr>
          <a:xfrm>
            <a:off x="1097280" y="2074177"/>
            <a:ext cx="12435840" cy="4985980"/>
          </a:xfrm>
        </p:spPr>
        <p:txBody>
          <a:bodyPr/>
          <a:lstStyle/>
          <a:p>
            <a:pPr algn="l"/>
            <a:r>
              <a:rPr lang="en-US" sz="2000" dirty="0">
                <a:latin typeface="Arial" panose="020B0604020202020204" pitchFamily="34" charset="0"/>
                <a:cs typeface="Arial" panose="020B0604020202020204" pitchFamily="34" charset="0"/>
              </a:rPr>
              <a:t>The OHS 2024-2025 biennial Levy budget does not include any reductions or elimination of existing programs, initiatives, or services. The overall OHS budget was reduced with the loss of CARES funding, which significantly supplemented the Levy budget for service provision within the continuum.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ea typeface="Times New Roman" panose="02020603050405020304" pitchFamily="18" charset="0"/>
                <a:cs typeface="Arial" panose="020B0604020202020204" pitchFamily="34" charset="0"/>
              </a:rPr>
              <a:t>All HHS Levy-funded contracts are service-based and leveraged against other resources to support the homeless crisis response system. </a:t>
            </a:r>
            <a:br>
              <a:rPr lang="en-US" sz="2000" dirty="0">
                <a:latin typeface="Arial" panose="020B0604020202020204" pitchFamily="34" charset="0"/>
                <a:ea typeface="Times New Roman" panose="02020603050405020304" pitchFamily="18"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a:t>
            </a:r>
            <a:r>
              <a:rPr lang="en-US" sz="2000" dirty="0">
                <a:effectLst/>
                <a:latin typeface="Arial" panose="020B0604020202020204" pitchFamily="34" charset="0"/>
                <a:ea typeface="Times New Roman" panose="02020603050405020304" pitchFamily="18" charset="0"/>
                <a:cs typeface="Arial" panose="020B0604020202020204" pitchFamily="34" charset="0"/>
              </a:rPr>
              <a:t>OHS 2024-2025 biennial budget includes increased levels of expenditures</a:t>
            </a:r>
            <a:r>
              <a:rPr lang="en-US" sz="2000" dirty="0">
                <a:latin typeface="Arial" panose="020B0604020202020204" pitchFamily="34" charset="0"/>
                <a:ea typeface="Times New Roman" panose="02020603050405020304" pitchFamily="18" charset="0"/>
                <a:cs typeface="Arial" panose="020B0604020202020204" pitchFamily="34" charset="0"/>
              </a:rPr>
              <a:t> which </a:t>
            </a:r>
            <a:r>
              <a:rPr lang="en-US" sz="2000" dirty="0">
                <a:effectLst/>
                <a:latin typeface="Arial" panose="020B0604020202020204" pitchFamily="34" charset="0"/>
                <a:ea typeface="Times New Roman" panose="02020603050405020304" pitchFamily="18" charset="0"/>
                <a:cs typeface="Arial" panose="020B0604020202020204" pitchFamily="34" charset="0"/>
              </a:rPr>
              <a:t>include the following:</a:t>
            </a:r>
            <a:br>
              <a:rPr lang="en-US" sz="2000" dirty="0">
                <a:effectLst/>
                <a:latin typeface="Arial" panose="020B0604020202020204" pitchFamily="34" charset="0"/>
                <a:ea typeface="Times New Roman" panose="02020603050405020304" pitchFamily="18" charset="0"/>
                <a:cs typeface="Arial" panose="020B0604020202020204" pitchFamily="34" charset="0"/>
              </a:rPr>
            </a:b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1 FTE (new)</a:t>
            </a: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2100 Lakeside Men’s Shelter</a:t>
            </a: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Family Overflow Shelter (new)</a:t>
            </a: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Shelter for Medically Fragile (new)</a:t>
            </a:r>
            <a:br>
              <a:rPr lang="en-US" sz="2000" dirty="0">
                <a:effectLst/>
                <a:latin typeface="Arial" panose="020B0604020202020204" pitchFamily="34" charset="0"/>
                <a:ea typeface="Times New Roman" panose="02020603050405020304" pitchFamily="18" charset="0"/>
                <a:cs typeface="Arial" panose="020B0604020202020204" pitchFamily="34" charset="0"/>
              </a:rPr>
            </a:br>
            <a:br>
              <a:rPr lang="en-US" sz="2000" dirty="0">
                <a:effectLst/>
                <a:latin typeface="Arial" panose="020B0604020202020204" pitchFamily="34" charset="0"/>
                <a:ea typeface="Times New Roman" panose="02020603050405020304" pitchFamily="18" charset="0"/>
                <a:cs typeface="Arial" panose="020B0604020202020204" pitchFamily="34" charset="0"/>
              </a:rPr>
            </a:br>
            <a:br>
              <a:rPr lang="en-US" sz="2000" dirty="0">
                <a:effectLst/>
                <a:latin typeface="Arial" panose="020B0604020202020204" pitchFamily="34" charset="0"/>
                <a:ea typeface="Times New Roman" panose="02020603050405020304" pitchFamily="18"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8833F00-A1EC-7EBB-A8F8-88643E8FDF50}"/>
              </a:ext>
            </a:extLst>
          </p:cNvPr>
          <p:cNvSpPr txBox="1"/>
          <p:nvPr/>
        </p:nvSpPr>
        <p:spPr>
          <a:xfrm>
            <a:off x="2549652" y="700930"/>
            <a:ext cx="10083800" cy="892552"/>
          </a:xfrm>
          <a:prstGeom prst="rect">
            <a:avLst/>
          </a:prstGeom>
          <a:noFill/>
        </p:spPr>
        <p:txBody>
          <a:bodyPr wrap="square" rtlCol="0">
            <a:spAutoFit/>
          </a:bodyPr>
          <a:lstStyle/>
          <a:p>
            <a:pPr algn="ctr"/>
            <a:r>
              <a:rPr lang="en-US" sz="2600" b="1" dirty="0">
                <a:latin typeface="Arial" panose="020B0604020202020204" pitchFamily="34" charset="0"/>
                <a:cs typeface="Arial" panose="020B0604020202020204" pitchFamily="34" charset="0"/>
              </a:rPr>
              <a:t>Office of Homeless Services </a:t>
            </a:r>
          </a:p>
          <a:p>
            <a:pPr algn="ctr"/>
            <a:r>
              <a:rPr lang="en-US" sz="2600" b="1" dirty="0">
                <a:latin typeface="Arial" panose="020B0604020202020204" pitchFamily="34" charset="0"/>
                <a:cs typeface="Arial" panose="020B0604020202020204" pitchFamily="34" charset="0"/>
              </a:rPr>
              <a:t>2024-2025 Recommended Biennial Budget</a:t>
            </a:r>
            <a:endParaRPr lang="en-US" sz="2600" b="1" dirty="0"/>
          </a:p>
        </p:txBody>
      </p:sp>
    </p:spTree>
    <p:extLst>
      <p:ext uri="{BB962C8B-B14F-4D97-AF65-F5344CB8AC3E}">
        <p14:creationId xmlns:p14="http://schemas.microsoft.com/office/powerpoint/2010/main" val="3527629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7200763"/>
            <a:ext cx="14630400" cy="1056640"/>
          </a:xfrm>
          <a:custGeom>
            <a:avLst/>
            <a:gdLst/>
            <a:ahLst/>
            <a:cxnLst/>
            <a:rect l="l" t="t" r="r" b="b"/>
            <a:pathLst>
              <a:path w="14630400" h="1056640">
                <a:moveTo>
                  <a:pt x="14630400" y="0"/>
                </a:moveTo>
                <a:lnTo>
                  <a:pt x="0" y="0"/>
                </a:lnTo>
                <a:lnTo>
                  <a:pt x="0" y="1056131"/>
                </a:lnTo>
                <a:lnTo>
                  <a:pt x="14630400" y="1056131"/>
                </a:lnTo>
                <a:lnTo>
                  <a:pt x="14630400" y="0"/>
                </a:lnTo>
                <a:close/>
              </a:path>
            </a:pathLst>
          </a:custGeom>
          <a:solidFill>
            <a:srgbClr val="005487"/>
          </a:solidFill>
        </p:spPr>
        <p:txBody>
          <a:bodyPr wrap="square" lIns="0" tIns="0" rIns="0" bIns="0" rtlCol="0"/>
          <a:lstStyle/>
          <a:p>
            <a:endParaRPr/>
          </a:p>
        </p:txBody>
      </p:sp>
      <p:grpSp>
        <p:nvGrpSpPr>
          <p:cNvPr id="3" name="object 3"/>
          <p:cNvGrpSpPr/>
          <p:nvPr/>
        </p:nvGrpSpPr>
        <p:grpSpPr>
          <a:xfrm>
            <a:off x="0" y="-27296"/>
            <a:ext cx="4187825" cy="2208530"/>
            <a:chOff x="0" y="0"/>
            <a:chExt cx="4187825" cy="2208530"/>
          </a:xfrm>
        </p:grpSpPr>
        <p:sp>
          <p:nvSpPr>
            <p:cNvPr id="4" name="object 4"/>
            <p:cNvSpPr/>
            <p:nvPr/>
          </p:nvSpPr>
          <p:spPr>
            <a:xfrm>
              <a:off x="0" y="0"/>
              <a:ext cx="3545840" cy="2156460"/>
            </a:xfrm>
            <a:custGeom>
              <a:avLst/>
              <a:gdLst/>
              <a:ahLst/>
              <a:cxnLst/>
              <a:rect l="l" t="t" r="r" b="b"/>
              <a:pathLst>
                <a:path w="3545840" h="2156460">
                  <a:moveTo>
                    <a:pt x="3545425" y="0"/>
                  </a:moveTo>
                  <a:lnTo>
                    <a:pt x="0" y="0"/>
                  </a:lnTo>
                  <a:lnTo>
                    <a:pt x="0" y="2156129"/>
                  </a:lnTo>
                  <a:lnTo>
                    <a:pt x="66015" y="2103369"/>
                  </a:lnTo>
                  <a:lnTo>
                    <a:pt x="1172446" y="1289948"/>
                  </a:lnTo>
                  <a:lnTo>
                    <a:pt x="2313536" y="577667"/>
                  </a:lnTo>
                  <a:lnTo>
                    <a:pt x="3188362" y="125322"/>
                  </a:lnTo>
                  <a:lnTo>
                    <a:pt x="3545425" y="0"/>
                  </a:lnTo>
                  <a:close/>
                </a:path>
              </a:pathLst>
            </a:custGeom>
            <a:solidFill>
              <a:srgbClr val="005487"/>
            </a:solidFill>
          </p:spPr>
          <p:txBody>
            <a:bodyPr wrap="square" lIns="0" tIns="0" rIns="0" bIns="0" rtlCol="0"/>
            <a:lstStyle/>
            <a:p>
              <a:endParaRPr/>
            </a:p>
          </p:txBody>
        </p:sp>
        <p:sp>
          <p:nvSpPr>
            <p:cNvPr id="5" name="object 5"/>
            <p:cNvSpPr/>
            <p:nvPr/>
          </p:nvSpPr>
          <p:spPr>
            <a:xfrm>
              <a:off x="0" y="0"/>
              <a:ext cx="4187825" cy="2208530"/>
            </a:xfrm>
            <a:custGeom>
              <a:avLst/>
              <a:gdLst/>
              <a:ahLst/>
              <a:cxnLst/>
              <a:rect l="l" t="t" r="r" b="b"/>
              <a:pathLst>
                <a:path w="4187825" h="2208530">
                  <a:moveTo>
                    <a:pt x="4187482" y="0"/>
                  </a:moveTo>
                  <a:lnTo>
                    <a:pt x="3570376" y="0"/>
                  </a:lnTo>
                  <a:lnTo>
                    <a:pt x="3541115" y="12"/>
                  </a:lnTo>
                  <a:lnTo>
                    <a:pt x="2786392" y="12"/>
                  </a:lnTo>
                  <a:lnTo>
                    <a:pt x="2786392" y="13474"/>
                  </a:lnTo>
                  <a:lnTo>
                    <a:pt x="2680919" y="80886"/>
                  </a:lnTo>
                  <a:lnTo>
                    <a:pt x="2747734" y="37884"/>
                  </a:lnTo>
                  <a:lnTo>
                    <a:pt x="2786392" y="13474"/>
                  </a:lnTo>
                  <a:lnTo>
                    <a:pt x="2786392" y="12"/>
                  </a:lnTo>
                  <a:lnTo>
                    <a:pt x="2619591" y="12"/>
                  </a:lnTo>
                  <a:lnTo>
                    <a:pt x="2590177" y="21336"/>
                  </a:lnTo>
                  <a:lnTo>
                    <a:pt x="2590177" y="139280"/>
                  </a:lnTo>
                  <a:lnTo>
                    <a:pt x="2501442" y="197523"/>
                  </a:lnTo>
                  <a:lnTo>
                    <a:pt x="2568702" y="153098"/>
                  </a:lnTo>
                  <a:lnTo>
                    <a:pt x="2590177" y="139280"/>
                  </a:lnTo>
                  <a:lnTo>
                    <a:pt x="2590177" y="21336"/>
                  </a:lnTo>
                  <a:lnTo>
                    <a:pt x="2559443" y="43611"/>
                  </a:lnTo>
                  <a:lnTo>
                    <a:pt x="2411349" y="152781"/>
                  </a:lnTo>
                  <a:lnTo>
                    <a:pt x="2411349" y="257035"/>
                  </a:lnTo>
                  <a:lnTo>
                    <a:pt x="2319934" y="318541"/>
                  </a:lnTo>
                  <a:lnTo>
                    <a:pt x="2388730" y="271970"/>
                  </a:lnTo>
                  <a:lnTo>
                    <a:pt x="2411349" y="257035"/>
                  </a:lnTo>
                  <a:lnTo>
                    <a:pt x="2411349" y="152781"/>
                  </a:lnTo>
                  <a:lnTo>
                    <a:pt x="2293912" y="239344"/>
                  </a:lnTo>
                  <a:lnTo>
                    <a:pt x="2233904" y="284683"/>
                  </a:lnTo>
                  <a:lnTo>
                    <a:pt x="2233904" y="376783"/>
                  </a:lnTo>
                  <a:lnTo>
                    <a:pt x="2116163" y="458139"/>
                  </a:lnTo>
                  <a:lnTo>
                    <a:pt x="2208047" y="394284"/>
                  </a:lnTo>
                  <a:lnTo>
                    <a:pt x="2233904" y="376783"/>
                  </a:lnTo>
                  <a:lnTo>
                    <a:pt x="2233904" y="284683"/>
                  </a:lnTo>
                  <a:lnTo>
                    <a:pt x="2026526" y="441325"/>
                  </a:lnTo>
                  <a:lnTo>
                    <a:pt x="2003869" y="458863"/>
                  </a:lnTo>
                  <a:lnTo>
                    <a:pt x="2003869" y="536168"/>
                  </a:lnTo>
                  <a:lnTo>
                    <a:pt x="1993963" y="543217"/>
                  </a:lnTo>
                  <a:lnTo>
                    <a:pt x="1993963" y="727875"/>
                  </a:lnTo>
                  <a:lnTo>
                    <a:pt x="1960372" y="749808"/>
                  </a:lnTo>
                  <a:lnTo>
                    <a:pt x="1974837" y="740219"/>
                  </a:lnTo>
                  <a:lnTo>
                    <a:pt x="1993963" y="727875"/>
                  </a:lnTo>
                  <a:lnTo>
                    <a:pt x="1993963" y="543217"/>
                  </a:lnTo>
                  <a:lnTo>
                    <a:pt x="1890255" y="616864"/>
                  </a:lnTo>
                  <a:lnTo>
                    <a:pt x="1981466" y="551738"/>
                  </a:lnTo>
                  <a:lnTo>
                    <a:pt x="2003869" y="536168"/>
                  </a:lnTo>
                  <a:lnTo>
                    <a:pt x="2003869" y="458863"/>
                  </a:lnTo>
                  <a:lnTo>
                    <a:pt x="1777022" y="634466"/>
                  </a:lnTo>
                  <a:lnTo>
                    <a:pt x="1777022" y="697725"/>
                  </a:lnTo>
                  <a:lnTo>
                    <a:pt x="1663522" y="780465"/>
                  </a:lnTo>
                  <a:lnTo>
                    <a:pt x="1754428" y="713854"/>
                  </a:lnTo>
                  <a:lnTo>
                    <a:pt x="1777022" y="697725"/>
                  </a:lnTo>
                  <a:lnTo>
                    <a:pt x="1777022" y="634466"/>
                  </a:lnTo>
                  <a:lnTo>
                    <a:pt x="1713052" y="683971"/>
                  </a:lnTo>
                  <a:lnTo>
                    <a:pt x="1549565" y="813600"/>
                  </a:lnTo>
                  <a:lnTo>
                    <a:pt x="1549565" y="863968"/>
                  </a:lnTo>
                  <a:lnTo>
                    <a:pt x="1437106" y="948004"/>
                  </a:lnTo>
                  <a:lnTo>
                    <a:pt x="1527314" y="880262"/>
                  </a:lnTo>
                  <a:lnTo>
                    <a:pt x="1549565" y="863968"/>
                  </a:lnTo>
                  <a:lnTo>
                    <a:pt x="1549565" y="813600"/>
                  </a:lnTo>
                  <a:lnTo>
                    <a:pt x="1398841" y="933107"/>
                  </a:lnTo>
                  <a:lnTo>
                    <a:pt x="1322603" y="995006"/>
                  </a:lnTo>
                  <a:lnTo>
                    <a:pt x="1322603" y="1033983"/>
                  </a:lnTo>
                  <a:lnTo>
                    <a:pt x="1210652" y="1119632"/>
                  </a:lnTo>
                  <a:lnTo>
                    <a:pt x="1300505" y="1050569"/>
                  </a:lnTo>
                  <a:lnTo>
                    <a:pt x="1322603" y="1033983"/>
                  </a:lnTo>
                  <a:lnTo>
                    <a:pt x="1322603" y="995006"/>
                  </a:lnTo>
                  <a:lnTo>
                    <a:pt x="1096822" y="1178306"/>
                  </a:lnTo>
                  <a:lnTo>
                    <a:pt x="1096822" y="1207096"/>
                  </a:lnTo>
                  <a:lnTo>
                    <a:pt x="984427" y="1295044"/>
                  </a:lnTo>
                  <a:lnTo>
                    <a:pt x="1074369" y="1224356"/>
                  </a:lnTo>
                  <a:lnTo>
                    <a:pt x="1096822" y="1207096"/>
                  </a:lnTo>
                  <a:lnTo>
                    <a:pt x="1096822" y="1178306"/>
                  </a:lnTo>
                  <a:lnTo>
                    <a:pt x="1040041" y="1224394"/>
                  </a:lnTo>
                  <a:lnTo>
                    <a:pt x="905852" y="1335125"/>
                  </a:lnTo>
                  <a:lnTo>
                    <a:pt x="871169" y="1364195"/>
                  </a:lnTo>
                  <a:lnTo>
                    <a:pt x="871169" y="1384071"/>
                  </a:lnTo>
                  <a:lnTo>
                    <a:pt x="761479" y="1471777"/>
                  </a:lnTo>
                  <a:lnTo>
                    <a:pt x="849299" y="1401254"/>
                  </a:lnTo>
                  <a:lnTo>
                    <a:pt x="871169" y="1384071"/>
                  </a:lnTo>
                  <a:lnTo>
                    <a:pt x="871169" y="1364195"/>
                  </a:lnTo>
                  <a:lnTo>
                    <a:pt x="647395" y="1551673"/>
                  </a:lnTo>
                  <a:lnTo>
                    <a:pt x="647395" y="1563395"/>
                  </a:lnTo>
                  <a:lnTo>
                    <a:pt x="537133" y="1653438"/>
                  </a:lnTo>
                  <a:lnTo>
                    <a:pt x="625665" y="1580845"/>
                  </a:lnTo>
                  <a:lnTo>
                    <a:pt x="647395" y="1563395"/>
                  </a:lnTo>
                  <a:lnTo>
                    <a:pt x="647395" y="1551673"/>
                  </a:lnTo>
                  <a:lnTo>
                    <a:pt x="549732" y="1633486"/>
                  </a:lnTo>
                  <a:lnTo>
                    <a:pt x="426059" y="1739379"/>
                  </a:lnTo>
                  <a:lnTo>
                    <a:pt x="426059" y="1744522"/>
                  </a:lnTo>
                  <a:lnTo>
                    <a:pt x="324878" y="1828863"/>
                  </a:lnTo>
                  <a:lnTo>
                    <a:pt x="403847" y="1762734"/>
                  </a:lnTo>
                  <a:lnTo>
                    <a:pt x="426059" y="1744522"/>
                  </a:lnTo>
                  <a:lnTo>
                    <a:pt x="426059" y="1739379"/>
                  </a:lnTo>
                  <a:lnTo>
                    <a:pt x="173609" y="1955520"/>
                  </a:lnTo>
                  <a:lnTo>
                    <a:pt x="200660" y="1932876"/>
                  </a:lnTo>
                  <a:lnTo>
                    <a:pt x="154127" y="1972462"/>
                  </a:lnTo>
                  <a:lnTo>
                    <a:pt x="173609" y="1955520"/>
                  </a:lnTo>
                  <a:lnTo>
                    <a:pt x="0" y="2103602"/>
                  </a:lnTo>
                  <a:lnTo>
                    <a:pt x="0" y="2106498"/>
                  </a:lnTo>
                  <a:lnTo>
                    <a:pt x="0" y="2162276"/>
                  </a:lnTo>
                  <a:lnTo>
                    <a:pt x="0" y="2176145"/>
                  </a:lnTo>
                  <a:lnTo>
                    <a:pt x="0" y="2188781"/>
                  </a:lnTo>
                  <a:lnTo>
                    <a:pt x="0" y="2203983"/>
                  </a:lnTo>
                  <a:lnTo>
                    <a:pt x="0" y="2208009"/>
                  </a:lnTo>
                  <a:lnTo>
                    <a:pt x="284175" y="1995805"/>
                  </a:lnTo>
                  <a:lnTo>
                    <a:pt x="550595" y="1801926"/>
                  </a:lnTo>
                  <a:lnTo>
                    <a:pt x="821550" y="1609763"/>
                  </a:lnTo>
                  <a:lnTo>
                    <a:pt x="1025182" y="1469224"/>
                  </a:lnTo>
                  <a:lnTo>
                    <a:pt x="1109700" y="1411198"/>
                  </a:lnTo>
                  <a:lnTo>
                    <a:pt x="1392097" y="1222743"/>
                  </a:lnTo>
                  <a:lnTo>
                    <a:pt x="1629079" y="1068870"/>
                  </a:lnTo>
                  <a:lnTo>
                    <a:pt x="1867014" y="918438"/>
                  </a:lnTo>
                  <a:lnTo>
                    <a:pt x="1962327" y="859358"/>
                  </a:lnTo>
                  <a:lnTo>
                    <a:pt x="2022995" y="824763"/>
                  </a:lnTo>
                  <a:lnTo>
                    <a:pt x="2125192" y="770305"/>
                  </a:lnTo>
                  <a:lnTo>
                    <a:pt x="2227389" y="717448"/>
                  </a:lnTo>
                  <a:lnTo>
                    <a:pt x="2329561" y="666203"/>
                  </a:lnTo>
                  <a:lnTo>
                    <a:pt x="2431656" y="616546"/>
                  </a:lnTo>
                  <a:lnTo>
                    <a:pt x="2533637" y="568502"/>
                  </a:lnTo>
                  <a:lnTo>
                    <a:pt x="2635466" y="522046"/>
                  </a:lnTo>
                  <a:lnTo>
                    <a:pt x="2737091" y="477177"/>
                  </a:lnTo>
                  <a:lnTo>
                    <a:pt x="2838488" y="433920"/>
                  </a:lnTo>
                  <a:lnTo>
                    <a:pt x="2939592" y="392252"/>
                  </a:lnTo>
                  <a:lnTo>
                    <a:pt x="3040380" y="352171"/>
                  </a:lnTo>
                  <a:lnTo>
                    <a:pt x="3140799" y="313690"/>
                  </a:lnTo>
                  <a:lnTo>
                    <a:pt x="3240811" y="276796"/>
                  </a:lnTo>
                  <a:lnTo>
                    <a:pt x="3340379" y="241490"/>
                  </a:lnTo>
                  <a:lnTo>
                    <a:pt x="3439464" y="207772"/>
                  </a:lnTo>
                  <a:lnTo>
                    <a:pt x="3538004" y="175653"/>
                  </a:lnTo>
                  <a:lnTo>
                    <a:pt x="3635984" y="145110"/>
                  </a:lnTo>
                  <a:lnTo>
                    <a:pt x="3733342" y="116154"/>
                  </a:lnTo>
                  <a:lnTo>
                    <a:pt x="3830053" y="88785"/>
                  </a:lnTo>
                  <a:lnTo>
                    <a:pt x="3926065" y="63004"/>
                  </a:lnTo>
                  <a:lnTo>
                    <a:pt x="4021340" y="38798"/>
                  </a:lnTo>
                  <a:lnTo>
                    <a:pt x="4115828" y="16179"/>
                  </a:lnTo>
                  <a:lnTo>
                    <a:pt x="4187482" y="0"/>
                  </a:lnTo>
                  <a:close/>
                </a:path>
              </a:pathLst>
            </a:custGeom>
            <a:solidFill>
              <a:srgbClr val="00823F"/>
            </a:solidFill>
          </p:spPr>
          <p:txBody>
            <a:bodyPr wrap="square" lIns="0" tIns="0" rIns="0" bIns="0" rtlCol="0"/>
            <a:lstStyle/>
            <a:p>
              <a:endParaRPr/>
            </a:p>
          </p:txBody>
        </p:sp>
        <p:sp>
          <p:nvSpPr>
            <p:cNvPr id="6" name="object 6"/>
            <p:cNvSpPr/>
            <p:nvPr/>
          </p:nvSpPr>
          <p:spPr>
            <a:xfrm>
              <a:off x="0" y="0"/>
              <a:ext cx="2336800" cy="2080260"/>
            </a:xfrm>
            <a:custGeom>
              <a:avLst/>
              <a:gdLst/>
              <a:ahLst/>
              <a:cxnLst/>
              <a:rect l="l" t="t" r="r" b="b"/>
              <a:pathLst>
                <a:path w="2336800" h="2080260">
                  <a:moveTo>
                    <a:pt x="2336410" y="0"/>
                  </a:moveTo>
                  <a:lnTo>
                    <a:pt x="2294666" y="0"/>
                  </a:lnTo>
                  <a:lnTo>
                    <a:pt x="1146229" y="1026268"/>
                  </a:lnTo>
                  <a:lnTo>
                    <a:pt x="0" y="2062273"/>
                  </a:lnTo>
                  <a:lnTo>
                    <a:pt x="0" y="2079780"/>
                  </a:lnTo>
                  <a:lnTo>
                    <a:pt x="880406" y="1274965"/>
                  </a:lnTo>
                  <a:lnTo>
                    <a:pt x="1399369" y="810150"/>
                  </a:lnTo>
                  <a:lnTo>
                    <a:pt x="1832445" y="430272"/>
                  </a:lnTo>
                  <a:lnTo>
                    <a:pt x="2177514" y="134108"/>
                  </a:lnTo>
                  <a:lnTo>
                    <a:pt x="2336410" y="0"/>
                  </a:lnTo>
                  <a:close/>
                </a:path>
              </a:pathLst>
            </a:custGeom>
            <a:solidFill>
              <a:srgbClr val="FFFFFF"/>
            </a:solidFill>
          </p:spPr>
          <p:txBody>
            <a:bodyPr wrap="square" lIns="0" tIns="0" rIns="0" bIns="0" rtlCol="0"/>
            <a:lstStyle/>
            <a:p>
              <a:endParaRPr/>
            </a:p>
          </p:txBody>
        </p:sp>
      </p:grpSp>
      <p:pic>
        <p:nvPicPr>
          <p:cNvPr id="7" name="object 7"/>
          <p:cNvPicPr/>
          <p:nvPr/>
        </p:nvPicPr>
        <p:blipFill>
          <a:blip r:embed="rId2" cstate="print"/>
          <a:stretch>
            <a:fillRect/>
          </a:stretch>
        </p:blipFill>
        <p:spPr>
          <a:xfrm>
            <a:off x="12006074" y="7377930"/>
            <a:ext cx="566445" cy="566445"/>
          </a:xfrm>
          <a:prstGeom prst="rect">
            <a:avLst/>
          </a:prstGeom>
        </p:spPr>
      </p:pic>
      <p:sp>
        <p:nvSpPr>
          <p:cNvPr id="8" name="object 8"/>
          <p:cNvSpPr txBox="1"/>
          <p:nvPr/>
        </p:nvSpPr>
        <p:spPr>
          <a:xfrm>
            <a:off x="12633452" y="7572137"/>
            <a:ext cx="104203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FFFFFF"/>
                </a:solidFill>
                <a:latin typeface="Arial"/>
                <a:cs typeface="Arial"/>
              </a:rPr>
              <a:t>Cuyahoga</a:t>
            </a:r>
            <a:r>
              <a:rPr sz="1000" spc="-40" dirty="0">
                <a:solidFill>
                  <a:srgbClr val="FFFFFF"/>
                </a:solidFill>
                <a:latin typeface="Arial"/>
                <a:cs typeface="Arial"/>
              </a:rPr>
              <a:t> </a:t>
            </a:r>
            <a:r>
              <a:rPr sz="1000" spc="-10" dirty="0">
                <a:solidFill>
                  <a:srgbClr val="FFFFFF"/>
                </a:solidFill>
                <a:latin typeface="Arial"/>
                <a:cs typeface="Arial"/>
              </a:rPr>
              <a:t>County</a:t>
            </a:r>
            <a:endParaRPr sz="1000" dirty="0">
              <a:latin typeface="Arial"/>
              <a:cs typeface="Arial"/>
            </a:endParaRPr>
          </a:p>
        </p:txBody>
      </p:sp>
      <p:sp>
        <p:nvSpPr>
          <p:cNvPr id="9" name="Title 8">
            <a:extLst>
              <a:ext uri="{FF2B5EF4-FFF2-40B4-BE49-F238E27FC236}">
                <a16:creationId xmlns:a16="http://schemas.microsoft.com/office/drawing/2014/main" id="{A5B17ED9-D27F-56D9-D0EF-EE7D1BAA1C5B}"/>
              </a:ext>
            </a:extLst>
          </p:cNvPr>
          <p:cNvSpPr>
            <a:spLocks noGrp="1"/>
          </p:cNvSpPr>
          <p:nvPr>
            <p:ph type="ctrTitle"/>
          </p:nvPr>
        </p:nvSpPr>
        <p:spPr>
          <a:xfrm>
            <a:off x="1097280" y="2129164"/>
            <a:ext cx="12435840" cy="6093976"/>
          </a:xfrm>
        </p:spPr>
        <p:txBody>
          <a:bodyPr/>
          <a:lstStyle/>
          <a:p>
            <a:pPr algn="l"/>
            <a:r>
              <a:rPr lang="en-US" sz="2400" dirty="0">
                <a:latin typeface="Arial" panose="020B0604020202020204" pitchFamily="34" charset="0"/>
                <a:cs typeface="Arial" panose="020B0604020202020204" pitchFamily="34" charset="0"/>
              </a:rPr>
              <a:t>Capacity to implement Strategic Plan to End Homelessness</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OHS staffing level</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Increased service/operations costs for homeless continuum providers</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Norma Herr Women’s Shelter &amp; 2100 Lakeside Men’s Shelter, post-renovation</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Rapid Re-Housing </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Improvements to the coordinated access system</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Seasonal Shelter</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br>
              <a:rPr lang="en-US" sz="2000" dirty="0">
                <a:effectLst/>
                <a:latin typeface="Arial" panose="020B0604020202020204" pitchFamily="34" charset="0"/>
                <a:ea typeface="Times New Roman" panose="02020603050405020304" pitchFamily="18" charset="0"/>
                <a:cs typeface="Arial" panose="020B0604020202020204" pitchFamily="34" charset="0"/>
              </a:rPr>
            </a:br>
            <a:br>
              <a:rPr lang="en-US" sz="2000" dirty="0">
                <a:effectLst/>
                <a:latin typeface="Arial" panose="020B0604020202020204" pitchFamily="34" charset="0"/>
                <a:ea typeface="Times New Roman" panose="02020603050405020304" pitchFamily="18"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2E8D110-E6E7-18EA-7E82-C5C5959D4EDE}"/>
              </a:ext>
            </a:extLst>
          </p:cNvPr>
          <p:cNvSpPr txBox="1"/>
          <p:nvPr/>
        </p:nvSpPr>
        <p:spPr>
          <a:xfrm>
            <a:off x="3048000" y="747473"/>
            <a:ext cx="8763000" cy="892552"/>
          </a:xfrm>
          <a:prstGeom prst="rect">
            <a:avLst/>
          </a:prstGeom>
          <a:noFill/>
        </p:spPr>
        <p:txBody>
          <a:bodyPr wrap="square" rtlCol="0">
            <a:spAutoFit/>
          </a:bodyPr>
          <a:lstStyle/>
          <a:p>
            <a:pPr algn="ctr"/>
            <a:r>
              <a:rPr lang="en-US" sz="2600" b="1" dirty="0">
                <a:latin typeface="Arial" panose="020B0604020202020204" pitchFamily="34" charset="0"/>
                <a:cs typeface="Arial" panose="020B0604020202020204" pitchFamily="34" charset="0"/>
              </a:rPr>
              <a:t>Office of Homeless Services </a:t>
            </a:r>
          </a:p>
          <a:p>
            <a:pPr algn="ctr"/>
            <a:r>
              <a:rPr lang="en-US" sz="2600" b="1" dirty="0">
                <a:latin typeface="Arial" panose="020B0604020202020204" pitchFamily="34" charset="0"/>
                <a:cs typeface="Arial" panose="020B0604020202020204" pitchFamily="34" charset="0"/>
              </a:rPr>
              <a:t>Concerns for 2024-2025 Biennial Budget</a:t>
            </a:r>
            <a:endParaRPr lang="en-US" sz="2600" b="1" dirty="0"/>
          </a:p>
        </p:txBody>
      </p:sp>
    </p:spTree>
    <p:extLst>
      <p:ext uri="{BB962C8B-B14F-4D97-AF65-F5344CB8AC3E}">
        <p14:creationId xmlns:p14="http://schemas.microsoft.com/office/powerpoint/2010/main" val="3577529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2167</TotalTime>
  <Words>382</Words>
  <Application>Microsoft Office PowerPoint</Application>
  <PresentationFormat>Custom</PresentationFormat>
  <Paragraphs>29</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Myriad Pro</vt:lpstr>
      <vt:lpstr>Trebuchet MS</vt:lpstr>
      <vt:lpstr>Office Theme</vt:lpstr>
      <vt:lpstr>PowerPoint Presentation</vt:lpstr>
      <vt:lpstr>Cuyahoga County Role:  Responsible for administering County and HUD funding.  Competitively procures Levy, ESG, ARPA, other HUD resources, and any designated local funding.  </vt:lpstr>
      <vt:lpstr>Leveraging Public Resources FY2023 </vt:lpstr>
      <vt:lpstr>The OHS 2024-2025 biennial Levy budget does not include any reductions or elimination of existing programs, initiatives, or services. The overall OHS budget was reduced with the loss of CARES funding, which significantly supplemented the Levy budget for service provision within the continuum.   All HHS Levy-funded contracts are service-based and leveraged against other resources to support the homeless crisis response system.   The OHS 2024-2025 biennial budget includes increased levels of expenditures which include the following:  1 FTE (new) 2100 Lakeside Men’s Shelter Family Overflow Shelter (new) Shelter for Medically Fragile (new)   </vt:lpstr>
      <vt:lpstr>Capacity to implement Strategic Plan to End Homelessness  OHS staffing level  Increased service/operations costs for homeless continuum providers  Norma Herr Women’s Shelter &amp; 2100 Lakeside Men’s Shelter, post-renovation  Rapid Re-Housing   Improvements to the coordinated access system  Seasonal Shelter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Sirak</dc:creator>
  <cp:lastModifiedBy>Erin Rearden</cp:lastModifiedBy>
  <cp:revision>7</cp:revision>
  <dcterms:created xsi:type="dcterms:W3CDTF">2023-02-15T20:49:48Z</dcterms:created>
  <dcterms:modified xsi:type="dcterms:W3CDTF">2023-10-18T16:12:37Z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2023-02-15T00:00:00Z</vt:filetime>
  </property>
  <property fmtid="{D5CDD505-2E9C-101B-9397-08002B2CF9AE}" pid="3" name="Creator">
    <vt:lpwstr>Adobe InDesign 18.1 (Windows)</vt:lpwstr>
  </property>
  <property fmtid="{D5CDD505-2E9C-101B-9397-08002B2CF9AE}" pid="4" name="LastSaved">
    <vt:filetime>2023-02-15T00:00:00Z</vt:filetime>
  </property>
  <property fmtid="{D5CDD505-2E9C-101B-9397-08002B2CF9AE}" pid="5" name="Producer">
    <vt:lpwstr>Adobe PDF Library 17.0</vt:lpwstr>
  </property>
</Properties>
</file>