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3"/>
  </p:notesMasterIdLst>
  <p:sldIdLst>
    <p:sldId id="256" r:id="rId2"/>
    <p:sldId id="257" r:id="rId3"/>
    <p:sldId id="258" r:id="rId4"/>
    <p:sldId id="277" r:id="rId5"/>
    <p:sldId id="279" r:id="rId6"/>
    <p:sldId id="259" r:id="rId7"/>
    <p:sldId id="260" r:id="rId8"/>
    <p:sldId id="278" r:id="rId9"/>
    <p:sldId id="262"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18288000" cy="10287000"/>
  <p:notesSz cx="7102475" cy="9388475"/>
  <p:embeddedFontLst>
    <p:embeddedFont>
      <p:font typeface="Calibri" panose="020F0502020204030204" pitchFamily="34" charset="0"/>
      <p:regular r:id="rId24"/>
      <p:bold r:id="rId25"/>
      <p:italic r:id="rId26"/>
      <p:boldItalic r:id="rId27"/>
    </p:embeddedFont>
    <p:embeddedFont>
      <p:font typeface="Proxima Nova" panose="020B060402020202020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i0b+aHLS3gXjgQjRTFWoUAaocJf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3738" autoAdjust="0"/>
  </p:normalViewPr>
  <p:slideViewPr>
    <p:cSldViewPr snapToGrid="0">
      <p:cViewPr>
        <p:scale>
          <a:sx n="27" d="100"/>
          <a:sy n="27" d="100"/>
        </p:scale>
        <p:origin x="1896" y="-30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77739" cy="471054"/>
          </a:xfrm>
          <a:prstGeom prst="rect">
            <a:avLst/>
          </a:prstGeom>
          <a:noFill/>
          <a:ln>
            <a:noFill/>
          </a:ln>
        </p:spPr>
        <p:txBody>
          <a:bodyPr spcFirstLastPara="1" wrap="square" lIns="94225" tIns="47100" rIns="94225" bIns="471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023092" y="0"/>
            <a:ext cx="3077739" cy="471054"/>
          </a:xfrm>
          <a:prstGeom prst="rect">
            <a:avLst/>
          </a:prstGeom>
          <a:noFill/>
          <a:ln>
            <a:noFill/>
          </a:ln>
        </p:spPr>
        <p:txBody>
          <a:bodyPr spcFirstLastPara="1" wrap="square" lIns="94225" tIns="47100" rIns="94225" bIns="471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917422"/>
            <a:ext cx="3077739" cy="471053"/>
          </a:xfrm>
          <a:prstGeom prst="rect">
            <a:avLst/>
          </a:prstGeom>
          <a:noFill/>
          <a:ln>
            <a:noFill/>
          </a:ln>
        </p:spPr>
        <p:txBody>
          <a:bodyPr spcFirstLastPara="1" wrap="square" lIns="94225" tIns="47100" rIns="94225" bIns="471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lnSpc>
                <a:spcPct val="100000"/>
              </a:lnSpc>
              <a:spcBef>
                <a:spcPts val="0"/>
              </a:spcBef>
              <a:spcAft>
                <a:spcPts val="0"/>
              </a:spcAft>
              <a:buSzPts val="1400"/>
              <a:buNone/>
            </a:pPr>
            <a:endParaRPr/>
          </a:p>
        </p:txBody>
      </p:sp>
      <p:sp>
        <p:nvSpPr>
          <p:cNvPr id="86" name="Google Shape;86;p1: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0: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p10: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lnSpc>
                <a:spcPct val="100000"/>
              </a:lnSpc>
              <a:spcBef>
                <a:spcPts val="0"/>
              </a:spcBef>
              <a:spcAft>
                <a:spcPts val="0"/>
              </a:spcAft>
              <a:buSzPts val="1400"/>
              <a:buNone/>
            </a:pPr>
            <a:endParaRPr/>
          </a:p>
        </p:txBody>
      </p:sp>
      <p:sp>
        <p:nvSpPr>
          <p:cNvPr id="171" name="Google Shape;171;p10: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1: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p11: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Investigate- After case assignment, the Jurist will sign an appointment order for the CASA volunteer. This is the CASA’s golden ticket and states that the CASA has the right to review all records pertaining to the child (i.e., school &amp; medical records). </a:t>
            </a:r>
            <a:endParaRPr/>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r>
              <a:rPr lang="en-US"/>
              <a:t>Important to note- </a:t>
            </a:r>
            <a:r>
              <a:rPr lang="en-US" sz="1200" b="1" i="1">
                <a:solidFill>
                  <a:schemeClr val="dk1"/>
                </a:solidFill>
                <a:latin typeface="Calibri"/>
                <a:ea typeface="Calibri"/>
                <a:cs typeface="Calibri"/>
                <a:sym typeface="Calibri"/>
              </a:rPr>
              <a:t>CASAs cannot not share any records with anyone unless a formal request is filed with the Court.  CASAs should put any relevant information they want to share in their report to the Court. </a:t>
            </a:r>
            <a:endParaRPr/>
          </a:p>
          <a:p>
            <a:pPr marL="0" marR="0" lvl="0" indent="0" algn="l" rtl="0">
              <a:lnSpc>
                <a:spcPct val="100000"/>
              </a:lnSpc>
              <a:spcBef>
                <a:spcPts val="0"/>
              </a:spcBef>
              <a:spcAft>
                <a:spcPts val="0"/>
              </a:spcAft>
              <a:buClr>
                <a:schemeClr val="dk1"/>
              </a:buClr>
              <a:buSzPts val="1200"/>
              <a:buFont typeface="Calibri"/>
              <a:buNone/>
            </a:pPr>
            <a:endParaRPr sz="1200" b="1" i="1">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a:p>
        </p:txBody>
      </p:sp>
      <p:sp>
        <p:nvSpPr>
          <p:cNvPr id="185" name="Google Shape;185;p11: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2: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lnSpc>
                <a:spcPct val="100000"/>
              </a:lnSpc>
              <a:spcBef>
                <a:spcPts val="0"/>
              </a:spcBef>
              <a:spcAft>
                <a:spcPts val="0"/>
              </a:spcAft>
              <a:buSzPts val="1400"/>
              <a:buNone/>
            </a:pPr>
            <a:endParaRPr/>
          </a:p>
        </p:txBody>
      </p:sp>
      <p:sp>
        <p:nvSpPr>
          <p:cNvPr id="192" name="Google Shape;192;p12: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3: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9" name="Google Shape;199;p13: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lnSpc>
                <a:spcPct val="100000"/>
              </a:lnSpc>
              <a:spcBef>
                <a:spcPts val="0"/>
              </a:spcBef>
              <a:spcAft>
                <a:spcPts val="0"/>
              </a:spcAft>
              <a:buSzPts val="1400"/>
              <a:buNone/>
            </a:pPr>
            <a:endParaRPr/>
          </a:p>
        </p:txBody>
      </p:sp>
      <p:sp>
        <p:nvSpPr>
          <p:cNvPr id="200" name="Google Shape;200;p13: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4: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p14: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lnSpc>
                <a:spcPct val="100000"/>
              </a:lnSpc>
              <a:spcBef>
                <a:spcPts val="0"/>
              </a:spcBef>
              <a:spcAft>
                <a:spcPts val="0"/>
              </a:spcAft>
              <a:buSzPts val="1400"/>
              <a:buNone/>
            </a:pPr>
            <a:endParaRPr/>
          </a:p>
        </p:txBody>
      </p:sp>
      <p:sp>
        <p:nvSpPr>
          <p:cNvPr id="212" name="Google Shape;212;p14: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5: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lnSpc>
                <a:spcPct val="100000"/>
              </a:lnSpc>
              <a:spcBef>
                <a:spcPts val="0"/>
              </a:spcBef>
              <a:spcAft>
                <a:spcPts val="0"/>
              </a:spcAft>
              <a:buSzPts val="1400"/>
              <a:buNone/>
            </a:pPr>
            <a:endParaRPr/>
          </a:p>
        </p:txBody>
      </p:sp>
      <p:sp>
        <p:nvSpPr>
          <p:cNvPr id="235" name="Google Shape;235;p15: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16: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247" name="Google Shape;247;p16: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7: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17: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255" name="Google Shape;255;p17: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3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p38: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When assigning a CASA to a particular child/case, program staff will take into consideration the strengths and limitations of each available CASA and their preferences and make a determination as to which individuals would best serve the needs of the child(ren) on the case. </a:t>
            </a:r>
            <a:endParaRPr/>
          </a:p>
          <a:p>
            <a:pPr marL="0" marR="0" lvl="0" indent="0" algn="l" rtl="0">
              <a:lnSpc>
                <a:spcPct val="100000"/>
              </a:lnSpc>
              <a:spcBef>
                <a:spcPts val="0"/>
              </a:spcBef>
              <a:spcAft>
                <a:spcPts val="0"/>
              </a:spcAft>
              <a:buClr>
                <a:schemeClr val="dk1"/>
              </a:buClr>
              <a:buSzPts val="1200"/>
              <a:buFont typeface="Calibri"/>
              <a:buNone/>
            </a:pPr>
            <a:endParaRPr sz="120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All cases are unique, and CASAs have varying levels of knowledge, skills and experiences. It is with this in mind that the program will seek to match the right CASA to the right case.  </a:t>
            </a:r>
            <a:endParaRPr/>
          </a:p>
          <a:p>
            <a:pPr marL="0" marR="0" lvl="0" indent="0" algn="l" rtl="0">
              <a:lnSpc>
                <a:spcPct val="100000"/>
              </a:lnSpc>
              <a:spcBef>
                <a:spcPts val="0"/>
              </a:spcBef>
              <a:spcAft>
                <a:spcPts val="0"/>
              </a:spcAft>
              <a:buClr>
                <a:schemeClr val="dk1"/>
              </a:buClr>
              <a:buSzPts val="1200"/>
              <a:buFont typeface="Calibri"/>
              <a:buNone/>
            </a:pPr>
            <a:endParaRPr sz="120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CASAs are free to refuse an assignment for any reason.  If the CASA does accept a case, their assigned Volunteer Coordinator will meet with them to review the case information and during that time will provide the CASA with the documentation needed for the assignment.  </a:t>
            </a:r>
            <a:endParaRPr/>
          </a:p>
          <a:p>
            <a:pPr marL="0" marR="0" lvl="0" indent="0" algn="l" rtl="0">
              <a:lnSpc>
                <a:spcPct val="100000"/>
              </a:lnSpc>
              <a:spcBef>
                <a:spcPts val="0"/>
              </a:spcBef>
              <a:spcAft>
                <a:spcPts val="0"/>
              </a:spcAft>
              <a:buClr>
                <a:schemeClr val="dk1"/>
              </a:buClr>
              <a:buSzPts val="1200"/>
              <a:buFont typeface="Calibri"/>
              <a:buNone/>
            </a:pPr>
            <a:endParaRPr sz="120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en-US" sz="1200">
                <a:solidFill>
                  <a:schemeClr val="dk1"/>
                </a:solidFill>
                <a:latin typeface="Arial"/>
                <a:ea typeface="Arial"/>
                <a:cs typeface="Arial"/>
                <a:sym typeface="Arial"/>
              </a:rPr>
              <a:t>A CASA shall not be assigned more than two cases at a time.  </a:t>
            </a:r>
            <a:endParaRPr/>
          </a:p>
          <a:p>
            <a:pPr marL="457200" marR="0" lvl="0" indent="-228600" algn="l" rtl="0">
              <a:lnSpc>
                <a:spcPct val="100000"/>
              </a:lnSpc>
              <a:spcBef>
                <a:spcPts val="0"/>
              </a:spcBef>
              <a:spcAft>
                <a:spcPts val="0"/>
              </a:spcAft>
              <a:buSzPts val="1400"/>
              <a:buNone/>
            </a:pPr>
            <a:endParaRPr/>
          </a:p>
        </p:txBody>
      </p:sp>
      <p:sp>
        <p:nvSpPr>
          <p:cNvPr id="263" name="Google Shape;263;p38: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l"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9: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lnSpc>
                <a:spcPct val="100000"/>
              </a:lnSpc>
              <a:spcBef>
                <a:spcPts val="0"/>
              </a:spcBef>
              <a:spcAft>
                <a:spcPts val="0"/>
              </a:spcAft>
              <a:buSzPts val="1400"/>
              <a:buNone/>
            </a:pPr>
            <a:endParaRPr/>
          </a:p>
        </p:txBody>
      </p:sp>
      <p:sp>
        <p:nvSpPr>
          <p:cNvPr id="273" name="Google Shape;273;p19: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lnSpc>
                <a:spcPct val="100000"/>
              </a:lnSpc>
              <a:spcBef>
                <a:spcPts val="0"/>
              </a:spcBef>
              <a:spcAft>
                <a:spcPts val="0"/>
              </a:spcAft>
              <a:buSzPts val="1400"/>
              <a:buNone/>
            </a:pPr>
            <a:endParaRPr/>
          </a:p>
        </p:txBody>
      </p:sp>
      <p:sp>
        <p:nvSpPr>
          <p:cNvPr id="99" name="Google Shape;99;p2: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20: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20: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285" name="Google Shape;285;p20: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lnSpc>
                <a:spcPct val="100000"/>
              </a:lnSpc>
              <a:spcBef>
                <a:spcPts val="0"/>
              </a:spcBef>
              <a:spcAft>
                <a:spcPts val="0"/>
              </a:spcAft>
              <a:buSzPts val="1400"/>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21: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lnSpc>
                <a:spcPct val="100000"/>
              </a:lnSpc>
              <a:spcBef>
                <a:spcPts val="0"/>
              </a:spcBef>
              <a:spcAft>
                <a:spcPts val="0"/>
              </a:spcAft>
              <a:buSzPts val="1400"/>
              <a:buNone/>
            </a:pPr>
            <a:endParaRPr/>
          </a:p>
        </p:txBody>
      </p:sp>
      <p:sp>
        <p:nvSpPr>
          <p:cNvPr id="294" name="Google Shape;294;p21: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34: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34: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457200" marR="0" lvl="0" indent="-228600" algn="l" rtl="0">
              <a:lnSpc>
                <a:spcPct val="100000"/>
              </a:lnSpc>
              <a:spcBef>
                <a:spcPts val="0"/>
              </a:spcBef>
              <a:spcAft>
                <a:spcPts val="0"/>
              </a:spcAft>
              <a:buSzPts val="1400"/>
              <a:buNone/>
            </a:pPr>
            <a:endParaRPr dirty="0"/>
          </a:p>
        </p:txBody>
      </p:sp>
      <p:sp>
        <p:nvSpPr>
          <p:cNvPr id="109" name="Google Shape;109;p34: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l"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37: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37: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457200" marR="0" lvl="0" indent="-228600" algn="l" rtl="0">
              <a:lnSpc>
                <a:spcPct val="100000"/>
              </a:lnSpc>
              <a:spcBef>
                <a:spcPts val="0"/>
              </a:spcBef>
              <a:spcAft>
                <a:spcPts val="0"/>
              </a:spcAft>
              <a:buSzPts val="1400"/>
              <a:buNone/>
            </a:pPr>
            <a:r>
              <a:rPr lang="en-US" dirty="0"/>
              <a:t>Stats updated 3/12/24</a:t>
            </a:r>
            <a:endParaRPr dirty="0"/>
          </a:p>
          <a:p>
            <a:pPr marL="457200" marR="0" lvl="0" indent="-228600" algn="l" rtl="0">
              <a:lnSpc>
                <a:spcPct val="100000"/>
              </a:lnSpc>
              <a:spcBef>
                <a:spcPts val="0"/>
              </a:spcBef>
              <a:spcAft>
                <a:spcPts val="0"/>
              </a:spcAft>
              <a:buSzPts val="1400"/>
              <a:buNone/>
            </a:pPr>
            <a:endParaRPr dirty="0"/>
          </a:p>
        </p:txBody>
      </p:sp>
      <p:sp>
        <p:nvSpPr>
          <p:cNvPr id="133" name="Google Shape;133;p37: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l" rtl="0">
              <a:lnSpc>
                <a:spcPct val="100000"/>
              </a:lnSpc>
              <a:spcBef>
                <a:spcPts val="0"/>
              </a:spcBef>
              <a:spcAft>
                <a:spcPts val="0"/>
              </a:spcAft>
              <a:buSzPts val="1400"/>
              <a:buNone/>
            </a:pPr>
            <a:fld id="{00000000-1234-1234-1234-123412341234}" type="slidenum">
              <a:rPr lang="en-US"/>
              <a:t>4</a:t>
            </a:fld>
            <a:endParaRPr/>
          </a:p>
        </p:txBody>
      </p:sp>
    </p:spTree>
    <p:extLst>
      <p:ext uri="{BB962C8B-B14F-4D97-AF65-F5344CB8AC3E}">
        <p14:creationId xmlns:p14="http://schemas.microsoft.com/office/powerpoint/2010/main" val="32489978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34: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34: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457200" marR="0" lvl="0" indent="-228600" algn="l" rtl="0">
              <a:lnSpc>
                <a:spcPct val="100000"/>
              </a:lnSpc>
              <a:spcBef>
                <a:spcPts val="0"/>
              </a:spcBef>
              <a:spcAft>
                <a:spcPts val="0"/>
              </a:spcAft>
              <a:buSzPts val="1400"/>
              <a:buNone/>
            </a:pPr>
            <a:endParaRPr/>
          </a:p>
        </p:txBody>
      </p:sp>
      <p:sp>
        <p:nvSpPr>
          <p:cNvPr id="109" name="Google Shape;109;p34: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l" rtl="0">
              <a:lnSpc>
                <a:spcPct val="100000"/>
              </a:lnSpc>
              <a:spcBef>
                <a:spcPts val="0"/>
              </a:spcBef>
              <a:spcAft>
                <a:spcPts val="0"/>
              </a:spcAft>
              <a:buSzPts val="1400"/>
              <a:buNone/>
            </a:pPr>
            <a:fld id="{00000000-1234-1234-1234-123412341234}" type="slidenum">
              <a:rPr lang="en-US"/>
              <a:t>5</a:t>
            </a:fld>
            <a:endParaRPr/>
          </a:p>
        </p:txBody>
      </p:sp>
    </p:spTree>
    <p:extLst>
      <p:ext uri="{BB962C8B-B14F-4D97-AF65-F5344CB8AC3E}">
        <p14:creationId xmlns:p14="http://schemas.microsoft.com/office/powerpoint/2010/main" val="13473110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35: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35: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117" name="Google Shape;117;p35: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l"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3: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 name="Google Shape;124;p3: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sz="1200" b="0" i="0" dirty="0">
                <a:solidFill>
                  <a:schemeClr val="dk1"/>
                </a:solidFill>
                <a:latin typeface="Arial"/>
                <a:ea typeface="Arial"/>
                <a:cs typeface="Arial"/>
                <a:sym typeface="Arial"/>
              </a:rPr>
              <a:t>Currently, there are 48 local CASA programs in Ohio serving children in 60 counties. </a:t>
            </a:r>
            <a:endParaRPr dirty="0"/>
          </a:p>
          <a:p>
            <a:pPr marL="0" marR="0" lvl="0" indent="0" algn="l" rtl="0">
              <a:lnSpc>
                <a:spcPct val="100000"/>
              </a:lnSpc>
              <a:spcBef>
                <a:spcPts val="0"/>
              </a:spcBef>
              <a:spcAft>
                <a:spcPts val="0"/>
              </a:spcAft>
              <a:buClr>
                <a:schemeClr val="dk1"/>
              </a:buClr>
              <a:buSzPts val="1200"/>
              <a:buFont typeface="Arial"/>
              <a:buNone/>
            </a:pPr>
            <a:r>
              <a:rPr lang="en-US" dirty="0"/>
              <a:t>Lucas County was the first CASA program in Ohio and was established in 1980</a:t>
            </a:r>
            <a:endParaRPr dirty="0"/>
          </a:p>
          <a:p>
            <a:pPr marL="0" marR="0" lvl="0" indent="0" algn="l" rtl="0">
              <a:lnSpc>
                <a:spcPct val="100000"/>
              </a:lnSpc>
              <a:spcBef>
                <a:spcPts val="0"/>
              </a:spcBef>
              <a:spcAft>
                <a:spcPts val="0"/>
              </a:spcAft>
              <a:buClr>
                <a:schemeClr val="dk1"/>
              </a:buClr>
              <a:buSzPts val="1200"/>
              <a:buFont typeface="Arial"/>
              <a:buNone/>
            </a:pPr>
            <a:endParaRPr dirty="0"/>
          </a:p>
          <a:p>
            <a:pPr marL="0" marR="0" lvl="0" indent="0" algn="l" rtl="0">
              <a:lnSpc>
                <a:spcPct val="100000"/>
              </a:lnSpc>
              <a:spcBef>
                <a:spcPts val="0"/>
              </a:spcBef>
              <a:spcAft>
                <a:spcPts val="0"/>
              </a:spcAft>
              <a:buClr>
                <a:schemeClr val="dk1"/>
              </a:buClr>
              <a:buSzPts val="1200"/>
              <a:buFont typeface="Arial"/>
              <a:buNone/>
            </a:pPr>
            <a:endParaRPr sz="1200" b="0" i="0" dirty="0">
              <a:solidFill>
                <a:srgbClr val="000000"/>
              </a:solidFill>
              <a:latin typeface="Arial"/>
              <a:ea typeface="Arial"/>
              <a:cs typeface="Arial"/>
              <a:sym typeface="Arial"/>
            </a:endParaRPr>
          </a:p>
          <a:p>
            <a:pPr marL="0" lvl="0" indent="0" algn="l" rtl="0">
              <a:lnSpc>
                <a:spcPct val="100000"/>
              </a:lnSpc>
              <a:spcBef>
                <a:spcPts val="0"/>
              </a:spcBef>
              <a:spcAft>
                <a:spcPts val="0"/>
              </a:spcAft>
              <a:buSzPts val="1400"/>
              <a:buNone/>
            </a:pPr>
            <a:endParaRPr dirty="0"/>
          </a:p>
        </p:txBody>
      </p:sp>
      <p:sp>
        <p:nvSpPr>
          <p:cNvPr id="125" name="Google Shape;125;p3: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35: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35: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dirty="0"/>
              <a:t># of trained volunteers since 2015-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t>Reports tab</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t>Run a Mix and Match report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b="0" dirty="0"/>
              <a:t>At the top of the screen, Enter the Start Date: 1/1/2015, Enter the End Date: 9/10/24 (this would be the current date of running the report)</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t>Click Advocates/Volunteers</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t>On the left hand side of the screen, under “Date Fields”, put cursor in the “Done/</a:t>
            </a:r>
            <a:r>
              <a:rPr lang="en-US" dirty="0" err="1"/>
              <a:t>AOK</a:t>
            </a:r>
            <a:r>
              <a:rPr lang="en-US" dirty="0"/>
              <a:t>” row and type in exactly 1/1/2015…9/10/2014 </a:t>
            </a:r>
            <a:r>
              <a:rPr lang="en-US" b="0" dirty="0"/>
              <a:t> (this would be the current date of running the report)</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t>Click Perform</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t># of </a:t>
            </a:r>
            <a:r>
              <a:rPr lang="en-US" dirty="0" err="1"/>
              <a:t>CASAs</a:t>
            </a:r>
            <a:r>
              <a:rPr lang="en-US" dirty="0"/>
              <a:t> trained will appear at the top of the screen</a:t>
            </a:r>
          </a:p>
          <a:p>
            <a:pPr marL="0" marR="0" lvl="0" indent="0" algn="l" rtl="0">
              <a:lnSpc>
                <a:spcPct val="100000"/>
              </a:lnSpc>
              <a:spcBef>
                <a:spcPts val="0"/>
              </a:spcBef>
              <a:spcAft>
                <a:spcPts val="0"/>
              </a:spcAft>
              <a:buClr>
                <a:schemeClr val="dk1"/>
              </a:buClr>
              <a:buSzPts val="1200"/>
              <a:buFont typeface="Calibri"/>
              <a:buNone/>
            </a:pPr>
            <a:endParaRPr lang="en-US" dirty="0"/>
          </a:p>
          <a:p>
            <a:pPr marL="0" marR="0" lvl="0" indent="0" algn="l" rtl="0">
              <a:lnSpc>
                <a:spcPct val="100000"/>
              </a:lnSpc>
              <a:spcBef>
                <a:spcPts val="0"/>
              </a:spcBef>
              <a:spcAft>
                <a:spcPts val="0"/>
              </a:spcAft>
              <a:buClr>
                <a:schemeClr val="dk1"/>
              </a:buClr>
              <a:buSzPts val="1200"/>
              <a:buFont typeface="Calibri"/>
              <a:buNone/>
            </a:pPr>
            <a:r>
              <a:rPr lang="en-US" b="1" dirty="0"/>
              <a:t># of </a:t>
            </a:r>
            <a:r>
              <a:rPr lang="en-US" b="1" dirty="0" err="1"/>
              <a:t>CASAs</a:t>
            </a:r>
            <a:r>
              <a:rPr lang="en-US" b="1" dirty="0"/>
              <a:t> currently available-</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b="0" dirty="0"/>
              <a:t>Volunteers tab</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b="0" dirty="0"/>
              <a:t>Click magnifying glass on left hand side of the screen</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b="0" dirty="0"/>
              <a:t>Click it again</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b="0" dirty="0"/>
              <a:t>Misc. Fields tab</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b="0" dirty="0"/>
              <a:t>Type in Yes next to Compliance</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b="0" dirty="0"/>
              <a:t>Click Perform</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b="0" dirty="0"/>
              <a:t>Look for # of current </a:t>
            </a:r>
            <a:r>
              <a:rPr lang="en-US" b="0" dirty="0" err="1"/>
              <a:t>CASAs</a:t>
            </a:r>
            <a:r>
              <a:rPr lang="en-US" b="0" dirty="0"/>
              <a:t> at the bottom of the screen (it will state “Record 1 of 79”)</a:t>
            </a:r>
          </a:p>
          <a:p>
            <a:pPr marL="0" marR="0" lvl="0" indent="0" algn="l" rtl="0">
              <a:lnSpc>
                <a:spcPct val="100000"/>
              </a:lnSpc>
              <a:spcBef>
                <a:spcPts val="0"/>
              </a:spcBef>
              <a:spcAft>
                <a:spcPts val="0"/>
              </a:spcAft>
              <a:buClr>
                <a:schemeClr val="dk1"/>
              </a:buClr>
              <a:buSzPts val="1200"/>
              <a:buFont typeface="Calibri"/>
              <a:buNone/>
            </a:pPr>
            <a:endParaRPr lang="en-US" b="1" dirty="0"/>
          </a:p>
          <a:p>
            <a:pPr marL="0" marR="0" lvl="0" indent="0" algn="l" rtl="0">
              <a:lnSpc>
                <a:spcPct val="100000"/>
              </a:lnSpc>
              <a:spcBef>
                <a:spcPts val="0"/>
              </a:spcBef>
              <a:spcAft>
                <a:spcPts val="0"/>
              </a:spcAft>
              <a:buClr>
                <a:schemeClr val="dk1"/>
              </a:buClr>
              <a:buSzPts val="1200"/>
              <a:buFont typeface="Calibri"/>
              <a:buNone/>
            </a:pPr>
            <a:r>
              <a:rPr lang="en-US" b="1" dirty="0"/>
              <a:t># of Children Served by a CASA since 2016-</a:t>
            </a:r>
            <a:r>
              <a:rPr lang="en-US" b="0" dirty="0"/>
              <a:t>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b="0" dirty="0"/>
              <a:t>Reports tab</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b="0" dirty="0"/>
              <a:t>On the left hand side of the screen, Enter a Date Range column, Enter the Start Date: 1/1/2015, Enter the End Date: 9/10/24 (this would be the current date of running the report)</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b="0" dirty="0"/>
              <a:t>Click Set Counts</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b="0" dirty="0"/>
              <a:t>Look for # of children served on the left hand side of the screen</a:t>
            </a:r>
            <a:endParaRPr lang="en-US" b="1" dirty="0"/>
          </a:p>
          <a:p>
            <a:pPr marL="0" marR="0" lvl="0" indent="0" algn="l" rtl="0">
              <a:lnSpc>
                <a:spcPct val="100000"/>
              </a:lnSpc>
              <a:spcBef>
                <a:spcPts val="0"/>
              </a:spcBef>
              <a:spcAft>
                <a:spcPts val="0"/>
              </a:spcAft>
              <a:buClr>
                <a:schemeClr val="dk1"/>
              </a:buClr>
              <a:buSzPts val="1200"/>
              <a:buFont typeface="Calibri"/>
              <a:buNone/>
            </a:pPr>
            <a:endParaRPr lang="en-US" b="1" dirty="0"/>
          </a:p>
          <a:p>
            <a:pPr marL="0" marR="0" lvl="0" indent="0" algn="l" rtl="0">
              <a:lnSpc>
                <a:spcPct val="100000"/>
              </a:lnSpc>
              <a:spcBef>
                <a:spcPts val="0"/>
              </a:spcBef>
              <a:spcAft>
                <a:spcPts val="0"/>
              </a:spcAft>
              <a:buClr>
                <a:schemeClr val="dk1"/>
              </a:buClr>
              <a:buSzPts val="1200"/>
              <a:buFont typeface="Calibri"/>
              <a:buNone/>
            </a:pPr>
            <a:r>
              <a:rPr lang="en-US" b="1" dirty="0"/>
              <a:t># of CASA-Eligible Children- </a:t>
            </a:r>
            <a:r>
              <a:rPr lang="en-US" dirty="0"/>
              <a:t>From weekly DCFS report, add up COPS + EC + </a:t>
            </a:r>
            <a:r>
              <a:rPr lang="en-US" dirty="0" err="1"/>
              <a:t>PPLA</a:t>
            </a:r>
            <a:r>
              <a:rPr lang="en-US" dirty="0"/>
              <a:t> + TC cases</a:t>
            </a:r>
          </a:p>
        </p:txBody>
      </p:sp>
      <p:sp>
        <p:nvSpPr>
          <p:cNvPr id="117" name="Google Shape;117;p35:notes"/>
          <p:cNvSpPr txBox="1">
            <a:spLocks noGrp="1"/>
          </p:cNvSpPr>
          <p:nvPr>
            <p:ph type="sldNum" idx="12"/>
          </p:nvPr>
        </p:nvSpPr>
        <p:spPr>
          <a:xfrm>
            <a:off x="4023092" y="8917422"/>
            <a:ext cx="3077739" cy="471053"/>
          </a:xfrm>
          <a:prstGeom prst="rect">
            <a:avLst/>
          </a:prstGeom>
          <a:noFill/>
          <a:ln>
            <a:noFill/>
          </a:ln>
        </p:spPr>
        <p:txBody>
          <a:bodyPr spcFirstLastPara="1" wrap="square" lIns="94225" tIns="47100" rIns="94225" bIns="47100" anchor="b" anchorCtr="0">
            <a:noAutofit/>
          </a:bodyPr>
          <a:lstStyle/>
          <a:p>
            <a:pPr marL="0" lvl="0" indent="0" algn="l" rtl="0">
              <a:lnSpc>
                <a:spcPct val="100000"/>
              </a:lnSpc>
              <a:spcBef>
                <a:spcPts val="0"/>
              </a:spcBef>
              <a:spcAft>
                <a:spcPts val="0"/>
              </a:spcAft>
              <a:buSzPts val="1400"/>
              <a:buNone/>
            </a:pPr>
            <a:fld id="{00000000-1234-1234-1234-123412341234}" type="slidenum">
              <a:rPr lang="en-US"/>
              <a:t>8</a:t>
            </a:fld>
            <a:endParaRPr/>
          </a:p>
        </p:txBody>
      </p:sp>
    </p:spTree>
    <p:extLst>
      <p:ext uri="{BB962C8B-B14F-4D97-AF65-F5344CB8AC3E}">
        <p14:creationId xmlns:p14="http://schemas.microsoft.com/office/powerpoint/2010/main" val="40376466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8:notes"/>
          <p:cNvSpPr txBox="1">
            <a:spLocks noGrp="1"/>
          </p:cNvSpPr>
          <p:nvPr>
            <p:ph type="body" idx="1"/>
          </p:nvPr>
        </p:nvSpPr>
        <p:spPr>
          <a:xfrm>
            <a:off x="710248" y="4518204"/>
            <a:ext cx="5681980" cy="3696712"/>
          </a:xfrm>
          <a:prstGeom prst="rect">
            <a:avLst/>
          </a:prstGeom>
          <a:noFill/>
          <a:ln>
            <a:noFill/>
          </a:ln>
        </p:spPr>
        <p:txBody>
          <a:bodyPr spcFirstLastPara="1" wrap="square" lIns="94225" tIns="47100" rIns="94225" bIns="47100" anchor="t" anchorCtr="0">
            <a:noAutofit/>
          </a:bodyPr>
          <a:lstStyle/>
          <a:p>
            <a:pPr marL="0" lvl="0" indent="0" algn="l" rtl="0">
              <a:lnSpc>
                <a:spcPct val="100000"/>
              </a:lnSpc>
              <a:spcBef>
                <a:spcPts val="0"/>
              </a:spcBef>
              <a:spcAft>
                <a:spcPts val="0"/>
              </a:spcAft>
              <a:buSzPts val="1400"/>
              <a:buNone/>
            </a:pPr>
            <a:endParaRPr/>
          </a:p>
        </p:txBody>
      </p:sp>
      <p:sp>
        <p:nvSpPr>
          <p:cNvPr id="152" name="Google Shape;152;p8: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3"/>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3"/>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1" name="Google Shape;81;p3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3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3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8" name="Google Shape;28;p2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6"/>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26"/>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4" name="Google Shape;34;p2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2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7"/>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40" name="Google Shape;40;p27"/>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41" name="Google Shape;41;p2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8"/>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7" name="Google Shape;47;p28"/>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8" name="Google Shape;48;p28"/>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9" name="Google Shape;49;p28"/>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50" name="Google Shape;50;p2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2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0"/>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0"/>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61" name="Google Shape;61;p30"/>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2" name="Google Shape;62;p3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1"/>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1"/>
          <p:cNvSpPr>
            <a:spLocks noGrp="1"/>
          </p:cNvSpPr>
          <p:nvPr>
            <p:ph type="pic" idx="2"/>
          </p:nvPr>
        </p:nvSpPr>
        <p:spPr>
          <a:xfrm>
            <a:off x="1792288" y="612775"/>
            <a:ext cx="5486400" cy="4114800"/>
          </a:xfrm>
          <a:prstGeom prst="rect">
            <a:avLst/>
          </a:prstGeom>
          <a:noFill/>
          <a:ln>
            <a:noFill/>
          </a:ln>
        </p:spPr>
      </p:sp>
      <p:sp>
        <p:nvSpPr>
          <p:cNvPr id="68" name="Google Shape;68;p31"/>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9" name="Google Shape;69;p3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3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2"/>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5" name="Google Shape;75;p3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6.jpg"/><Relationship Id="rId4" Type="http://schemas.openxmlformats.org/officeDocument/2006/relationships/image" Target="../media/image15.jp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2.jpg"/></Relationships>
</file>

<file path=ppt/slides/_rels/slide1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4.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5.jpg"/><Relationship Id="rId4" Type="http://schemas.openxmlformats.org/officeDocument/2006/relationships/image" Target="../media/image26.jpg"/></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11.jpg"/><Relationship Id="rId4" Type="http://schemas.openxmlformats.org/officeDocument/2006/relationships/image" Target="../media/image18.jpg"/></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9.jpg"/><Relationship Id="rId4" Type="http://schemas.openxmlformats.org/officeDocument/2006/relationships/image" Target="../media/image8.jpg"/></Relationships>
</file>

<file path=ppt/slides/_rels/slide2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jpg"/><Relationship Id="rId7"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2.jpg"/><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14.jpg"/><Relationship Id="rId7" Type="http://schemas.openxmlformats.org/officeDocument/2006/relationships/image" Target="../media/image18.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6.jpg"/><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p:nvPr/>
        </p:nvSpPr>
        <p:spPr>
          <a:xfrm>
            <a:off x="0" y="0"/>
            <a:ext cx="9144000" cy="10349781"/>
          </a:xfrm>
          <a:prstGeom prst="rect">
            <a:avLst/>
          </a:prstGeom>
          <a:solidFill>
            <a:srgbClr val="00447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89" name="Google Shape;89;p1"/>
          <p:cNvPicPr preferRelativeResize="0"/>
          <p:nvPr/>
        </p:nvPicPr>
        <p:blipFill rotWithShape="1">
          <a:blip r:embed="rId3">
            <a:alphaModFix/>
          </a:blip>
          <a:srcRect l="4898" r="4895"/>
          <a:stretch/>
        </p:blipFill>
        <p:spPr>
          <a:xfrm>
            <a:off x="228600" y="1790700"/>
            <a:ext cx="4185308" cy="3097120"/>
          </a:xfrm>
          <a:prstGeom prst="rect">
            <a:avLst/>
          </a:prstGeom>
          <a:noFill/>
          <a:ln>
            <a:noFill/>
          </a:ln>
        </p:spPr>
      </p:pic>
      <p:pic>
        <p:nvPicPr>
          <p:cNvPr id="90" name="Google Shape;90;p1"/>
          <p:cNvPicPr preferRelativeResize="0"/>
          <p:nvPr/>
        </p:nvPicPr>
        <p:blipFill rotWithShape="1">
          <a:blip r:embed="rId4">
            <a:alphaModFix/>
          </a:blip>
          <a:srcRect l="4898" r="4895"/>
          <a:stretch/>
        </p:blipFill>
        <p:spPr>
          <a:xfrm>
            <a:off x="4692959" y="1790700"/>
            <a:ext cx="4185308" cy="3097120"/>
          </a:xfrm>
          <a:prstGeom prst="rect">
            <a:avLst/>
          </a:prstGeom>
          <a:noFill/>
          <a:ln>
            <a:noFill/>
          </a:ln>
        </p:spPr>
      </p:pic>
      <p:pic>
        <p:nvPicPr>
          <p:cNvPr id="91" name="Google Shape;91;p1"/>
          <p:cNvPicPr preferRelativeResize="0"/>
          <p:nvPr/>
        </p:nvPicPr>
        <p:blipFill rotWithShape="1">
          <a:blip r:embed="rId5">
            <a:alphaModFix/>
          </a:blip>
          <a:srcRect l="3883" r="3884"/>
          <a:stretch/>
        </p:blipFill>
        <p:spPr>
          <a:xfrm>
            <a:off x="277071" y="5097247"/>
            <a:ext cx="4185308" cy="3097120"/>
          </a:xfrm>
          <a:prstGeom prst="rect">
            <a:avLst/>
          </a:prstGeom>
          <a:noFill/>
          <a:ln>
            <a:noFill/>
          </a:ln>
        </p:spPr>
      </p:pic>
      <p:pic>
        <p:nvPicPr>
          <p:cNvPr id="92" name="Google Shape;92;p1"/>
          <p:cNvPicPr preferRelativeResize="0"/>
          <p:nvPr/>
        </p:nvPicPr>
        <p:blipFill rotWithShape="1">
          <a:blip r:embed="rId6">
            <a:alphaModFix/>
          </a:blip>
          <a:srcRect l="4982" r="4982"/>
          <a:stretch/>
        </p:blipFill>
        <p:spPr>
          <a:xfrm>
            <a:off x="4692959" y="5097247"/>
            <a:ext cx="4185308" cy="3097120"/>
          </a:xfrm>
          <a:prstGeom prst="rect">
            <a:avLst/>
          </a:prstGeom>
          <a:noFill/>
          <a:ln>
            <a:noFill/>
          </a:ln>
        </p:spPr>
      </p:pic>
      <p:pic>
        <p:nvPicPr>
          <p:cNvPr id="93" name="Google Shape;93;p1"/>
          <p:cNvPicPr preferRelativeResize="0"/>
          <p:nvPr/>
        </p:nvPicPr>
        <p:blipFill rotWithShape="1">
          <a:blip r:embed="rId7">
            <a:alphaModFix/>
          </a:blip>
          <a:srcRect/>
          <a:stretch/>
        </p:blipFill>
        <p:spPr>
          <a:xfrm>
            <a:off x="11049000" y="7907570"/>
            <a:ext cx="5631403" cy="1830206"/>
          </a:xfrm>
          <a:prstGeom prst="rect">
            <a:avLst/>
          </a:prstGeom>
          <a:noFill/>
          <a:ln>
            <a:noFill/>
          </a:ln>
        </p:spPr>
      </p:pic>
      <p:pic>
        <p:nvPicPr>
          <p:cNvPr id="94" name="Google Shape;94;p1"/>
          <p:cNvPicPr preferRelativeResize="0"/>
          <p:nvPr/>
        </p:nvPicPr>
        <p:blipFill rotWithShape="1">
          <a:blip r:embed="rId8">
            <a:alphaModFix/>
          </a:blip>
          <a:srcRect/>
          <a:stretch/>
        </p:blipFill>
        <p:spPr>
          <a:xfrm>
            <a:off x="11734800" y="745375"/>
            <a:ext cx="3717235" cy="1723530"/>
          </a:xfrm>
          <a:prstGeom prst="rect">
            <a:avLst/>
          </a:prstGeom>
          <a:noFill/>
          <a:ln>
            <a:noFill/>
          </a:ln>
        </p:spPr>
      </p:pic>
      <p:sp>
        <p:nvSpPr>
          <p:cNvPr id="95" name="Google Shape;95;p1"/>
          <p:cNvSpPr txBox="1"/>
          <p:nvPr/>
        </p:nvSpPr>
        <p:spPr>
          <a:xfrm>
            <a:off x="9421071" y="3098709"/>
            <a:ext cx="8459573" cy="2681311"/>
          </a:xfrm>
          <a:prstGeom prst="rect">
            <a:avLst/>
          </a:prstGeom>
          <a:noFill/>
          <a:ln>
            <a:noFill/>
          </a:ln>
        </p:spPr>
        <p:txBody>
          <a:bodyPr spcFirstLastPara="1" wrap="square" lIns="0" tIns="0" rIns="0" bIns="0" anchor="t" anchorCtr="0">
            <a:spAutoFit/>
          </a:bodyPr>
          <a:lstStyle/>
          <a:p>
            <a:pPr marL="0" marR="0" lvl="0" indent="0" algn="ctr" rtl="0">
              <a:lnSpc>
                <a:spcPct val="88363"/>
              </a:lnSpc>
              <a:spcBef>
                <a:spcPts val="0"/>
              </a:spcBef>
              <a:spcAft>
                <a:spcPts val="0"/>
              </a:spcAft>
              <a:buClr>
                <a:srgbClr val="000000"/>
              </a:buClr>
              <a:buSzPts val="6600"/>
              <a:buFont typeface="Arial"/>
              <a:buNone/>
            </a:pPr>
            <a:r>
              <a:rPr lang="en-US" sz="6600" b="0" i="0" u="none" strike="noStrike" cap="none">
                <a:solidFill>
                  <a:schemeClr val="dk1"/>
                </a:solidFill>
                <a:latin typeface="Arial"/>
                <a:ea typeface="Arial"/>
                <a:cs typeface="Arial"/>
                <a:sym typeface="Arial"/>
              </a:rPr>
              <a:t>Understanding the Role of the </a:t>
            </a:r>
            <a:endParaRPr sz="6600" b="0" i="0" u="none" strike="noStrike" cap="none">
              <a:solidFill>
                <a:srgbClr val="000000"/>
              </a:solidFill>
              <a:latin typeface="Arial"/>
              <a:ea typeface="Arial"/>
              <a:cs typeface="Arial"/>
              <a:sym typeface="Arial"/>
            </a:endParaRPr>
          </a:p>
          <a:p>
            <a:pPr marL="0" marR="0" lvl="0" indent="0" algn="ctr" rtl="0">
              <a:lnSpc>
                <a:spcPct val="88363"/>
              </a:lnSpc>
              <a:spcBef>
                <a:spcPts val="0"/>
              </a:spcBef>
              <a:spcAft>
                <a:spcPts val="0"/>
              </a:spcAft>
              <a:buClr>
                <a:srgbClr val="000000"/>
              </a:buClr>
              <a:buSzPts val="6600"/>
              <a:buFont typeface="Arial"/>
              <a:buNone/>
            </a:pPr>
            <a:r>
              <a:rPr lang="en-US" sz="6600" b="0" i="0" u="none" strike="noStrike" cap="none">
                <a:solidFill>
                  <a:schemeClr val="dk1"/>
                </a:solidFill>
                <a:latin typeface="Arial"/>
                <a:ea typeface="Arial"/>
                <a:cs typeface="Arial"/>
                <a:sym typeface="Arial"/>
              </a:rPr>
              <a:t>CASA Volunteer</a:t>
            </a:r>
            <a:endParaRPr sz="6600" b="0" i="0" u="none" strike="noStrike" cap="none">
              <a:solidFill>
                <a:srgbClr val="000000"/>
              </a:solidFill>
              <a:latin typeface="Arial"/>
              <a:ea typeface="Arial"/>
              <a:cs typeface="Arial"/>
              <a:sym typeface="Arial"/>
            </a:endParaRPr>
          </a:p>
        </p:txBody>
      </p:sp>
      <p:sp>
        <p:nvSpPr>
          <p:cNvPr id="96" name="Google Shape;96;p1"/>
          <p:cNvSpPr txBox="1"/>
          <p:nvPr/>
        </p:nvSpPr>
        <p:spPr>
          <a:xfrm>
            <a:off x="9701635" y="6824708"/>
            <a:ext cx="7898444" cy="80017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800" b="1" i="1" u="none" strike="noStrike" cap="none">
                <a:solidFill>
                  <a:schemeClr val="dk1"/>
                </a:solidFill>
                <a:latin typeface="Arial"/>
                <a:ea typeface="Arial"/>
                <a:cs typeface="Arial"/>
                <a:sym typeface="Arial"/>
              </a:rPr>
              <a:t>Court Appointed Special Advocates</a:t>
            </a: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0"/>
          <p:cNvSpPr/>
          <p:nvPr/>
        </p:nvSpPr>
        <p:spPr>
          <a:xfrm>
            <a:off x="0" y="0"/>
            <a:ext cx="7843694" cy="10287000"/>
          </a:xfrm>
          <a:prstGeom prst="rect">
            <a:avLst/>
          </a:prstGeom>
          <a:solidFill>
            <a:srgbClr val="00447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p10"/>
          <p:cNvSpPr txBox="1"/>
          <p:nvPr/>
        </p:nvSpPr>
        <p:spPr>
          <a:xfrm>
            <a:off x="228599" y="747741"/>
            <a:ext cx="7350691" cy="2962349"/>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Clr>
                <a:srgbClr val="000000"/>
              </a:buClr>
              <a:buSzPts val="6400"/>
              <a:buFont typeface="Arial"/>
              <a:buNone/>
            </a:pPr>
            <a:r>
              <a:rPr lang="en-US" sz="6400" b="0" i="0" u="none" strike="noStrike" cap="none">
                <a:solidFill>
                  <a:schemeClr val="lt1"/>
                </a:solidFill>
                <a:latin typeface="Arial"/>
                <a:ea typeface="Arial"/>
                <a:cs typeface="Arial"/>
                <a:sym typeface="Arial"/>
              </a:rPr>
              <a:t>Roles and Responsibilities of a CASA Volunteer </a:t>
            </a:r>
            <a:endParaRPr sz="1400" b="0" i="0" u="none" strike="noStrike" cap="none">
              <a:solidFill>
                <a:srgbClr val="000000"/>
              </a:solidFill>
              <a:latin typeface="Arial"/>
              <a:ea typeface="Arial"/>
              <a:cs typeface="Arial"/>
              <a:sym typeface="Arial"/>
            </a:endParaRPr>
          </a:p>
        </p:txBody>
      </p:sp>
      <p:sp>
        <p:nvSpPr>
          <p:cNvPr id="175" name="Google Shape;175;p10"/>
          <p:cNvSpPr txBox="1"/>
          <p:nvPr/>
        </p:nvSpPr>
        <p:spPr>
          <a:xfrm>
            <a:off x="15179926" y="4860290"/>
            <a:ext cx="3416737" cy="371897"/>
          </a:xfrm>
          <a:prstGeom prst="rect">
            <a:avLst/>
          </a:prstGeom>
          <a:noFill/>
          <a:ln>
            <a:noFill/>
          </a:ln>
        </p:spPr>
        <p:txBody>
          <a:bodyPr spcFirstLastPara="1" wrap="square" lIns="0" tIns="0" rIns="0" bIns="0" anchor="t" anchorCtr="0">
            <a:spAutoFit/>
          </a:bodyPr>
          <a:lstStyle/>
          <a:p>
            <a:pPr marL="0" marR="0" lvl="0" indent="0" algn="just" rtl="0">
              <a:lnSpc>
                <a:spcPct val="119958"/>
              </a:lnSpc>
              <a:spcBef>
                <a:spcPts val="0"/>
              </a:spcBef>
              <a:spcAft>
                <a:spcPts val="0"/>
              </a:spcAft>
              <a:buClr>
                <a:srgbClr val="000000"/>
              </a:buClr>
              <a:buSzPts val="2400"/>
              <a:buFont typeface="Arial"/>
              <a:buNone/>
            </a:pPr>
            <a:r>
              <a:rPr lang="en-US" sz="2400" b="1" i="0" u="none" strike="noStrike" cap="none">
                <a:solidFill>
                  <a:srgbClr val="000000"/>
                </a:solidFill>
                <a:latin typeface="Arial"/>
                <a:ea typeface="Arial"/>
                <a:cs typeface="Arial"/>
                <a:sym typeface="Arial"/>
              </a:rPr>
              <a:t>ADVOCATE</a:t>
            </a:r>
            <a:endParaRPr sz="1400" b="0" i="0" u="none" strike="noStrike" cap="none">
              <a:solidFill>
                <a:srgbClr val="000000"/>
              </a:solidFill>
              <a:latin typeface="Arial"/>
              <a:ea typeface="Arial"/>
              <a:cs typeface="Arial"/>
              <a:sym typeface="Arial"/>
            </a:endParaRPr>
          </a:p>
        </p:txBody>
      </p:sp>
      <p:sp>
        <p:nvSpPr>
          <p:cNvPr id="176" name="Google Shape;176;p10"/>
          <p:cNvSpPr txBox="1"/>
          <p:nvPr/>
        </p:nvSpPr>
        <p:spPr>
          <a:xfrm>
            <a:off x="12433509" y="1830450"/>
            <a:ext cx="3416737" cy="352425"/>
          </a:xfrm>
          <a:prstGeom prst="rect">
            <a:avLst/>
          </a:prstGeom>
          <a:noFill/>
          <a:ln>
            <a:noFill/>
          </a:ln>
        </p:spPr>
        <p:txBody>
          <a:bodyPr spcFirstLastPara="1" wrap="square" lIns="0" tIns="0" rIns="0" bIns="0" anchor="t" anchorCtr="0">
            <a:spAutoFit/>
          </a:bodyPr>
          <a:lstStyle/>
          <a:p>
            <a:pPr marL="0" marR="0" lvl="0" indent="0" algn="just" rtl="0">
              <a:lnSpc>
                <a:spcPct val="119958"/>
              </a:lnSpc>
              <a:spcBef>
                <a:spcPts val="0"/>
              </a:spcBef>
              <a:spcAft>
                <a:spcPts val="0"/>
              </a:spcAft>
              <a:buClr>
                <a:srgbClr val="000000"/>
              </a:buClr>
              <a:buSzPts val="2400"/>
              <a:buFont typeface="Arial"/>
              <a:buNone/>
            </a:pPr>
            <a:r>
              <a:rPr lang="en-US" sz="2400" b="1" i="0" u="none" strike="noStrike" cap="none">
                <a:solidFill>
                  <a:srgbClr val="000000"/>
                </a:solidFill>
                <a:latin typeface="Arial"/>
                <a:ea typeface="Arial"/>
                <a:cs typeface="Arial"/>
                <a:sym typeface="Arial"/>
              </a:rPr>
              <a:t>INVESTIGATE</a:t>
            </a:r>
            <a:endParaRPr sz="1400" b="0" i="0" u="none" strike="noStrike" cap="none">
              <a:solidFill>
                <a:srgbClr val="000000"/>
              </a:solidFill>
              <a:latin typeface="Arial"/>
              <a:ea typeface="Arial"/>
              <a:cs typeface="Arial"/>
              <a:sym typeface="Arial"/>
            </a:endParaRPr>
          </a:p>
        </p:txBody>
      </p:sp>
      <p:sp>
        <p:nvSpPr>
          <p:cNvPr id="177" name="Google Shape;177;p10"/>
          <p:cNvSpPr txBox="1"/>
          <p:nvPr/>
        </p:nvSpPr>
        <p:spPr>
          <a:xfrm>
            <a:off x="12280463" y="7350760"/>
            <a:ext cx="3416737" cy="371897"/>
          </a:xfrm>
          <a:prstGeom prst="rect">
            <a:avLst/>
          </a:prstGeom>
          <a:noFill/>
          <a:ln>
            <a:noFill/>
          </a:ln>
        </p:spPr>
        <p:txBody>
          <a:bodyPr spcFirstLastPara="1" wrap="square" lIns="0" tIns="0" rIns="0" bIns="0" anchor="t" anchorCtr="0">
            <a:spAutoFit/>
          </a:bodyPr>
          <a:lstStyle/>
          <a:p>
            <a:pPr marL="0" marR="0" lvl="0" indent="0" algn="just" rtl="0">
              <a:lnSpc>
                <a:spcPct val="119958"/>
              </a:lnSpc>
              <a:spcBef>
                <a:spcPts val="0"/>
              </a:spcBef>
              <a:spcAft>
                <a:spcPts val="0"/>
              </a:spcAft>
              <a:buClr>
                <a:srgbClr val="000000"/>
              </a:buClr>
              <a:buSzPts val="2400"/>
              <a:buFont typeface="Arial"/>
              <a:buNone/>
            </a:pPr>
            <a:r>
              <a:rPr lang="en-US" sz="2400" b="1" i="0" u="none" strike="noStrike" cap="none">
                <a:solidFill>
                  <a:srgbClr val="000000"/>
                </a:solidFill>
                <a:latin typeface="Arial"/>
                <a:ea typeface="Arial"/>
                <a:cs typeface="Arial"/>
                <a:sym typeface="Arial"/>
              </a:rPr>
              <a:t>FACILITATE</a:t>
            </a:r>
            <a:endParaRPr sz="1400" b="0" i="0" u="none" strike="noStrike" cap="none">
              <a:solidFill>
                <a:srgbClr val="000000"/>
              </a:solidFill>
              <a:latin typeface="Arial"/>
              <a:ea typeface="Arial"/>
              <a:cs typeface="Arial"/>
              <a:sym typeface="Arial"/>
            </a:endParaRPr>
          </a:p>
        </p:txBody>
      </p:sp>
      <p:sp>
        <p:nvSpPr>
          <p:cNvPr id="178" name="Google Shape;178;p10"/>
          <p:cNvSpPr txBox="1"/>
          <p:nvPr/>
        </p:nvSpPr>
        <p:spPr>
          <a:xfrm>
            <a:off x="9561449" y="4860290"/>
            <a:ext cx="3416737" cy="352425"/>
          </a:xfrm>
          <a:prstGeom prst="rect">
            <a:avLst/>
          </a:prstGeom>
          <a:noFill/>
          <a:ln>
            <a:noFill/>
          </a:ln>
        </p:spPr>
        <p:txBody>
          <a:bodyPr spcFirstLastPara="1" wrap="square" lIns="0" tIns="0" rIns="0" bIns="0" anchor="t" anchorCtr="0">
            <a:spAutoFit/>
          </a:bodyPr>
          <a:lstStyle/>
          <a:p>
            <a:pPr marL="0" marR="0" lvl="0" indent="0" algn="just" rtl="0">
              <a:lnSpc>
                <a:spcPct val="119958"/>
              </a:lnSpc>
              <a:spcBef>
                <a:spcPts val="0"/>
              </a:spcBef>
              <a:spcAft>
                <a:spcPts val="0"/>
              </a:spcAft>
              <a:buClr>
                <a:srgbClr val="000000"/>
              </a:buClr>
              <a:buSzPts val="2400"/>
              <a:buFont typeface="Arial"/>
              <a:buNone/>
            </a:pPr>
            <a:r>
              <a:rPr lang="en-US" sz="2400" b="1" i="0" u="none" strike="noStrike" cap="none">
                <a:solidFill>
                  <a:srgbClr val="000000"/>
                </a:solidFill>
                <a:latin typeface="Arial"/>
                <a:ea typeface="Arial"/>
                <a:cs typeface="Arial"/>
                <a:sym typeface="Arial"/>
              </a:rPr>
              <a:t>MONITOR</a:t>
            </a:r>
            <a:endParaRPr sz="1400" b="0" i="0" u="none" strike="noStrike" cap="none">
              <a:solidFill>
                <a:srgbClr val="000000"/>
              </a:solidFill>
              <a:latin typeface="Arial"/>
              <a:ea typeface="Arial"/>
              <a:cs typeface="Arial"/>
              <a:sym typeface="Arial"/>
            </a:endParaRPr>
          </a:p>
        </p:txBody>
      </p:sp>
      <p:sp>
        <p:nvSpPr>
          <p:cNvPr id="179" name="Google Shape;179;p10"/>
          <p:cNvSpPr txBox="1"/>
          <p:nvPr/>
        </p:nvSpPr>
        <p:spPr>
          <a:xfrm>
            <a:off x="11506200" y="4580869"/>
            <a:ext cx="3416737" cy="371897"/>
          </a:xfrm>
          <a:prstGeom prst="rect">
            <a:avLst/>
          </a:prstGeom>
          <a:noFill/>
          <a:ln>
            <a:noFill/>
          </a:ln>
        </p:spPr>
        <p:txBody>
          <a:bodyPr spcFirstLastPara="1" wrap="square" lIns="0" tIns="0" rIns="0" bIns="0" anchor="t" anchorCtr="0">
            <a:spAutoFit/>
          </a:bodyPr>
          <a:lstStyle/>
          <a:p>
            <a:pPr marL="0" marR="0" lvl="0" indent="0" algn="ctr" rtl="0">
              <a:lnSpc>
                <a:spcPct val="119958"/>
              </a:lnSpc>
              <a:spcBef>
                <a:spcPts val="0"/>
              </a:spcBef>
              <a:spcAft>
                <a:spcPts val="0"/>
              </a:spcAft>
              <a:buClr>
                <a:srgbClr val="000000"/>
              </a:buClr>
              <a:buSzPts val="2400"/>
              <a:buFont typeface="Arial"/>
              <a:buNone/>
            </a:pPr>
            <a:r>
              <a:rPr lang="en-US" sz="2400" b="1" i="0" u="none" strike="noStrike" cap="none">
                <a:solidFill>
                  <a:srgbClr val="000000"/>
                </a:solidFill>
                <a:latin typeface="Arial"/>
                <a:ea typeface="Arial"/>
                <a:cs typeface="Arial"/>
                <a:sym typeface="Arial"/>
              </a:rPr>
              <a:t>CASA ROLE</a:t>
            </a:r>
            <a:endParaRPr sz="2400" b="1" i="0" u="none" strike="noStrike" cap="none">
              <a:solidFill>
                <a:srgbClr val="000000"/>
              </a:solidFill>
              <a:latin typeface="Arial"/>
              <a:ea typeface="Arial"/>
              <a:cs typeface="Arial"/>
              <a:sym typeface="Arial"/>
            </a:endParaRPr>
          </a:p>
        </p:txBody>
      </p:sp>
      <p:pic>
        <p:nvPicPr>
          <p:cNvPr id="180" name="Google Shape;180;p10"/>
          <p:cNvPicPr preferRelativeResize="0"/>
          <p:nvPr/>
        </p:nvPicPr>
        <p:blipFill rotWithShape="1">
          <a:blip r:embed="rId3">
            <a:alphaModFix/>
          </a:blip>
          <a:srcRect/>
          <a:stretch/>
        </p:blipFill>
        <p:spPr>
          <a:xfrm>
            <a:off x="625841" y="4836045"/>
            <a:ext cx="6798062" cy="4529208"/>
          </a:xfrm>
          <a:prstGeom prst="rect">
            <a:avLst/>
          </a:prstGeom>
          <a:noFill/>
          <a:ln>
            <a:noFill/>
          </a:ln>
        </p:spPr>
      </p:pic>
      <p:pic>
        <p:nvPicPr>
          <p:cNvPr id="181" name="Google Shape;181;p10"/>
          <p:cNvPicPr preferRelativeResize="0"/>
          <p:nvPr/>
        </p:nvPicPr>
        <p:blipFill rotWithShape="1">
          <a:blip r:embed="rId4">
            <a:alphaModFix/>
          </a:blip>
          <a:srcRect/>
          <a:stretch/>
        </p:blipFill>
        <p:spPr>
          <a:xfrm>
            <a:off x="9183677" y="571500"/>
            <a:ext cx="8270955" cy="82296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11"/>
          <p:cNvSpPr txBox="1"/>
          <p:nvPr/>
        </p:nvSpPr>
        <p:spPr>
          <a:xfrm>
            <a:off x="1221971" y="2730596"/>
            <a:ext cx="16728600" cy="6721840"/>
          </a:xfrm>
          <a:prstGeom prst="rect">
            <a:avLst/>
          </a:prstGeom>
          <a:noFill/>
          <a:ln>
            <a:noFill/>
          </a:ln>
        </p:spPr>
        <p:txBody>
          <a:bodyPr spcFirstLastPara="1" wrap="square" lIns="0" tIns="0" rIns="0" bIns="0" anchor="t" anchorCtr="0">
            <a:spAutoFit/>
          </a:bodyPr>
          <a:lstStyle/>
          <a:p>
            <a:pPr marL="247650" marR="0" lvl="1" indent="0" algn="just" rtl="0">
              <a:lnSpc>
                <a:spcPct val="140000"/>
              </a:lnSpc>
              <a:spcBef>
                <a:spcPts val="0"/>
              </a:spcBef>
              <a:spcAft>
                <a:spcPts val="0"/>
              </a:spcAft>
              <a:buClr>
                <a:srgbClr val="000000"/>
              </a:buClr>
              <a:buSzPts val="2600"/>
              <a:buFont typeface="Arial"/>
              <a:buNone/>
            </a:pPr>
            <a:r>
              <a:rPr lang="en-US" sz="2600" b="0" i="0" u="none" strike="noStrike" cap="none" dirty="0">
                <a:solidFill>
                  <a:srgbClr val="000000"/>
                </a:solidFill>
                <a:latin typeface="Arial"/>
                <a:ea typeface="Arial"/>
                <a:cs typeface="Arial"/>
                <a:sym typeface="Arial"/>
              </a:rPr>
              <a:t>Investigate- Information gathering</a:t>
            </a:r>
            <a:endParaRPr sz="1000" b="0" i="0" u="none" strike="noStrike" cap="none" dirty="0">
              <a:solidFill>
                <a:srgbClr val="000000"/>
              </a:solidFill>
              <a:latin typeface="Arial"/>
              <a:ea typeface="Arial"/>
              <a:cs typeface="Arial"/>
              <a:sym typeface="Arial"/>
            </a:endParaRPr>
          </a:p>
          <a:p>
            <a:pPr marL="1619250" marR="0" lvl="3" indent="-431800" algn="just" rtl="0">
              <a:lnSpc>
                <a:spcPct val="140000"/>
              </a:lnSpc>
              <a:spcBef>
                <a:spcPts val="0"/>
              </a:spcBef>
              <a:spcAft>
                <a:spcPts val="0"/>
              </a:spcAft>
              <a:buClr>
                <a:srgbClr val="000000"/>
              </a:buClr>
              <a:buSzPts val="2600"/>
              <a:buFont typeface="Noto Sans Symbols"/>
              <a:buChar char="▪"/>
            </a:pPr>
            <a:r>
              <a:rPr lang="en-US" sz="2600" b="0" i="0" u="none" strike="noStrike" cap="none" dirty="0">
                <a:solidFill>
                  <a:srgbClr val="000000"/>
                </a:solidFill>
                <a:latin typeface="Arial"/>
                <a:ea typeface="Arial"/>
                <a:cs typeface="Arial"/>
                <a:sym typeface="Arial"/>
              </a:rPr>
              <a:t>Meet with and get to know the child </a:t>
            </a:r>
            <a:endParaRPr sz="1000" b="0" i="0" u="none" strike="noStrike" cap="none" dirty="0">
              <a:solidFill>
                <a:srgbClr val="000000"/>
              </a:solidFill>
              <a:latin typeface="Arial"/>
              <a:ea typeface="Arial"/>
              <a:cs typeface="Arial"/>
              <a:sym typeface="Arial"/>
            </a:endParaRPr>
          </a:p>
          <a:p>
            <a:pPr marL="1619250" marR="0" lvl="3" indent="-431800" algn="just" rtl="0">
              <a:lnSpc>
                <a:spcPct val="140000"/>
              </a:lnSpc>
              <a:spcBef>
                <a:spcPts val="0"/>
              </a:spcBef>
              <a:spcAft>
                <a:spcPts val="0"/>
              </a:spcAft>
              <a:buClr>
                <a:srgbClr val="000000"/>
              </a:buClr>
              <a:buSzPts val="2600"/>
              <a:buFont typeface="Noto Sans Symbols"/>
              <a:buChar char="▪"/>
            </a:pPr>
            <a:r>
              <a:rPr lang="en-US" sz="2600" b="0" i="0" u="none" strike="noStrike" cap="none" dirty="0">
                <a:solidFill>
                  <a:srgbClr val="000000"/>
                </a:solidFill>
                <a:latin typeface="Arial"/>
                <a:ea typeface="Arial"/>
                <a:cs typeface="Arial"/>
                <a:sym typeface="Arial"/>
              </a:rPr>
              <a:t>Observe the child in his or her natural environments </a:t>
            </a:r>
            <a:endParaRPr sz="1000" b="0" i="0" u="none" strike="noStrike" cap="none" dirty="0">
              <a:solidFill>
                <a:srgbClr val="000000"/>
              </a:solidFill>
              <a:latin typeface="Arial"/>
              <a:ea typeface="Arial"/>
              <a:cs typeface="Arial"/>
              <a:sym typeface="Arial"/>
            </a:endParaRPr>
          </a:p>
          <a:p>
            <a:pPr marL="1619250" marR="0" lvl="3" indent="-431800" algn="just" rtl="0">
              <a:lnSpc>
                <a:spcPct val="140000"/>
              </a:lnSpc>
              <a:spcBef>
                <a:spcPts val="0"/>
              </a:spcBef>
              <a:spcAft>
                <a:spcPts val="0"/>
              </a:spcAft>
              <a:buClr>
                <a:srgbClr val="000000"/>
              </a:buClr>
              <a:buSzPts val="2600"/>
              <a:buFont typeface="Noto Sans Symbols"/>
              <a:buChar char="▪"/>
            </a:pPr>
            <a:r>
              <a:rPr lang="en-US" sz="2600" b="0" i="0" u="none" strike="noStrike" cap="none" dirty="0">
                <a:solidFill>
                  <a:srgbClr val="000000"/>
                </a:solidFill>
                <a:latin typeface="Arial"/>
                <a:ea typeface="Arial"/>
                <a:cs typeface="Arial"/>
                <a:sym typeface="Arial"/>
              </a:rPr>
              <a:t>Conduct interviews with the child, parents, caregivers, and professionals to obtain important facts and history</a:t>
            </a:r>
            <a:endParaRPr sz="1000" b="0" i="0" u="none" strike="noStrike" cap="none" dirty="0">
              <a:solidFill>
                <a:srgbClr val="000000"/>
              </a:solidFill>
              <a:latin typeface="Arial"/>
              <a:ea typeface="Arial"/>
              <a:cs typeface="Arial"/>
              <a:sym typeface="Arial"/>
            </a:endParaRPr>
          </a:p>
          <a:p>
            <a:pPr marL="1619250" marR="0" lvl="3" indent="-431800" algn="just" rtl="0">
              <a:lnSpc>
                <a:spcPct val="140000"/>
              </a:lnSpc>
              <a:spcBef>
                <a:spcPts val="0"/>
              </a:spcBef>
              <a:spcAft>
                <a:spcPts val="0"/>
              </a:spcAft>
              <a:buClr>
                <a:srgbClr val="000000"/>
              </a:buClr>
              <a:buSzPts val="2600"/>
              <a:buFont typeface="Noto Sans Symbols"/>
              <a:buChar char="▪"/>
            </a:pPr>
            <a:r>
              <a:rPr lang="en-US" sz="2600" b="0" i="0" u="none" strike="noStrike" cap="none" dirty="0">
                <a:solidFill>
                  <a:srgbClr val="000000"/>
                </a:solidFill>
                <a:latin typeface="Arial"/>
                <a:ea typeface="Arial"/>
                <a:cs typeface="Arial"/>
                <a:sym typeface="Arial"/>
              </a:rPr>
              <a:t>Review records (court pleadings and motions, school, medical, and case plans)</a:t>
            </a:r>
            <a:endParaRPr sz="1000" b="0" i="0" u="none" strike="noStrike" cap="none" dirty="0">
              <a:solidFill>
                <a:srgbClr val="000000"/>
              </a:solidFill>
              <a:latin typeface="Arial"/>
              <a:ea typeface="Arial"/>
              <a:cs typeface="Arial"/>
              <a:sym typeface="Arial"/>
            </a:endParaRPr>
          </a:p>
          <a:p>
            <a:pPr marL="0" marR="0" lvl="1" indent="0" algn="just" rtl="0">
              <a:lnSpc>
                <a:spcPct val="140000"/>
              </a:lnSpc>
              <a:spcBef>
                <a:spcPts val="0"/>
              </a:spcBef>
              <a:spcAft>
                <a:spcPts val="0"/>
              </a:spcAft>
              <a:buClr>
                <a:srgbClr val="000000"/>
              </a:buClr>
              <a:buSzPts val="2600"/>
              <a:buFont typeface="Arial"/>
              <a:buNone/>
            </a:pPr>
            <a:r>
              <a:rPr lang="en-US" sz="2600" b="0" i="0" u="none" strike="noStrike" cap="none" dirty="0">
                <a:solidFill>
                  <a:srgbClr val="000000"/>
                </a:solidFill>
                <a:latin typeface="Arial"/>
                <a:ea typeface="Arial"/>
                <a:cs typeface="Arial"/>
                <a:sym typeface="Arial"/>
              </a:rPr>
              <a:t>   Advocate</a:t>
            </a:r>
            <a:endParaRPr sz="1000" b="0" i="0" u="none" strike="noStrike" cap="none" dirty="0">
              <a:solidFill>
                <a:srgbClr val="000000"/>
              </a:solidFill>
              <a:latin typeface="Arial"/>
              <a:ea typeface="Arial"/>
              <a:cs typeface="Arial"/>
              <a:sym typeface="Arial"/>
            </a:endParaRPr>
          </a:p>
          <a:p>
            <a:pPr marL="1619250" marR="0" lvl="3" indent="-431800" algn="just" rtl="0">
              <a:lnSpc>
                <a:spcPct val="140000"/>
              </a:lnSpc>
              <a:spcBef>
                <a:spcPts val="0"/>
              </a:spcBef>
              <a:spcAft>
                <a:spcPts val="0"/>
              </a:spcAft>
              <a:buClr>
                <a:srgbClr val="000000"/>
              </a:buClr>
              <a:buSzPts val="2600"/>
              <a:buFont typeface="Noto Sans Symbols"/>
              <a:buChar char="▪"/>
            </a:pPr>
            <a:r>
              <a:rPr lang="en-US" sz="2600" b="0" i="0" u="none" strike="noStrike" cap="none" dirty="0">
                <a:solidFill>
                  <a:srgbClr val="000000"/>
                </a:solidFill>
                <a:latin typeface="Arial"/>
                <a:ea typeface="Arial"/>
                <a:cs typeface="Arial"/>
                <a:sym typeface="Arial"/>
              </a:rPr>
              <a:t>Attends all Court hearings</a:t>
            </a:r>
            <a:endParaRPr sz="1000" b="0" i="0" u="none" strike="noStrike" cap="none" dirty="0">
              <a:solidFill>
                <a:srgbClr val="000000"/>
              </a:solidFill>
              <a:latin typeface="Arial"/>
              <a:ea typeface="Arial"/>
              <a:cs typeface="Arial"/>
              <a:sym typeface="Arial"/>
            </a:endParaRPr>
          </a:p>
          <a:p>
            <a:pPr marL="1619250" marR="0" lvl="3" indent="-431800" algn="just" rtl="0">
              <a:lnSpc>
                <a:spcPct val="140000"/>
              </a:lnSpc>
              <a:spcBef>
                <a:spcPts val="0"/>
              </a:spcBef>
              <a:spcAft>
                <a:spcPts val="0"/>
              </a:spcAft>
              <a:buClr>
                <a:srgbClr val="000000"/>
              </a:buClr>
              <a:buSzPts val="2600"/>
              <a:buFont typeface="Noto Sans Symbols"/>
              <a:buChar char="▪"/>
            </a:pPr>
            <a:r>
              <a:rPr lang="en-US" sz="2600" b="0" i="0" u="none" strike="noStrike" cap="none" dirty="0">
                <a:solidFill>
                  <a:srgbClr val="000000"/>
                </a:solidFill>
                <a:latin typeface="Arial"/>
                <a:ea typeface="Arial"/>
                <a:cs typeface="Arial"/>
                <a:sym typeface="Arial"/>
              </a:rPr>
              <a:t>Be prepared to advocate for the best interests of the child </a:t>
            </a:r>
            <a:endParaRPr sz="1000" b="0" i="0" u="none" strike="noStrike" cap="none" dirty="0">
              <a:solidFill>
                <a:srgbClr val="000000"/>
              </a:solidFill>
              <a:latin typeface="Arial"/>
              <a:ea typeface="Arial"/>
              <a:cs typeface="Arial"/>
              <a:sym typeface="Arial"/>
            </a:endParaRPr>
          </a:p>
          <a:p>
            <a:pPr marL="1619250" marR="0" lvl="3" indent="-431800" algn="just" rtl="0">
              <a:lnSpc>
                <a:spcPct val="140000"/>
              </a:lnSpc>
              <a:spcBef>
                <a:spcPts val="0"/>
              </a:spcBef>
              <a:spcAft>
                <a:spcPts val="0"/>
              </a:spcAft>
              <a:buClr>
                <a:srgbClr val="000000"/>
              </a:buClr>
              <a:buSzPts val="2600"/>
              <a:buFont typeface="Noto Sans Symbols"/>
              <a:buChar char="▪"/>
            </a:pPr>
            <a:r>
              <a:rPr lang="en-US" sz="2600" b="0" i="0" u="none" strike="noStrike" cap="none" dirty="0">
                <a:solidFill>
                  <a:srgbClr val="000000"/>
                </a:solidFill>
                <a:latin typeface="Arial"/>
                <a:ea typeface="Arial"/>
                <a:cs typeface="Arial"/>
                <a:sym typeface="Arial"/>
              </a:rPr>
              <a:t>Informs the Court of important developments in the case</a:t>
            </a:r>
            <a:endParaRPr sz="1000" b="0" i="0" u="none" strike="noStrike" cap="none" dirty="0">
              <a:solidFill>
                <a:srgbClr val="000000"/>
              </a:solidFill>
              <a:latin typeface="Arial"/>
              <a:ea typeface="Arial"/>
              <a:cs typeface="Arial"/>
              <a:sym typeface="Arial"/>
            </a:endParaRPr>
          </a:p>
          <a:p>
            <a:pPr marL="1619250" marR="0" lvl="3" indent="-431800" algn="just" rtl="0">
              <a:lnSpc>
                <a:spcPct val="140000"/>
              </a:lnSpc>
              <a:spcBef>
                <a:spcPts val="0"/>
              </a:spcBef>
              <a:spcAft>
                <a:spcPts val="0"/>
              </a:spcAft>
              <a:buClr>
                <a:srgbClr val="000000"/>
              </a:buClr>
              <a:buSzPts val="2600"/>
              <a:buFont typeface="Noto Sans Symbols"/>
              <a:buChar char="▪"/>
            </a:pPr>
            <a:r>
              <a:rPr lang="en-US" sz="2600" b="0" i="0" u="none" strike="noStrike" cap="none" dirty="0">
                <a:solidFill>
                  <a:srgbClr val="000000"/>
                </a:solidFill>
                <a:latin typeface="Arial"/>
                <a:ea typeface="Arial"/>
                <a:cs typeface="Arial"/>
                <a:sym typeface="Arial"/>
              </a:rPr>
              <a:t>Make fact-based recommendations to the Court in a written Court report </a:t>
            </a:r>
            <a:endParaRPr sz="1000" b="0" i="0" u="none" strike="noStrike" cap="none" dirty="0">
              <a:solidFill>
                <a:srgbClr val="000000"/>
              </a:solidFill>
              <a:latin typeface="Arial"/>
              <a:ea typeface="Arial"/>
              <a:cs typeface="Arial"/>
              <a:sym typeface="Arial"/>
            </a:endParaRPr>
          </a:p>
          <a:p>
            <a:pPr marL="1619250" marR="0" lvl="3" indent="-431800" algn="just" rtl="0">
              <a:lnSpc>
                <a:spcPct val="140000"/>
              </a:lnSpc>
              <a:spcBef>
                <a:spcPts val="0"/>
              </a:spcBef>
              <a:spcAft>
                <a:spcPts val="0"/>
              </a:spcAft>
              <a:buClr>
                <a:srgbClr val="000000"/>
              </a:buClr>
              <a:buSzPts val="2600"/>
              <a:buFont typeface="Noto Sans Symbols"/>
              <a:buChar char="▪"/>
            </a:pPr>
            <a:r>
              <a:rPr lang="en-US" sz="2600" b="0" i="0" u="none" strike="noStrike" cap="none" dirty="0">
                <a:solidFill>
                  <a:srgbClr val="000000"/>
                </a:solidFill>
                <a:latin typeface="Arial"/>
                <a:ea typeface="Arial"/>
                <a:cs typeface="Arial"/>
                <a:sym typeface="Arial"/>
              </a:rPr>
              <a:t>Participates in case conferences </a:t>
            </a:r>
            <a:endParaRPr sz="1000" b="0" i="0" u="none" strike="noStrike" cap="none" dirty="0">
              <a:solidFill>
                <a:srgbClr val="000000"/>
              </a:solidFill>
              <a:latin typeface="Arial"/>
              <a:ea typeface="Arial"/>
              <a:cs typeface="Arial"/>
              <a:sym typeface="Arial"/>
            </a:endParaRPr>
          </a:p>
        </p:txBody>
      </p:sp>
      <p:sp>
        <p:nvSpPr>
          <p:cNvPr id="188" name="Google Shape;188;p11"/>
          <p:cNvSpPr txBox="1"/>
          <p:nvPr/>
        </p:nvSpPr>
        <p:spPr>
          <a:xfrm>
            <a:off x="1184757" y="975162"/>
            <a:ext cx="15844200" cy="972900"/>
          </a:xfrm>
          <a:prstGeom prst="rect">
            <a:avLst/>
          </a:prstGeom>
          <a:noFill/>
          <a:ln>
            <a:noFill/>
          </a:ln>
        </p:spPr>
        <p:txBody>
          <a:bodyPr spcFirstLastPara="1" wrap="square" lIns="0" tIns="0" rIns="0" bIns="0" anchor="t" anchorCtr="0">
            <a:spAutoFit/>
          </a:bodyPr>
          <a:lstStyle/>
          <a:p>
            <a:pPr marL="0" marR="0" lvl="0" indent="0" algn="ctr" rtl="0">
              <a:lnSpc>
                <a:spcPct val="80000"/>
              </a:lnSpc>
              <a:spcBef>
                <a:spcPts val="0"/>
              </a:spcBef>
              <a:spcAft>
                <a:spcPts val="0"/>
              </a:spcAft>
              <a:buClr>
                <a:srgbClr val="000000"/>
              </a:buClr>
              <a:buSzPts val="7900"/>
              <a:buFont typeface="Arial"/>
              <a:buNone/>
            </a:pPr>
            <a:r>
              <a:rPr lang="en-US" sz="7900" b="0" i="0" u="none" strike="noStrike" cap="none">
                <a:solidFill>
                  <a:srgbClr val="00447B"/>
                </a:solidFill>
                <a:latin typeface="Arial"/>
                <a:ea typeface="Arial"/>
                <a:cs typeface="Arial"/>
                <a:sym typeface="Arial"/>
              </a:rPr>
              <a:t>Key Components of the CASA Role</a:t>
            </a:r>
            <a:endParaRPr sz="1300" b="0" i="0" u="none" strike="noStrike" cap="none">
              <a:solidFill>
                <a:srgbClr val="000000"/>
              </a:solidFill>
              <a:latin typeface="Arial"/>
              <a:ea typeface="Arial"/>
              <a:cs typeface="Arial"/>
              <a:sym typeface="Arial"/>
            </a:endParaRPr>
          </a:p>
        </p:txBody>
      </p:sp>
      <p:sp>
        <p:nvSpPr>
          <p:cNvPr id="189" name="Google Shape;189;p11"/>
          <p:cNvSpPr/>
          <p:nvPr/>
        </p:nvSpPr>
        <p:spPr>
          <a:xfrm>
            <a:off x="76200" y="2171700"/>
            <a:ext cx="18135600" cy="45719"/>
          </a:xfrm>
          <a:prstGeom prst="rect">
            <a:avLst/>
          </a:prstGeom>
          <a:solidFill>
            <a:srgbClr val="EE312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12"/>
          <p:cNvSpPr txBox="1"/>
          <p:nvPr/>
        </p:nvSpPr>
        <p:spPr>
          <a:xfrm>
            <a:off x="1184757" y="2441057"/>
            <a:ext cx="15981300" cy="7109639"/>
          </a:xfrm>
          <a:prstGeom prst="rect">
            <a:avLst/>
          </a:prstGeom>
          <a:noFill/>
          <a:ln>
            <a:noFill/>
          </a:ln>
        </p:spPr>
        <p:txBody>
          <a:bodyPr spcFirstLastPara="1" wrap="square" lIns="0" tIns="0" rIns="0" bIns="0" anchor="t" anchorCtr="0">
            <a:spAutoFit/>
          </a:bodyPr>
          <a:lstStyle/>
          <a:p>
            <a:pPr marL="247650" marR="0" lvl="1" indent="0" algn="just" rtl="0">
              <a:lnSpc>
                <a:spcPct val="140000"/>
              </a:lnSpc>
              <a:spcBef>
                <a:spcPts val="0"/>
              </a:spcBef>
              <a:spcAft>
                <a:spcPts val="0"/>
              </a:spcAft>
              <a:buClr>
                <a:srgbClr val="000000"/>
              </a:buClr>
              <a:buSzPts val="3000"/>
              <a:buFont typeface="Arial"/>
              <a:buNone/>
            </a:pPr>
            <a:r>
              <a:rPr lang="en-US" sz="3000" b="0" i="0" u="none" strike="noStrike" cap="none">
                <a:solidFill>
                  <a:srgbClr val="000000"/>
                </a:solidFill>
                <a:latin typeface="Arial"/>
                <a:ea typeface="Arial"/>
                <a:cs typeface="Arial"/>
                <a:sym typeface="Arial"/>
              </a:rPr>
              <a:t>Facilitate</a:t>
            </a:r>
            <a:endParaRPr sz="1400" b="0" i="0" u="none" strike="noStrike" cap="none">
              <a:solidFill>
                <a:srgbClr val="000000"/>
              </a:solidFill>
              <a:latin typeface="Arial"/>
              <a:ea typeface="Arial"/>
              <a:cs typeface="Arial"/>
              <a:sym typeface="Arial"/>
            </a:endParaRPr>
          </a:p>
          <a:p>
            <a:pPr marL="1619250" marR="0" lvl="3" indent="-457200" algn="just" rtl="0">
              <a:lnSpc>
                <a:spcPct val="140000"/>
              </a:lnSpc>
              <a:spcBef>
                <a:spcPts val="0"/>
              </a:spcBef>
              <a:spcAft>
                <a:spcPts val="0"/>
              </a:spcAft>
              <a:buClr>
                <a:srgbClr val="000000"/>
              </a:buClr>
              <a:buSzPts val="3000"/>
              <a:buFont typeface="Noto Sans Symbols"/>
              <a:buChar char="▪"/>
            </a:pPr>
            <a:r>
              <a:rPr lang="en-US" sz="3000" b="0" i="0" u="none" strike="noStrike" cap="none">
                <a:solidFill>
                  <a:srgbClr val="000000"/>
                </a:solidFill>
                <a:latin typeface="Arial"/>
                <a:ea typeface="Arial"/>
                <a:cs typeface="Arial"/>
                <a:sym typeface="Arial"/>
              </a:rPr>
              <a:t>Identify resources and needed services for the child</a:t>
            </a:r>
            <a:endParaRPr sz="1400" b="0" i="0" u="none" strike="noStrike" cap="none">
              <a:solidFill>
                <a:srgbClr val="000000"/>
              </a:solidFill>
              <a:latin typeface="Arial"/>
              <a:ea typeface="Arial"/>
              <a:cs typeface="Arial"/>
              <a:sym typeface="Arial"/>
            </a:endParaRPr>
          </a:p>
          <a:p>
            <a:pPr marL="1619250" marR="0" lvl="3" indent="-457200" algn="just" rtl="0">
              <a:lnSpc>
                <a:spcPct val="140000"/>
              </a:lnSpc>
              <a:spcBef>
                <a:spcPts val="0"/>
              </a:spcBef>
              <a:spcAft>
                <a:spcPts val="0"/>
              </a:spcAft>
              <a:buClr>
                <a:srgbClr val="000000"/>
              </a:buClr>
              <a:buSzPts val="3000"/>
              <a:buFont typeface="Noto Sans Symbols"/>
              <a:buChar char="▪"/>
            </a:pPr>
            <a:r>
              <a:rPr lang="en-US" sz="3000" b="0" i="0" u="none" strike="noStrike" cap="none">
                <a:solidFill>
                  <a:srgbClr val="000000"/>
                </a:solidFill>
                <a:latin typeface="Arial"/>
                <a:ea typeface="Arial"/>
                <a:cs typeface="Arial"/>
                <a:sym typeface="Arial"/>
              </a:rPr>
              <a:t>Collaborate with case parties (i.e., Child Protection Specialist, attorney GAL, attorneys) to help ensure resources and services are provided</a:t>
            </a:r>
            <a:endParaRPr sz="1400" b="0" i="0" u="none" strike="noStrike" cap="none">
              <a:solidFill>
                <a:srgbClr val="000000"/>
              </a:solidFill>
              <a:latin typeface="Arial"/>
              <a:ea typeface="Arial"/>
              <a:cs typeface="Arial"/>
              <a:sym typeface="Arial"/>
            </a:endParaRPr>
          </a:p>
          <a:p>
            <a:pPr marL="247650" marR="0" lvl="1" indent="0" algn="just" rtl="0">
              <a:lnSpc>
                <a:spcPct val="140000"/>
              </a:lnSpc>
              <a:spcBef>
                <a:spcPts val="0"/>
              </a:spcBef>
              <a:spcAft>
                <a:spcPts val="0"/>
              </a:spcAft>
              <a:buClr>
                <a:srgbClr val="000000"/>
              </a:buClr>
              <a:buSzPts val="3000"/>
              <a:buFont typeface="Arial"/>
              <a:buNone/>
            </a:pPr>
            <a:endParaRPr sz="3000" b="0" i="0" u="none" strike="noStrike" cap="none">
              <a:solidFill>
                <a:srgbClr val="000000"/>
              </a:solidFill>
              <a:latin typeface="Arial"/>
              <a:ea typeface="Arial"/>
              <a:cs typeface="Arial"/>
              <a:sym typeface="Arial"/>
            </a:endParaRPr>
          </a:p>
          <a:p>
            <a:pPr marL="247650" marR="0" lvl="1" indent="0" algn="just" rtl="0">
              <a:lnSpc>
                <a:spcPct val="140000"/>
              </a:lnSpc>
              <a:spcBef>
                <a:spcPts val="0"/>
              </a:spcBef>
              <a:spcAft>
                <a:spcPts val="0"/>
              </a:spcAft>
              <a:buClr>
                <a:srgbClr val="000000"/>
              </a:buClr>
              <a:buSzPts val="3000"/>
              <a:buFont typeface="Arial"/>
              <a:buNone/>
            </a:pPr>
            <a:r>
              <a:rPr lang="en-US" sz="3000" b="0" i="0" u="none" strike="noStrike" cap="none">
                <a:solidFill>
                  <a:srgbClr val="000000"/>
                </a:solidFill>
                <a:latin typeface="Arial"/>
                <a:ea typeface="Arial"/>
                <a:cs typeface="Arial"/>
                <a:sym typeface="Arial"/>
              </a:rPr>
              <a:t>Monitor</a:t>
            </a:r>
            <a:endParaRPr sz="1400" b="0" i="0" u="none" strike="noStrike" cap="none">
              <a:solidFill>
                <a:srgbClr val="000000"/>
              </a:solidFill>
              <a:latin typeface="Arial"/>
              <a:ea typeface="Arial"/>
              <a:cs typeface="Arial"/>
              <a:sym typeface="Arial"/>
            </a:endParaRPr>
          </a:p>
          <a:p>
            <a:pPr marL="1619250" marR="0" lvl="3" indent="-457200" algn="just" rtl="0">
              <a:lnSpc>
                <a:spcPct val="140000"/>
              </a:lnSpc>
              <a:spcBef>
                <a:spcPts val="0"/>
              </a:spcBef>
              <a:spcAft>
                <a:spcPts val="0"/>
              </a:spcAft>
              <a:buClr>
                <a:srgbClr val="000000"/>
              </a:buClr>
              <a:buSzPts val="3000"/>
              <a:buFont typeface="Noto Sans Symbols"/>
              <a:buChar char="▪"/>
            </a:pPr>
            <a:r>
              <a:rPr lang="en-US" sz="3000" b="0" i="0" u="none" strike="noStrike" cap="none">
                <a:solidFill>
                  <a:srgbClr val="000000"/>
                </a:solidFill>
                <a:latin typeface="Arial"/>
                <a:ea typeface="Arial"/>
                <a:cs typeface="Arial"/>
                <a:sym typeface="Arial"/>
              </a:rPr>
              <a:t>Monitor the orders of the court and ensure the DCFS case plan is being carried out</a:t>
            </a:r>
            <a:endParaRPr sz="1400" b="0" i="0" u="none" strike="noStrike" cap="none">
              <a:solidFill>
                <a:srgbClr val="000000"/>
              </a:solidFill>
              <a:latin typeface="Arial"/>
              <a:ea typeface="Arial"/>
              <a:cs typeface="Arial"/>
              <a:sym typeface="Arial"/>
            </a:endParaRPr>
          </a:p>
          <a:p>
            <a:pPr marL="1619250" marR="0" lvl="3" indent="-457200" algn="just" rtl="0">
              <a:lnSpc>
                <a:spcPct val="140000"/>
              </a:lnSpc>
              <a:spcBef>
                <a:spcPts val="0"/>
              </a:spcBef>
              <a:spcAft>
                <a:spcPts val="0"/>
              </a:spcAft>
              <a:buClr>
                <a:srgbClr val="000000"/>
              </a:buClr>
              <a:buSzPts val="3000"/>
              <a:buFont typeface="Noto Sans Symbols"/>
              <a:buChar char="▪"/>
            </a:pPr>
            <a:r>
              <a:rPr lang="en-US" sz="3000" b="0" i="0" u="none" strike="noStrike" cap="none">
                <a:solidFill>
                  <a:srgbClr val="000000"/>
                </a:solidFill>
                <a:latin typeface="Arial"/>
                <a:ea typeface="Arial"/>
                <a:cs typeface="Arial"/>
                <a:sym typeface="Arial"/>
              </a:rPr>
              <a:t>Monitor the child’s safety throughout the case</a:t>
            </a:r>
            <a:endParaRPr sz="3000" b="0" i="0" u="none" strike="noStrike" cap="none">
              <a:solidFill>
                <a:srgbClr val="000000"/>
              </a:solidFill>
              <a:latin typeface="Arial"/>
              <a:ea typeface="Arial"/>
              <a:cs typeface="Arial"/>
              <a:sym typeface="Arial"/>
            </a:endParaRPr>
          </a:p>
          <a:p>
            <a:pPr marL="1619250" marR="0" lvl="3" indent="-457200" algn="just" rtl="0">
              <a:lnSpc>
                <a:spcPct val="140000"/>
              </a:lnSpc>
              <a:spcBef>
                <a:spcPts val="0"/>
              </a:spcBef>
              <a:spcAft>
                <a:spcPts val="0"/>
              </a:spcAft>
              <a:buClr>
                <a:schemeClr val="dk1"/>
              </a:buClr>
              <a:buSzPts val="3000"/>
              <a:buFont typeface="Noto Sans Symbols"/>
              <a:buChar char="▪"/>
            </a:pPr>
            <a:r>
              <a:rPr lang="en-US" sz="3000" b="0" i="0" u="none" strike="noStrike" cap="none">
                <a:solidFill>
                  <a:schemeClr val="dk1"/>
                </a:solidFill>
                <a:latin typeface="Arial"/>
                <a:ea typeface="Arial"/>
                <a:cs typeface="Arial"/>
                <a:sym typeface="Arial"/>
              </a:rPr>
              <a:t>Document all activities, accurately taking note of any concerns, progress or lack thereof</a:t>
            </a:r>
            <a:endParaRPr sz="1400" b="0" i="0" u="none" strike="noStrike" cap="none">
              <a:solidFill>
                <a:srgbClr val="000000"/>
              </a:solidFill>
              <a:latin typeface="Arial"/>
              <a:ea typeface="Arial"/>
              <a:cs typeface="Arial"/>
              <a:sym typeface="Arial"/>
            </a:endParaRPr>
          </a:p>
          <a:p>
            <a:pPr marL="1619250" marR="0" lvl="3" indent="-457200" algn="just" rtl="0">
              <a:lnSpc>
                <a:spcPct val="140000"/>
              </a:lnSpc>
              <a:spcBef>
                <a:spcPts val="0"/>
              </a:spcBef>
              <a:spcAft>
                <a:spcPts val="0"/>
              </a:spcAft>
              <a:buClr>
                <a:srgbClr val="000000"/>
              </a:buClr>
              <a:buSzPts val="3000"/>
              <a:buFont typeface="Noto Sans Symbols"/>
              <a:buChar char="▪"/>
            </a:pPr>
            <a:r>
              <a:rPr lang="en-US" sz="3000" b="0" i="0" u="none" strike="noStrike" cap="none">
                <a:solidFill>
                  <a:srgbClr val="000000"/>
                </a:solidFill>
                <a:latin typeface="Arial"/>
                <a:ea typeface="Arial"/>
                <a:cs typeface="Arial"/>
                <a:sym typeface="Arial"/>
              </a:rPr>
              <a:t>Remains actively involved until the case is closed (average length is 2 years)</a:t>
            </a:r>
            <a:endParaRPr sz="3000" b="0" i="0" u="none" strike="noStrike" cap="none">
              <a:solidFill>
                <a:srgbClr val="000000"/>
              </a:solidFill>
              <a:latin typeface="Arial"/>
              <a:ea typeface="Arial"/>
              <a:cs typeface="Arial"/>
              <a:sym typeface="Arial"/>
            </a:endParaRPr>
          </a:p>
        </p:txBody>
      </p:sp>
      <p:sp>
        <p:nvSpPr>
          <p:cNvPr id="195" name="Google Shape;195;p12"/>
          <p:cNvSpPr txBox="1"/>
          <p:nvPr/>
        </p:nvSpPr>
        <p:spPr>
          <a:xfrm>
            <a:off x="1184757" y="975162"/>
            <a:ext cx="15844200" cy="972900"/>
          </a:xfrm>
          <a:prstGeom prst="rect">
            <a:avLst/>
          </a:prstGeom>
          <a:noFill/>
          <a:ln>
            <a:noFill/>
          </a:ln>
        </p:spPr>
        <p:txBody>
          <a:bodyPr spcFirstLastPara="1" wrap="square" lIns="0" tIns="0" rIns="0" bIns="0" anchor="t" anchorCtr="0">
            <a:spAutoFit/>
          </a:bodyPr>
          <a:lstStyle/>
          <a:p>
            <a:pPr marL="0" marR="0" lvl="0" indent="0" algn="ctr" rtl="0">
              <a:lnSpc>
                <a:spcPct val="80000"/>
              </a:lnSpc>
              <a:spcBef>
                <a:spcPts val="0"/>
              </a:spcBef>
              <a:spcAft>
                <a:spcPts val="0"/>
              </a:spcAft>
              <a:buClr>
                <a:srgbClr val="000000"/>
              </a:buClr>
              <a:buSzPts val="7900"/>
              <a:buFont typeface="Arial"/>
              <a:buNone/>
            </a:pPr>
            <a:r>
              <a:rPr lang="en-US" sz="7900" b="0" i="0" u="none" strike="noStrike" cap="none">
                <a:solidFill>
                  <a:srgbClr val="00447B"/>
                </a:solidFill>
                <a:latin typeface="Arial"/>
                <a:ea typeface="Arial"/>
                <a:cs typeface="Arial"/>
                <a:sym typeface="Arial"/>
              </a:rPr>
              <a:t>Key Components of the CASA Role</a:t>
            </a:r>
            <a:endParaRPr sz="1300" b="0" i="0" u="none" strike="noStrike" cap="none">
              <a:solidFill>
                <a:srgbClr val="000000"/>
              </a:solidFill>
              <a:latin typeface="Arial"/>
              <a:ea typeface="Arial"/>
              <a:cs typeface="Arial"/>
              <a:sym typeface="Arial"/>
            </a:endParaRPr>
          </a:p>
        </p:txBody>
      </p:sp>
      <p:sp>
        <p:nvSpPr>
          <p:cNvPr id="196" name="Google Shape;196;p12"/>
          <p:cNvSpPr/>
          <p:nvPr/>
        </p:nvSpPr>
        <p:spPr>
          <a:xfrm>
            <a:off x="76200" y="2171700"/>
            <a:ext cx="18135600" cy="45719"/>
          </a:xfrm>
          <a:prstGeom prst="rect">
            <a:avLst/>
          </a:prstGeom>
          <a:solidFill>
            <a:srgbClr val="EE312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447B"/>
        </a:solidFill>
        <a:effectLst/>
      </p:bgPr>
    </p:bg>
    <p:spTree>
      <p:nvGrpSpPr>
        <p:cNvPr id="1" name="Shape 201"/>
        <p:cNvGrpSpPr/>
        <p:nvPr/>
      </p:nvGrpSpPr>
      <p:grpSpPr>
        <a:xfrm>
          <a:off x="0" y="0"/>
          <a:ext cx="0" cy="0"/>
          <a:chOff x="0" y="0"/>
          <a:chExt cx="0" cy="0"/>
        </a:xfrm>
      </p:grpSpPr>
      <p:sp>
        <p:nvSpPr>
          <p:cNvPr id="202" name="Google Shape;202;p13"/>
          <p:cNvSpPr txBox="1"/>
          <p:nvPr/>
        </p:nvSpPr>
        <p:spPr>
          <a:xfrm>
            <a:off x="5638800" y="796402"/>
            <a:ext cx="11406000" cy="1108200"/>
          </a:xfrm>
          <a:prstGeom prst="rect">
            <a:avLst/>
          </a:prstGeom>
          <a:noFill/>
          <a:ln>
            <a:noFill/>
          </a:ln>
        </p:spPr>
        <p:txBody>
          <a:bodyPr spcFirstLastPara="1" wrap="square" lIns="0" tIns="0" rIns="0" bIns="0" anchor="t" anchorCtr="0">
            <a:spAutoFit/>
          </a:bodyPr>
          <a:lstStyle/>
          <a:p>
            <a:pPr marL="0" marR="0" lvl="0" indent="0" algn="r" rtl="0">
              <a:lnSpc>
                <a:spcPct val="134444"/>
              </a:lnSpc>
              <a:spcBef>
                <a:spcPts val="0"/>
              </a:spcBef>
              <a:spcAft>
                <a:spcPts val="0"/>
              </a:spcAft>
              <a:buClr>
                <a:srgbClr val="000000"/>
              </a:buClr>
              <a:buSzPts val="7200"/>
              <a:buFont typeface="Arial"/>
              <a:buNone/>
            </a:pPr>
            <a:r>
              <a:rPr lang="en-US" sz="7200" b="0" i="0" u="none" strike="noStrike" cap="none">
                <a:solidFill>
                  <a:schemeClr val="lt1"/>
                </a:solidFill>
                <a:latin typeface="Arial"/>
                <a:ea typeface="Arial"/>
                <a:cs typeface="Arial"/>
                <a:sym typeface="Arial"/>
              </a:rPr>
              <a:t>CASA Volunteers DO NOT:  </a:t>
            </a:r>
            <a:endParaRPr sz="1400" b="0" i="0" u="none" strike="noStrike" cap="none">
              <a:solidFill>
                <a:srgbClr val="000000"/>
              </a:solidFill>
              <a:latin typeface="Arial"/>
              <a:ea typeface="Arial"/>
              <a:cs typeface="Arial"/>
              <a:sym typeface="Arial"/>
            </a:endParaRPr>
          </a:p>
        </p:txBody>
      </p:sp>
      <p:sp>
        <p:nvSpPr>
          <p:cNvPr id="203" name="Google Shape;203;p13"/>
          <p:cNvSpPr/>
          <p:nvPr/>
        </p:nvSpPr>
        <p:spPr>
          <a:xfrm>
            <a:off x="0" y="0"/>
            <a:ext cx="5410200" cy="10287000"/>
          </a:xfrm>
          <a:prstGeom prst="rect">
            <a:avLst/>
          </a:prstGeom>
          <a:solidFill>
            <a:srgbClr val="00447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04" name="Google Shape;204;p13"/>
          <p:cNvGrpSpPr/>
          <p:nvPr/>
        </p:nvGrpSpPr>
        <p:grpSpPr>
          <a:xfrm>
            <a:off x="0" y="0"/>
            <a:ext cx="4572000" cy="10287000"/>
            <a:chOff x="0" y="0"/>
            <a:chExt cx="6096000" cy="13716000"/>
          </a:xfrm>
        </p:grpSpPr>
        <p:pic>
          <p:nvPicPr>
            <p:cNvPr id="205" name="Google Shape;205;p13"/>
            <p:cNvPicPr preferRelativeResize="0"/>
            <p:nvPr/>
          </p:nvPicPr>
          <p:blipFill rotWithShape="1">
            <a:blip r:embed="rId3">
              <a:alphaModFix/>
            </a:blip>
            <a:srcRect l="4745" r="4745"/>
            <a:stretch/>
          </p:blipFill>
          <p:spPr>
            <a:xfrm>
              <a:off x="0" y="0"/>
              <a:ext cx="6096000" cy="4487333"/>
            </a:xfrm>
            <a:prstGeom prst="rect">
              <a:avLst/>
            </a:prstGeom>
            <a:noFill/>
            <a:ln>
              <a:noFill/>
            </a:ln>
          </p:spPr>
        </p:pic>
        <p:pic>
          <p:nvPicPr>
            <p:cNvPr id="206" name="Google Shape;206;p13"/>
            <p:cNvPicPr preferRelativeResize="0"/>
            <p:nvPr/>
          </p:nvPicPr>
          <p:blipFill rotWithShape="1">
            <a:blip r:embed="rId4">
              <a:alphaModFix/>
            </a:blip>
            <a:srcRect l="4745" r="4745"/>
            <a:stretch/>
          </p:blipFill>
          <p:spPr>
            <a:xfrm>
              <a:off x="0" y="4614333"/>
              <a:ext cx="6096000" cy="4487333"/>
            </a:xfrm>
            <a:prstGeom prst="rect">
              <a:avLst/>
            </a:prstGeom>
            <a:noFill/>
            <a:ln>
              <a:noFill/>
            </a:ln>
          </p:spPr>
        </p:pic>
        <p:pic>
          <p:nvPicPr>
            <p:cNvPr id="207" name="Google Shape;207;p13"/>
            <p:cNvPicPr preferRelativeResize="0"/>
            <p:nvPr/>
          </p:nvPicPr>
          <p:blipFill rotWithShape="1">
            <a:blip r:embed="rId5">
              <a:alphaModFix/>
            </a:blip>
            <a:srcRect l="4745" r="4745"/>
            <a:stretch/>
          </p:blipFill>
          <p:spPr>
            <a:xfrm>
              <a:off x="0" y="9228667"/>
              <a:ext cx="6096000" cy="4487333"/>
            </a:xfrm>
            <a:prstGeom prst="rect">
              <a:avLst/>
            </a:prstGeom>
            <a:noFill/>
            <a:ln>
              <a:noFill/>
            </a:ln>
          </p:spPr>
        </p:pic>
      </p:grpSp>
      <p:sp>
        <p:nvSpPr>
          <p:cNvPr id="208" name="Google Shape;208;p13"/>
          <p:cNvSpPr txBox="1"/>
          <p:nvPr/>
        </p:nvSpPr>
        <p:spPr>
          <a:xfrm>
            <a:off x="5638800" y="2994475"/>
            <a:ext cx="11963400" cy="7263486"/>
          </a:xfrm>
          <a:prstGeom prst="rect">
            <a:avLst/>
          </a:prstGeom>
          <a:noFill/>
          <a:ln>
            <a:noFill/>
          </a:ln>
        </p:spPr>
        <p:txBody>
          <a:bodyPr spcFirstLastPara="1" wrap="square" lIns="91425" tIns="45700" rIns="91425" bIns="45700" anchor="t" anchorCtr="0">
            <a:spAutoFit/>
          </a:bodyPr>
          <a:lstStyle/>
          <a:p>
            <a:pPr marL="457200" marR="0" lvl="0" indent="-457200" algn="l" rtl="0">
              <a:lnSpc>
                <a:spcPct val="100000"/>
              </a:lnSpc>
              <a:spcBef>
                <a:spcPts val="0"/>
              </a:spcBef>
              <a:spcAft>
                <a:spcPts val="0"/>
              </a:spcAft>
              <a:buClr>
                <a:schemeClr val="lt1"/>
              </a:buClr>
              <a:buSzPts val="3200"/>
              <a:buFont typeface="Noto Sans Symbols"/>
              <a:buChar char="▪"/>
            </a:pPr>
            <a:r>
              <a:rPr lang="en-US" sz="3200" b="0" i="0" u="none" strike="noStrike" cap="none">
                <a:solidFill>
                  <a:schemeClr val="lt1"/>
                </a:solidFill>
                <a:latin typeface="Arial"/>
                <a:ea typeface="Arial"/>
                <a:cs typeface="Arial"/>
                <a:sym typeface="Arial"/>
              </a:rPr>
              <a:t>Give legal advice or therapeutic counseling</a:t>
            </a:r>
            <a:endParaRPr sz="1400" b="0" i="0" u="none" strike="noStrike" cap="none">
              <a:solidFill>
                <a:srgbClr val="000000"/>
              </a:solidFill>
              <a:latin typeface="Arial"/>
              <a:ea typeface="Arial"/>
              <a:cs typeface="Arial"/>
              <a:sym typeface="Arial"/>
            </a:endParaRPr>
          </a:p>
          <a:p>
            <a:pPr marL="457200" marR="0" lvl="0" indent="-254000" algn="l" rtl="0">
              <a:lnSpc>
                <a:spcPct val="100000"/>
              </a:lnSpc>
              <a:spcBef>
                <a:spcPts val="0"/>
              </a:spcBef>
              <a:spcAft>
                <a:spcPts val="0"/>
              </a:spcAft>
              <a:buClr>
                <a:schemeClr val="dk1"/>
              </a:buClr>
              <a:buSzPts val="3200"/>
              <a:buFont typeface="Noto Sans Symbols"/>
              <a:buNone/>
            </a:pPr>
            <a:endParaRPr sz="3200" b="0" i="0" u="none" strike="noStrike" cap="none">
              <a:solidFill>
                <a:schemeClr val="lt1"/>
              </a:solidFill>
              <a:latin typeface="Arial"/>
              <a:ea typeface="Arial"/>
              <a:cs typeface="Arial"/>
              <a:sym typeface="Arial"/>
            </a:endParaRPr>
          </a:p>
          <a:p>
            <a:pPr marL="457200" marR="0" lvl="0" indent="-457200" algn="l" rtl="0">
              <a:lnSpc>
                <a:spcPct val="100000"/>
              </a:lnSpc>
              <a:spcBef>
                <a:spcPts val="0"/>
              </a:spcBef>
              <a:spcAft>
                <a:spcPts val="0"/>
              </a:spcAft>
              <a:buClr>
                <a:schemeClr val="lt1"/>
              </a:buClr>
              <a:buSzPts val="3200"/>
              <a:buFont typeface="Noto Sans Symbols"/>
              <a:buChar char="▪"/>
            </a:pPr>
            <a:r>
              <a:rPr lang="en-US" sz="3200" b="0" i="0" u="none" strike="noStrike" cap="none">
                <a:solidFill>
                  <a:schemeClr val="lt1"/>
                </a:solidFill>
                <a:latin typeface="Arial"/>
                <a:ea typeface="Arial"/>
                <a:cs typeface="Arial"/>
                <a:sym typeface="Arial"/>
              </a:rPr>
              <a:t>Make placement arrangements for the child </a:t>
            </a:r>
            <a:endParaRPr sz="1400" b="0" i="0" u="none" strike="noStrike" cap="none">
              <a:solidFill>
                <a:srgbClr val="000000"/>
              </a:solidFill>
              <a:latin typeface="Arial"/>
              <a:ea typeface="Arial"/>
              <a:cs typeface="Arial"/>
              <a:sym typeface="Arial"/>
            </a:endParaRPr>
          </a:p>
          <a:p>
            <a:pPr marL="457200" marR="0" lvl="0" indent="-254000" algn="l" rtl="0">
              <a:lnSpc>
                <a:spcPct val="100000"/>
              </a:lnSpc>
              <a:spcBef>
                <a:spcPts val="0"/>
              </a:spcBef>
              <a:spcAft>
                <a:spcPts val="0"/>
              </a:spcAft>
              <a:buClr>
                <a:schemeClr val="dk1"/>
              </a:buClr>
              <a:buSzPts val="3200"/>
              <a:buFont typeface="Noto Sans Symbols"/>
              <a:buNone/>
            </a:pPr>
            <a:endParaRPr sz="3200" b="0" i="0" u="none" strike="noStrike" cap="none">
              <a:solidFill>
                <a:schemeClr val="lt1"/>
              </a:solidFill>
              <a:latin typeface="Arial"/>
              <a:ea typeface="Arial"/>
              <a:cs typeface="Arial"/>
              <a:sym typeface="Arial"/>
            </a:endParaRPr>
          </a:p>
          <a:p>
            <a:pPr marL="457200" marR="0" lvl="0" indent="-457200" algn="l" rtl="0">
              <a:lnSpc>
                <a:spcPct val="100000"/>
              </a:lnSpc>
              <a:spcBef>
                <a:spcPts val="0"/>
              </a:spcBef>
              <a:spcAft>
                <a:spcPts val="0"/>
              </a:spcAft>
              <a:buClr>
                <a:schemeClr val="lt1"/>
              </a:buClr>
              <a:buSzPts val="3200"/>
              <a:buFont typeface="Noto Sans Symbols"/>
              <a:buChar char="▪"/>
            </a:pPr>
            <a:r>
              <a:rPr lang="en-US" sz="3200" b="0" i="0" u="none" strike="noStrike" cap="none">
                <a:solidFill>
                  <a:schemeClr val="lt1"/>
                </a:solidFill>
                <a:latin typeface="Arial"/>
                <a:ea typeface="Arial"/>
                <a:cs typeface="Arial"/>
                <a:sym typeface="Arial"/>
              </a:rPr>
              <a:t>Give money, gift cards, or purchase gifts for the child or the child’s family or caregiver </a:t>
            </a:r>
            <a:endParaRPr sz="1400" b="0" i="0" u="none" strike="noStrike" cap="none">
              <a:solidFill>
                <a:srgbClr val="000000"/>
              </a:solidFill>
              <a:latin typeface="Arial"/>
              <a:ea typeface="Arial"/>
              <a:cs typeface="Arial"/>
              <a:sym typeface="Arial"/>
            </a:endParaRPr>
          </a:p>
          <a:p>
            <a:pPr marL="457200" marR="0" lvl="0" indent="-254000" algn="l" rtl="0">
              <a:lnSpc>
                <a:spcPct val="100000"/>
              </a:lnSpc>
              <a:spcBef>
                <a:spcPts val="0"/>
              </a:spcBef>
              <a:spcAft>
                <a:spcPts val="0"/>
              </a:spcAft>
              <a:buClr>
                <a:schemeClr val="dk1"/>
              </a:buClr>
              <a:buSzPts val="3200"/>
              <a:buFont typeface="Noto Sans Symbols"/>
              <a:buNone/>
            </a:pPr>
            <a:endParaRPr sz="3200" b="0" i="0" u="none" strike="noStrike" cap="none">
              <a:solidFill>
                <a:schemeClr val="lt1"/>
              </a:solidFill>
              <a:latin typeface="Arial"/>
              <a:ea typeface="Arial"/>
              <a:cs typeface="Arial"/>
              <a:sym typeface="Arial"/>
            </a:endParaRPr>
          </a:p>
          <a:p>
            <a:pPr marL="457200" marR="0" lvl="0" indent="-457200" algn="l" rtl="0">
              <a:lnSpc>
                <a:spcPct val="100000"/>
              </a:lnSpc>
              <a:spcBef>
                <a:spcPts val="0"/>
              </a:spcBef>
              <a:spcAft>
                <a:spcPts val="0"/>
              </a:spcAft>
              <a:buClr>
                <a:schemeClr val="lt1"/>
              </a:buClr>
              <a:buSzPts val="3200"/>
              <a:buFont typeface="Noto Sans Symbols"/>
              <a:buChar char="▪"/>
            </a:pPr>
            <a:r>
              <a:rPr lang="en-US" sz="3200" b="0" i="0" u="none" strike="noStrike" cap="none">
                <a:solidFill>
                  <a:schemeClr val="lt1"/>
                </a:solidFill>
                <a:latin typeface="Arial"/>
                <a:ea typeface="Arial"/>
                <a:cs typeface="Arial"/>
                <a:sym typeface="Arial"/>
              </a:rPr>
              <a:t>Transport any child, family member or other person on the case</a:t>
            </a:r>
            <a:endParaRPr sz="1400" b="0" i="0" u="none" strike="noStrike" cap="none">
              <a:solidFill>
                <a:srgbClr val="000000"/>
              </a:solidFill>
              <a:latin typeface="Arial"/>
              <a:ea typeface="Arial"/>
              <a:cs typeface="Arial"/>
              <a:sym typeface="Arial"/>
            </a:endParaRPr>
          </a:p>
          <a:p>
            <a:pPr marL="457200" marR="0" lvl="0" indent="-254000" algn="l" rtl="0">
              <a:lnSpc>
                <a:spcPct val="100000"/>
              </a:lnSpc>
              <a:spcBef>
                <a:spcPts val="0"/>
              </a:spcBef>
              <a:spcAft>
                <a:spcPts val="0"/>
              </a:spcAft>
              <a:buClr>
                <a:schemeClr val="dk1"/>
              </a:buClr>
              <a:buSzPts val="3200"/>
              <a:buFont typeface="Noto Sans Symbols"/>
              <a:buNone/>
            </a:pPr>
            <a:endParaRPr sz="3200" b="0" i="0" u="none" strike="noStrike" cap="none">
              <a:solidFill>
                <a:schemeClr val="lt1"/>
              </a:solidFill>
              <a:latin typeface="Arial"/>
              <a:ea typeface="Arial"/>
              <a:cs typeface="Arial"/>
              <a:sym typeface="Arial"/>
            </a:endParaRPr>
          </a:p>
          <a:p>
            <a:pPr marL="457200" marR="0" lvl="0" indent="-457200" algn="l" rtl="0">
              <a:lnSpc>
                <a:spcPct val="100000"/>
              </a:lnSpc>
              <a:spcBef>
                <a:spcPts val="0"/>
              </a:spcBef>
              <a:spcAft>
                <a:spcPts val="0"/>
              </a:spcAft>
              <a:buClr>
                <a:schemeClr val="lt1"/>
              </a:buClr>
              <a:buSzPts val="3200"/>
              <a:buFont typeface="Noto Sans Symbols"/>
              <a:buChar char="▪"/>
            </a:pPr>
            <a:r>
              <a:rPr lang="en-US" sz="3200" b="0" i="0" u="none" strike="noStrike" cap="none">
                <a:solidFill>
                  <a:schemeClr val="lt1"/>
                </a:solidFill>
                <a:latin typeface="Arial"/>
                <a:ea typeface="Arial"/>
                <a:cs typeface="Arial"/>
                <a:sym typeface="Arial"/>
              </a:rPr>
              <a:t>Socialize with the child or the child’s family or caregiver outside of home visits, Court hearings, and case-related meetings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lt1"/>
              </a:solidFill>
              <a:latin typeface="Proxima Nova"/>
              <a:ea typeface="Proxima Nova"/>
              <a:cs typeface="Proxima Nova"/>
              <a:sym typeface="Proxima Nova"/>
            </a:endParaRPr>
          </a:p>
          <a:p>
            <a:pPr marL="285750" marR="0" lvl="0" indent="-171450" algn="l"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4"/>
          <p:cNvSpPr txBox="1"/>
          <p:nvPr/>
        </p:nvSpPr>
        <p:spPr>
          <a:xfrm>
            <a:off x="4486487" y="560735"/>
            <a:ext cx="11296226" cy="950260"/>
          </a:xfrm>
          <a:prstGeom prst="rect">
            <a:avLst/>
          </a:prstGeom>
          <a:noFill/>
          <a:ln>
            <a:noFill/>
          </a:ln>
        </p:spPr>
        <p:txBody>
          <a:bodyPr spcFirstLastPara="1" wrap="square" lIns="0" tIns="0" rIns="0" bIns="0" anchor="t" anchorCtr="0">
            <a:spAutoFit/>
          </a:bodyPr>
          <a:lstStyle/>
          <a:p>
            <a:pPr marL="0" marR="0" lvl="0" indent="0" algn="l" rtl="0">
              <a:lnSpc>
                <a:spcPct val="97777"/>
              </a:lnSpc>
              <a:spcBef>
                <a:spcPts val="0"/>
              </a:spcBef>
              <a:spcAft>
                <a:spcPts val="0"/>
              </a:spcAft>
              <a:buClr>
                <a:srgbClr val="000000"/>
              </a:buClr>
              <a:buSzPts val="7200"/>
              <a:buFont typeface="Arial"/>
              <a:buNone/>
            </a:pPr>
            <a:r>
              <a:rPr lang="en-US" sz="7200" b="0" i="0" u="none" strike="noStrike" cap="none">
                <a:solidFill>
                  <a:srgbClr val="EE3124"/>
                </a:solidFill>
                <a:latin typeface="Arial"/>
                <a:ea typeface="Arial"/>
                <a:cs typeface="Arial"/>
                <a:sym typeface="Arial"/>
              </a:rPr>
              <a:t>Focus of a CASA Volunteer</a:t>
            </a:r>
            <a:endParaRPr sz="1400" b="0" i="0" u="none" strike="noStrike" cap="none">
              <a:solidFill>
                <a:srgbClr val="000000"/>
              </a:solidFill>
              <a:latin typeface="Arial"/>
              <a:ea typeface="Arial"/>
              <a:cs typeface="Arial"/>
              <a:sym typeface="Arial"/>
            </a:endParaRPr>
          </a:p>
        </p:txBody>
      </p:sp>
      <p:sp>
        <p:nvSpPr>
          <p:cNvPr id="215" name="Google Shape;215;p14"/>
          <p:cNvSpPr/>
          <p:nvPr/>
        </p:nvSpPr>
        <p:spPr>
          <a:xfrm>
            <a:off x="0" y="1943100"/>
            <a:ext cx="18288000" cy="8352127"/>
          </a:xfrm>
          <a:prstGeom prst="rect">
            <a:avLst/>
          </a:prstGeom>
          <a:solidFill>
            <a:srgbClr val="00447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14"/>
          <p:cNvSpPr txBox="1"/>
          <p:nvPr/>
        </p:nvSpPr>
        <p:spPr>
          <a:xfrm>
            <a:off x="2813134" y="2444710"/>
            <a:ext cx="6650752" cy="1292662"/>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000"/>
              <a:buFont typeface="Arial"/>
              <a:buNone/>
            </a:pPr>
            <a:r>
              <a:rPr lang="en-US" sz="3000" b="0" i="0" u="none" strike="noStrike" cap="none">
                <a:solidFill>
                  <a:srgbClr val="FFFFFF"/>
                </a:solidFill>
                <a:latin typeface="Arial"/>
                <a:ea typeface="Arial"/>
                <a:cs typeface="Arial"/>
                <a:sym typeface="Arial"/>
              </a:rPr>
              <a:t>The child is seen, heard, and engaged by the child-welfare system</a:t>
            </a:r>
            <a:endParaRPr sz="1400" b="0" i="0" u="none" strike="noStrike" cap="none">
              <a:solidFill>
                <a:srgbClr val="000000"/>
              </a:solidFill>
              <a:latin typeface="Arial"/>
              <a:ea typeface="Arial"/>
              <a:cs typeface="Arial"/>
              <a:sym typeface="Arial"/>
            </a:endParaRPr>
          </a:p>
        </p:txBody>
      </p:sp>
      <p:grpSp>
        <p:nvGrpSpPr>
          <p:cNvPr id="217" name="Google Shape;217;p14"/>
          <p:cNvGrpSpPr/>
          <p:nvPr/>
        </p:nvGrpSpPr>
        <p:grpSpPr>
          <a:xfrm>
            <a:off x="1069903" y="2400300"/>
            <a:ext cx="1384445" cy="1390650"/>
            <a:chOff x="4137" y="0"/>
            <a:chExt cx="1845926" cy="1854200"/>
          </a:xfrm>
        </p:grpSpPr>
        <p:sp>
          <p:nvSpPr>
            <p:cNvPr id="218" name="Google Shape;218;p14"/>
            <p:cNvSpPr/>
            <p:nvPr/>
          </p:nvSpPr>
          <p:spPr>
            <a:xfrm>
              <a:off x="4137" y="0"/>
              <a:ext cx="1845926" cy="1854200"/>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E312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19" name="Google Shape;219;p14"/>
            <p:cNvPicPr preferRelativeResize="0"/>
            <p:nvPr/>
          </p:nvPicPr>
          <p:blipFill rotWithShape="1">
            <a:blip r:embed="rId3">
              <a:alphaModFix/>
            </a:blip>
            <a:srcRect/>
            <a:stretch/>
          </p:blipFill>
          <p:spPr>
            <a:xfrm>
              <a:off x="482518" y="384360"/>
              <a:ext cx="1043730" cy="1085479"/>
            </a:xfrm>
            <a:prstGeom prst="rect">
              <a:avLst/>
            </a:prstGeom>
            <a:noFill/>
            <a:ln>
              <a:noFill/>
            </a:ln>
          </p:spPr>
        </p:pic>
      </p:grpSp>
      <p:sp>
        <p:nvSpPr>
          <p:cNvPr id="220" name="Google Shape;220;p14"/>
          <p:cNvSpPr txBox="1"/>
          <p:nvPr/>
        </p:nvSpPr>
        <p:spPr>
          <a:xfrm>
            <a:off x="2871097" y="4401664"/>
            <a:ext cx="5956071" cy="1292662"/>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000"/>
              <a:buFont typeface="Arial"/>
              <a:buNone/>
            </a:pPr>
            <a:r>
              <a:rPr lang="en-US" sz="3000" b="0" i="0" u="none" strike="noStrike" cap="none">
                <a:solidFill>
                  <a:srgbClr val="FFFFFF"/>
                </a:solidFill>
                <a:latin typeface="Arial"/>
                <a:ea typeface="Arial"/>
                <a:cs typeface="Arial"/>
                <a:sym typeface="Arial"/>
              </a:rPr>
              <a:t>To help ensure the child’s needs are met</a:t>
            </a:r>
            <a:endParaRPr sz="1400" b="0" i="0" u="none" strike="noStrike" cap="none">
              <a:solidFill>
                <a:srgbClr val="000000"/>
              </a:solidFill>
              <a:latin typeface="Arial"/>
              <a:ea typeface="Arial"/>
              <a:cs typeface="Arial"/>
              <a:sym typeface="Arial"/>
            </a:endParaRPr>
          </a:p>
        </p:txBody>
      </p:sp>
      <p:sp>
        <p:nvSpPr>
          <p:cNvPr id="221" name="Google Shape;221;p14"/>
          <p:cNvSpPr txBox="1"/>
          <p:nvPr/>
        </p:nvSpPr>
        <p:spPr>
          <a:xfrm>
            <a:off x="2883128" y="6199056"/>
            <a:ext cx="6931653" cy="1292662"/>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000"/>
              <a:buFont typeface="Arial"/>
              <a:buNone/>
            </a:pPr>
            <a:r>
              <a:rPr lang="en-US" sz="3000" b="0" i="0" u="none" strike="noStrike" cap="none">
                <a:solidFill>
                  <a:srgbClr val="FFFFFF"/>
                </a:solidFill>
                <a:latin typeface="Arial"/>
                <a:ea typeface="Arial"/>
                <a:cs typeface="Arial"/>
                <a:sym typeface="Arial"/>
              </a:rPr>
              <a:t>The child finds a safe and permanent home as soon as possible</a:t>
            </a:r>
            <a:endParaRPr sz="1400" b="0" i="0" u="none" strike="noStrike" cap="none">
              <a:solidFill>
                <a:srgbClr val="000000"/>
              </a:solidFill>
              <a:latin typeface="Arial"/>
              <a:ea typeface="Arial"/>
              <a:cs typeface="Arial"/>
              <a:sym typeface="Arial"/>
            </a:endParaRPr>
          </a:p>
        </p:txBody>
      </p:sp>
      <p:sp>
        <p:nvSpPr>
          <p:cNvPr id="222" name="Google Shape;222;p14"/>
          <p:cNvSpPr txBox="1"/>
          <p:nvPr/>
        </p:nvSpPr>
        <p:spPr>
          <a:xfrm>
            <a:off x="2925958" y="8126964"/>
            <a:ext cx="6675242" cy="1292662"/>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000"/>
              <a:buFont typeface="Arial"/>
              <a:buNone/>
            </a:pPr>
            <a:r>
              <a:rPr lang="en-US" sz="3000" b="0" i="0" u="none" strike="noStrike" cap="none">
                <a:solidFill>
                  <a:srgbClr val="FFFFFF"/>
                </a:solidFill>
                <a:latin typeface="Arial"/>
                <a:ea typeface="Arial"/>
                <a:cs typeface="Arial"/>
                <a:sym typeface="Arial"/>
              </a:rPr>
              <a:t>The child’s case is not lingering in the system unnecessarily</a:t>
            </a:r>
            <a:endParaRPr sz="1400" b="0" i="0" u="none" strike="noStrike" cap="none">
              <a:solidFill>
                <a:srgbClr val="000000"/>
              </a:solidFill>
              <a:latin typeface="Arial"/>
              <a:ea typeface="Arial"/>
              <a:cs typeface="Arial"/>
              <a:sym typeface="Arial"/>
            </a:endParaRPr>
          </a:p>
        </p:txBody>
      </p:sp>
      <p:pic>
        <p:nvPicPr>
          <p:cNvPr id="223" name="Google Shape;223;p14"/>
          <p:cNvPicPr preferRelativeResize="0"/>
          <p:nvPr/>
        </p:nvPicPr>
        <p:blipFill rotWithShape="1">
          <a:blip r:embed="rId4">
            <a:alphaModFix/>
          </a:blip>
          <a:srcRect/>
          <a:stretch/>
        </p:blipFill>
        <p:spPr>
          <a:xfrm>
            <a:off x="10134600" y="2946054"/>
            <a:ext cx="7482686" cy="4985339"/>
          </a:xfrm>
          <a:prstGeom prst="rect">
            <a:avLst/>
          </a:prstGeom>
          <a:noFill/>
          <a:ln>
            <a:noFill/>
          </a:ln>
        </p:spPr>
      </p:pic>
      <p:grpSp>
        <p:nvGrpSpPr>
          <p:cNvPr id="224" name="Google Shape;224;p14"/>
          <p:cNvGrpSpPr/>
          <p:nvPr/>
        </p:nvGrpSpPr>
        <p:grpSpPr>
          <a:xfrm>
            <a:off x="1127866" y="4234113"/>
            <a:ext cx="1384445" cy="1390650"/>
            <a:chOff x="4137" y="0"/>
            <a:chExt cx="1845926" cy="1854200"/>
          </a:xfrm>
        </p:grpSpPr>
        <p:sp>
          <p:nvSpPr>
            <p:cNvPr id="225" name="Google Shape;225;p14"/>
            <p:cNvSpPr/>
            <p:nvPr/>
          </p:nvSpPr>
          <p:spPr>
            <a:xfrm>
              <a:off x="4137" y="0"/>
              <a:ext cx="1845926" cy="1854200"/>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E312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26" name="Google Shape;226;p14"/>
            <p:cNvPicPr preferRelativeResize="0"/>
            <p:nvPr/>
          </p:nvPicPr>
          <p:blipFill rotWithShape="1">
            <a:blip r:embed="rId3">
              <a:alphaModFix/>
            </a:blip>
            <a:srcRect/>
            <a:stretch/>
          </p:blipFill>
          <p:spPr>
            <a:xfrm>
              <a:off x="482518" y="384360"/>
              <a:ext cx="1043730" cy="1085479"/>
            </a:xfrm>
            <a:prstGeom prst="rect">
              <a:avLst/>
            </a:prstGeom>
            <a:noFill/>
            <a:ln>
              <a:noFill/>
            </a:ln>
          </p:spPr>
        </p:pic>
      </p:grpSp>
      <p:grpSp>
        <p:nvGrpSpPr>
          <p:cNvPr id="227" name="Google Shape;227;p14"/>
          <p:cNvGrpSpPr/>
          <p:nvPr/>
        </p:nvGrpSpPr>
        <p:grpSpPr>
          <a:xfrm>
            <a:off x="1185829" y="6081963"/>
            <a:ext cx="1384445" cy="1390650"/>
            <a:chOff x="4137" y="0"/>
            <a:chExt cx="1845926" cy="1854200"/>
          </a:xfrm>
        </p:grpSpPr>
        <p:sp>
          <p:nvSpPr>
            <p:cNvPr id="228" name="Google Shape;228;p14"/>
            <p:cNvSpPr/>
            <p:nvPr/>
          </p:nvSpPr>
          <p:spPr>
            <a:xfrm>
              <a:off x="4137" y="0"/>
              <a:ext cx="1845926" cy="1854200"/>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E312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29" name="Google Shape;229;p14"/>
            <p:cNvPicPr preferRelativeResize="0"/>
            <p:nvPr/>
          </p:nvPicPr>
          <p:blipFill rotWithShape="1">
            <a:blip r:embed="rId3">
              <a:alphaModFix/>
            </a:blip>
            <a:srcRect/>
            <a:stretch/>
          </p:blipFill>
          <p:spPr>
            <a:xfrm>
              <a:off x="482518" y="384360"/>
              <a:ext cx="1043730" cy="1085479"/>
            </a:xfrm>
            <a:prstGeom prst="rect">
              <a:avLst/>
            </a:prstGeom>
            <a:noFill/>
            <a:ln>
              <a:noFill/>
            </a:ln>
          </p:spPr>
        </p:pic>
      </p:grpSp>
      <p:grpSp>
        <p:nvGrpSpPr>
          <p:cNvPr id="230" name="Google Shape;230;p14"/>
          <p:cNvGrpSpPr/>
          <p:nvPr/>
        </p:nvGrpSpPr>
        <p:grpSpPr>
          <a:xfrm>
            <a:off x="1182727" y="8081860"/>
            <a:ext cx="1384445" cy="1390650"/>
            <a:chOff x="4137" y="0"/>
            <a:chExt cx="1845926" cy="1854200"/>
          </a:xfrm>
        </p:grpSpPr>
        <p:sp>
          <p:nvSpPr>
            <p:cNvPr id="231" name="Google Shape;231;p14"/>
            <p:cNvSpPr/>
            <p:nvPr/>
          </p:nvSpPr>
          <p:spPr>
            <a:xfrm>
              <a:off x="4137" y="0"/>
              <a:ext cx="1845926" cy="1854200"/>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E312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32" name="Google Shape;232;p14"/>
            <p:cNvPicPr preferRelativeResize="0"/>
            <p:nvPr/>
          </p:nvPicPr>
          <p:blipFill rotWithShape="1">
            <a:blip r:embed="rId3">
              <a:alphaModFix/>
            </a:blip>
            <a:srcRect/>
            <a:stretch/>
          </p:blipFill>
          <p:spPr>
            <a:xfrm>
              <a:off x="482518" y="384360"/>
              <a:ext cx="1043730" cy="1085479"/>
            </a:xfrm>
            <a:prstGeom prst="rect">
              <a:avLst/>
            </a:prstGeom>
            <a:noFill/>
            <a:ln>
              <a:noFill/>
            </a:ln>
          </p:spPr>
        </p:pic>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15"/>
          <p:cNvSpPr txBox="1"/>
          <p:nvPr/>
        </p:nvSpPr>
        <p:spPr>
          <a:xfrm>
            <a:off x="1905000" y="342900"/>
            <a:ext cx="6399832" cy="1489639"/>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Clr>
                <a:srgbClr val="EE3124"/>
              </a:buClr>
              <a:buSzPts val="8800"/>
              <a:buFont typeface="Arial"/>
              <a:buNone/>
            </a:pPr>
            <a:r>
              <a:rPr lang="en-US" sz="8800" b="0" i="0" u="none" strike="noStrike" cap="none">
                <a:solidFill>
                  <a:srgbClr val="EE3124"/>
                </a:solidFill>
                <a:latin typeface="Arial"/>
                <a:ea typeface="Arial"/>
                <a:cs typeface="Arial"/>
                <a:sym typeface="Arial"/>
              </a:rPr>
              <a:t>Why CASA?</a:t>
            </a:r>
            <a:endParaRPr sz="1800" b="0" i="0" u="none" strike="noStrike" cap="none">
              <a:solidFill>
                <a:schemeClr val="dk1"/>
              </a:solidFill>
              <a:latin typeface="Arial"/>
              <a:ea typeface="Arial"/>
              <a:cs typeface="Arial"/>
              <a:sym typeface="Arial"/>
            </a:endParaRPr>
          </a:p>
        </p:txBody>
      </p:sp>
      <p:sp>
        <p:nvSpPr>
          <p:cNvPr id="238" name="Google Shape;238;p15"/>
          <p:cNvSpPr/>
          <p:nvPr/>
        </p:nvSpPr>
        <p:spPr>
          <a:xfrm>
            <a:off x="10325587" y="0"/>
            <a:ext cx="7962414" cy="10287000"/>
          </a:xfrm>
          <a:prstGeom prst="rect">
            <a:avLst/>
          </a:prstGeom>
          <a:solidFill>
            <a:srgbClr val="00447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Proxima Nova"/>
              <a:ea typeface="Proxima Nova"/>
              <a:cs typeface="Proxima Nova"/>
              <a:sym typeface="Proxima Nova"/>
            </a:endParaRPr>
          </a:p>
        </p:txBody>
      </p:sp>
      <p:grpSp>
        <p:nvGrpSpPr>
          <p:cNvPr id="239" name="Google Shape;239;p15"/>
          <p:cNvGrpSpPr/>
          <p:nvPr/>
        </p:nvGrpSpPr>
        <p:grpSpPr>
          <a:xfrm>
            <a:off x="11201400" y="751748"/>
            <a:ext cx="6141336" cy="8783504"/>
            <a:chOff x="0" y="0"/>
            <a:chExt cx="8188448" cy="11711339"/>
          </a:xfrm>
        </p:grpSpPr>
        <p:pic>
          <p:nvPicPr>
            <p:cNvPr id="240" name="Google Shape;240;p15"/>
            <p:cNvPicPr preferRelativeResize="0"/>
            <p:nvPr/>
          </p:nvPicPr>
          <p:blipFill rotWithShape="1">
            <a:blip r:embed="rId3">
              <a:alphaModFix/>
            </a:blip>
            <a:srcRect l="13817" r="13817"/>
            <a:stretch/>
          </p:blipFill>
          <p:spPr>
            <a:xfrm>
              <a:off x="0" y="0"/>
              <a:ext cx="8188448" cy="7722893"/>
            </a:xfrm>
            <a:prstGeom prst="rect">
              <a:avLst/>
            </a:prstGeom>
            <a:noFill/>
            <a:ln>
              <a:noFill/>
            </a:ln>
          </p:spPr>
        </p:pic>
        <p:pic>
          <p:nvPicPr>
            <p:cNvPr id="241" name="Google Shape;241;p15"/>
            <p:cNvPicPr preferRelativeResize="0"/>
            <p:nvPr/>
          </p:nvPicPr>
          <p:blipFill rotWithShape="1">
            <a:blip r:embed="rId4">
              <a:alphaModFix/>
            </a:blip>
            <a:srcRect t="13013" b="13013"/>
            <a:stretch/>
          </p:blipFill>
          <p:spPr>
            <a:xfrm>
              <a:off x="0" y="7849893"/>
              <a:ext cx="8188448" cy="3861446"/>
            </a:xfrm>
            <a:prstGeom prst="rect">
              <a:avLst/>
            </a:prstGeom>
            <a:noFill/>
            <a:ln>
              <a:noFill/>
            </a:ln>
          </p:spPr>
        </p:pic>
      </p:grpSp>
      <p:sp>
        <p:nvSpPr>
          <p:cNvPr id="242" name="Google Shape;242;p15"/>
          <p:cNvSpPr txBox="1"/>
          <p:nvPr/>
        </p:nvSpPr>
        <p:spPr>
          <a:xfrm>
            <a:off x="475525" y="2114200"/>
            <a:ext cx="8763000" cy="7238905"/>
          </a:xfrm>
          <a:prstGeom prst="rect">
            <a:avLst/>
          </a:prstGeom>
          <a:noFill/>
          <a:ln>
            <a:noFill/>
          </a:ln>
        </p:spPr>
        <p:txBody>
          <a:bodyPr spcFirstLastPara="1" wrap="square" lIns="0" tIns="0" rIns="0" bIns="0" anchor="t" anchorCtr="0">
            <a:spAutoFit/>
          </a:bodyPr>
          <a:lstStyle/>
          <a:p>
            <a:pPr marL="704850" marR="0" lvl="1" indent="-457200" algn="l" rtl="0">
              <a:lnSpc>
                <a:spcPct val="140000"/>
              </a:lnSpc>
              <a:spcBef>
                <a:spcPts val="0"/>
              </a:spcBef>
              <a:spcAft>
                <a:spcPts val="0"/>
              </a:spcAft>
              <a:buClr>
                <a:srgbClr val="000000"/>
              </a:buClr>
              <a:buSzPts val="3000"/>
              <a:buFont typeface="Noto Sans Symbols"/>
              <a:buChar char="▪"/>
            </a:pPr>
            <a:r>
              <a:rPr lang="en-US" sz="2800" b="0" i="0" u="none" strike="noStrike" cap="none">
                <a:solidFill>
                  <a:srgbClr val="000000"/>
                </a:solidFill>
                <a:latin typeface="Arial"/>
                <a:ea typeface="Arial"/>
                <a:cs typeface="Arial"/>
                <a:sym typeface="Arial"/>
              </a:rPr>
              <a:t>CASA enhances the quality of advocacy</a:t>
            </a:r>
            <a:endParaRPr sz="2800" b="0" i="0" u="none" strike="noStrike" cap="none">
              <a:solidFill>
                <a:schemeClr val="dk1"/>
              </a:solidFill>
              <a:latin typeface="Arial"/>
              <a:ea typeface="Arial"/>
              <a:cs typeface="Arial"/>
              <a:sym typeface="Arial"/>
            </a:endParaRPr>
          </a:p>
          <a:p>
            <a:pPr marL="704850" marR="0" lvl="1" indent="-457200" algn="l" rtl="0">
              <a:lnSpc>
                <a:spcPct val="140000"/>
              </a:lnSpc>
              <a:spcBef>
                <a:spcPts val="0"/>
              </a:spcBef>
              <a:spcAft>
                <a:spcPts val="0"/>
              </a:spcAft>
              <a:buClr>
                <a:srgbClr val="000000"/>
              </a:buClr>
              <a:buSzPts val="3000"/>
              <a:buFont typeface="Noto Sans Symbols"/>
              <a:buChar char="▪"/>
            </a:pPr>
            <a:r>
              <a:rPr lang="en-US" sz="2800" b="0" i="0" u="none" strike="noStrike" cap="none">
                <a:solidFill>
                  <a:srgbClr val="000000"/>
                </a:solidFill>
                <a:latin typeface="Arial"/>
                <a:ea typeface="Arial"/>
                <a:cs typeface="Arial"/>
                <a:sym typeface="Arial"/>
              </a:rPr>
              <a:t>Assigned to NO more than 1 or 2 cases at a time </a:t>
            </a:r>
            <a:endParaRPr sz="2800" b="0" i="0" u="none" strike="noStrike" cap="none">
              <a:solidFill>
                <a:schemeClr val="dk1"/>
              </a:solidFill>
              <a:latin typeface="Arial"/>
              <a:ea typeface="Arial"/>
              <a:cs typeface="Arial"/>
              <a:sym typeface="Arial"/>
            </a:endParaRPr>
          </a:p>
          <a:p>
            <a:pPr marL="704850" marR="0" lvl="1" indent="-457200" algn="l" rtl="0">
              <a:lnSpc>
                <a:spcPct val="140000"/>
              </a:lnSpc>
              <a:spcBef>
                <a:spcPts val="0"/>
              </a:spcBef>
              <a:spcAft>
                <a:spcPts val="0"/>
              </a:spcAft>
              <a:buClr>
                <a:srgbClr val="000000"/>
              </a:buClr>
              <a:buSzPts val="3000"/>
              <a:buFont typeface="Noto Sans Symbols"/>
              <a:buChar char="▪"/>
            </a:pPr>
            <a:r>
              <a:rPr lang="en-US" sz="2800" b="0" i="0" u="none" strike="noStrike" cap="none">
                <a:solidFill>
                  <a:srgbClr val="000000"/>
                </a:solidFill>
                <a:latin typeface="Arial"/>
                <a:ea typeface="Arial"/>
                <a:cs typeface="Arial"/>
                <a:sym typeface="Arial"/>
              </a:rPr>
              <a:t>More frequent contact with child</a:t>
            </a:r>
            <a:endParaRPr sz="2800" b="0" i="0" u="none" strike="noStrike" cap="none">
              <a:solidFill>
                <a:schemeClr val="dk1"/>
              </a:solidFill>
              <a:latin typeface="Arial"/>
              <a:ea typeface="Arial"/>
              <a:cs typeface="Arial"/>
              <a:sym typeface="Arial"/>
            </a:endParaRPr>
          </a:p>
          <a:p>
            <a:pPr marL="1162050" marR="0" lvl="2" indent="-457200" algn="l" rtl="0">
              <a:lnSpc>
                <a:spcPct val="140000"/>
              </a:lnSpc>
              <a:spcBef>
                <a:spcPts val="0"/>
              </a:spcBef>
              <a:spcAft>
                <a:spcPts val="0"/>
              </a:spcAft>
              <a:buClr>
                <a:srgbClr val="000000"/>
              </a:buClr>
              <a:buSzPts val="3000"/>
              <a:buFont typeface="Noto Sans Symbols"/>
              <a:buChar char="▪"/>
            </a:pPr>
            <a:r>
              <a:rPr lang="en-US" sz="2800" b="0" i="0" u="none" strike="noStrike" cap="none">
                <a:solidFill>
                  <a:srgbClr val="000000"/>
                </a:solidFill>
                <a:latin typeface="Arial"/>
                <a:ea typeface="Arial"/>
                <a:cs typeface="Arial"/>
                <a:sym typeface="Arial"/>
              </a:rPr>
              <a:t>Visit child twice a month for the first 6 months of case</a:t>
            </a:r>
            <a:endParaRPr sz="2800" b="0" i="0" u="none" strike="noStrike" cap="none">
              <a:solidFill>
                <a:schemeClr val="dk1"/>
              </a:solidFill>
              <a:latin typeface="Arial"/>
              <a:ea typeface="Arial"/>
              <a:cs typeface="Arial"/>
              <a:sym typeface="Arial"/>
            </a:endParaRPr>
          </a:p>
          <a:p>
            <a:pPr marL="1162050" marR="0" lvl="2" indent="-457200" algn="l" rtl="0">
              <a:lnSpc>
                <a:spcPct val="140000"/>
              </a:lnSpc>
              <a:spcBef>
                <a:spcPts val="0"/>
              </a:spcBef>
              <a:spcAft>
                <a:spcPts val="0"/>
              </a:spcAft>
              <a:buClr>
                <a:srgbClr val="000000"/>
              </a:buClr>
              <a:buSzPts val="3000"/>
              <a:buFont typeface="Noto Sans Symbols"/>
              <a:buChar char="▪"/>
            </a:pPr>
            <a:r>
              <a:rPr lang="en-US" sz="2800" b="0" i="0" u="none" strike="noStrike" cap="none">
                <a:solidFill>
                  <a:srgbClr val="000000"/>
                </a:solidFill>
                <a:latin typeface="Arial"/>
                <a:ea typeface="Arial"/>
                <a:cs typeface="Arial"/>
                <a:sym typeface="Arial"/>
              </a:rPr>
              <a:t>Visit child once a month after, until case is closed</a:t>
            </a:r>
            <a:endParaRPr sz="2800" b="0" i="0" u="none" strike="noStrike" cap="none">
              <a:solidFill>
                <a:schemeClr val="dk1"/>
              </a:solidFill>
              <a:latin typeface="Arial"/>
              <a:ea typeface="Arial"/>
              <a:cs typeface="Arial"/>
              <a:sym typeface="Arial"/>
            </a:endParaRPr>
          </a:p>
          <a:p>
            <a:pPr marL="704850" marR="0" lvl="1" indent="-457200" algn="l" rtl="0">
              <a:lnSpc>
                <a:spcPct val="140000"/>
              </a:lnSpc>
              <a:spcBef>
                <a:spcPts val="0"/>
              </a:spcBef>
              <a:spcAft>
                <a:spcPts val="0"/>
              </a:spcAft>
              <a:buClr>
                <a:srgbClr val="000000"/>
              </a:buClr>
              <a:buSzPts val="3000"/>
              <a:buFont typeface="Noto Sans Symbols"/>
              <a:buChar char="▪"/>
            </a:pPr>
            <a:r>
              <a:rPr lang="en-US" sz="2800" b="0" i="0" u="none" strike="noStrike" cap="none">
                <a:solidFill>
                  <a:srgbClr val="000000"/>
                </a:solidFill>
                <a:latin typeface="Arial"/>
                <a:ea typeface="Arial"/>
                <a:cs typeface="Arial"/>
                <a:sym typeface="Arial"/>
              </a:rPr>
              <a:t>CASAs come from various backgrounds and experiences </a:t>
            </a:r>
            <a:endParaRPr sz="2800" b="0" i="0" u="none" strike="noStrike" cap="none">
              <a:solidFill>
                <a:schemeClr val="dk1"/>
              </a:solidFill>
              <a:latin typeface="Arial"/>
              <a:ea typeface="Arial"/>
              <a:cs typeface="Arial"/>
              <a:sym typeface="Arial"/>
            </a:endParaRPr>
          </a:p>
          <a:p>
            <a:pPr marL="704850" marR="0" lvl="1" indent="-457200" algn="l" rtl="0">
              <a:lnSpc>
                <a:spcPct val="140000"/>
              </a:lnSpc>
              <a:spcBef>
                <a:spcPts val="0"/>
              </a:spcBef>
              <a:spcAft>
                <a:spcPts val="0"/>
              </a:spcAft>
              <a:buClr>
                <a:srgbClr val="000000"/>
              </a:buClr>
              <a:buSzPts val="3000"/>
              <a:buFont typeface="Noto Sans Symbols"/>
              <a:buChar char="▪"/>
            </a:pPr>
            <a:r>
              <a:rPr lang="en-US" sz="2800" b="0" i="0" u="none" strike="noStrike" cap="none">
                <a:solidFill>
                  <a:srgbClr val="000000"/>
                </a:solidFill>
                <a:latin typeface="Arial"/>
                <a:ea typeface="Arial"/>
                <a:cs typeface="Arial"/>
                <a:sym typeface="Arial"/>
              </a:rPr>
              <a:t>Volunteer Coordinators monitor volunteer performance at all times and provide guidance and support as needed</a:t>
            </a:r>
            <a:endParaRPr sz="2800" b="0" i="0" u="none" strike="noStrike" cap="none">
              <a:solidFill>
                <a:schemeClr val="dk1"/>
              </a:solidFill>
              <a:latin typeface="Arial"/>
              <a:ea typeface="Arial"/>
              <a:cs typeface="Arial"/>
              <a:sym typeface="Arial"/>
            </a:endParaRPr>
          </a:p>
        </p:txBody>
      </p:sp>
      <p:sp>
        <p:nvSpPr>
          <p:cNvPr id="243" name="Google Shape;243;p15"/>
          <p:cNvSpPr/>
          <p:nvPr/>
        </p:nvSpPr>
        <p:spPr>
          <a:xfrm>
            <a:off x="357352" y="1733934"/>
            <a:ext cx="8999322" cy="85725"/>
          </a:xfrm>
          <a:prstGeom prst="rect">
            <a:avLst/>
          </a:prstGeom>
          <a:solidFill>
            <a:srgbClr val="00447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Proxima Nova"/>
              <a:ea typeface="Proxima Nova"/>
              <a:cs typeface="Proxima Nova"/>
              <a:sym typeface="Proxima Nov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16"/>
          <p:cNvSpPr/>
          <p:nvPr/>
        </p:nvSpPr>
        <p:spPr>
          <a:xfrm>
            <a:off x="0" y="2857500"/>
            <a:ext cx="18322745" cy="7838267"/>
          </a:xfrm>
          <a:prstGeom prst="rect">
            <a:avLst/>
          </a:prstGeom>
          <a:solidFill>
            <a:srgbClr val="00447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 name="Google Shape;250;p16"/>
          <p:cNvSpPr txBox="1"/>
          <p:nvPr/>
        </p:nvSpPr>
        <p:spPr>
          <a:xfrm>
            <a:off x="1028700" y="1114425"/>
            <a:ext cx="16421100" cy="1271502"/>
          </a:xfrm>
          <a:prstGeom prst="rect">
            <a:avLst/>
          </a:prstGeom>
          <a:noFill/>
          <a:ln>
            <a:noFill/>
          </a:ln>
        </p:spPr>
        <p:txBody>
          <a:bodyPr spcFirstLastPara="1" wrap="square" lIns="0" tIns="0" rIns="0" bIns="0" anchor="t" anchorCtr="0">
            <a:spAutoFit/>
          </a:bodyPr>
          <a:lstStyle/>
          <a:p>
            <a:pPr marL="0" marR="0" lvl="0" indent="0" algn="ctr" rtl="0">
              <a:lnSpc>
                <a:spcPct val="110000"/>
              </a:lnSpc>
              <a:spcBef>
                <a:spcPts val="0"/>
              </a:spcBef>
              <a:spcAft>
                <a:spcPts val="0"/>
              </a:spcAft>
              <a:buClr>
                <a:srgbClr val="000000"/>
              </a:buClr>
              <a:buSzPts val="8800"/>
              <a:buFont typeface="Arial"/>
              <a:buNone/>
            </a:pPr>
            <a:r>
              <a:rPr lang="en-US" sz="8800" b="0" i="0" u="none" strike="noStrike" cap="none">
                <a:solidFill>
                  <a:srgbClr val="EE3124"/>
                </a:solidFill>
                <a:latin typeface="Arial"/>
                <a:ea typeface="Arial"/>
                <a:cs typeface="Arial"/>
                <a:sym typeface="Arial"/>
              </a:rPr>
              <a:t>Case Assignments</a:t>
            </a:r>
            <a:endParaRPr sz="1400" b="0" i="0" u="none" strike="noStrike" cap="none">
              <a:solidFill>
                <a:srgbClr val="000000"/>
              </a:solidFill>
              <a:latin typeface="Arial"/>
              <a:ea typeface="Arial"/>
              <a:cs typeface="Arial"/>
              <a:sym typeface="Arial"/>
            </a:endParaRPr>
          </a:p>
        </p:txBody>
      </p:sp>
      <p:sp>
        <p:nvSpPr>
          <p:cNvPr id="251" name="Google Shape;251;p16"/>
          <p:cNvSpPr txBox="1"/>
          <p:nvPr/>
        </p:nvSpPr>
        <p:spPr>
          <a:xfrm>
            <a:off x="398372" y="3240951"/>
            <a:ext cx="17526000" cy="6461384"/>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Clr>
                <a:srgbClr val="000000"/>
              </a:buClr>
              <a:buSzPts val="2999"/>
              <a:buFont typeface="Arial"/>
              <a:buNone/>
            </a:pPr>
            <a:r>
              <a:rPr lang="en-US" sz="2999" b="0" i="0" u="none" strike="noStrike" cap="none">
                <a:solidFill>
                  <a:srgbClr val="FFFFFF"/>
                </a:solidFill>
                <a:latin typeface="Arial"/>
                <a:ea typeface="Arial"/>
                <a:cs typeface="Arial"/>
                <a:sym typeface="Arial"/>
              </a:rPr>
              <a:t>CASAs are appointed by the Court to abuse,</a:t>
            </a:r>
            <a:endParaRPr sz="1400" b="0" i="0" u="none" strike="noStrike" cap="none">
              <a:solidFill>
                <a:srgbClr val="000000"/>
              </a:solidFill>
              <a:latin typeface="Arial"/>
              <a:ea typeface="Arial"/>
              <a:cs typeface="Arial"/>
              <a:sym typeface="Arial"/>
            </a:endParaRPr>
          </a:p>
          <a:p>
            <a:pPr marL="0" marR="0" lvl="0" indent="0" algn="ctr" rtl="0">
              <a:lnSpc>
                <a:spcPct val="140013"/>
              </a:lnSpc>
              <a:spcBef>
                <a:spcPts val="0"/>
              </a:spcBef>
              <a:spcAft>
                <a:spcPts val="0"/>
              </a:spcAft>
              <a:buClr>
                <a:srgbClr val="000000"/>
              </a:buClr>
              <a:buSzPts val="2999"/>
              <a:buFont typeface="Arial"/>
              <a:buNone/>
            </a:pPr>
            <a:r>
              <a:rPr lang="en-US" sz="2999" b="0" i="0" u="none" strike="noStrike" cap="none">
                <a:solidFill>
                  <a:srgbClr val="FFFFFF"/>
                </a:solidFill>
                <a:latin typeface="Arial"/>
                <a:ea typeface="Arial"/>
                <a:cs typeface="Arial"/>
                <a:sym typeface="Arial"/>
              </a:rPr>
              <a:t>neglect, and dependency cases (A/N/D).</a:t>
            </a:r>
            <a:endParaRPr sz="1400" b="0" i="0" u="none" strike="noStrike" cap="none">
              <a:solidFill>
                <a:srgbClr val="000000"/>
              </a:solidFill>
              <a:latin typeface="Arial"/>
              <a:ea typeface="Arial"/>
              <a:cs typeface="Arial"/>
              <a:sym typeface="Arial"/>
            </a:endParaRPr>
          </a:p>
          <a:p>
            <a:pPr marL="0" marR="0" lvl="0" indent="0" algn="ctr" rtl="0">
              <a:lnSpc>
                <a:spcPct val="140013"/>
              </a:lnSpc>
              <a:spcBef>
                <a:spcPts val="0"/>
              </a:spcBef>
              <a:spcAft>
                <a:spcPts val="0"/>
              </a:spcAft>
              <a:buClr>
                <a:srgbClr val="000000"/>
              </a:buClr>
              <a:buSzPts val="2999"/>
              <a:buFont typeface="Arial"/>
              <a:buNone/>
            </a:pPr>
            <a:endParaRPr sz="2999" b="0" i="0" u="none" strike="noStrike" cap="none">
              <a:solidFill>
                <a:srgbClr val="FFFFFF"/>
              </a:solidFill>
              <a:latin typeface="Arial"/>
              <a:ea typeface="Arial"/>
              <a:cs typeface="Arial"/>
              <a:sym typeface="Arial"/>
            </a:endParaRPr>
          </a:p>
          <a:p>
            <a:pPr marL="0" marR="0" lvl="0" indent="0" algn="ctr" rtl="0">
              <a:lnSpc>
                <a:spcPct val="140013"/>
              </a:lnSpc>
              <a:spcBef>
                <a:spcPts val="0"/>
              </a:spcBef>
              <a:spcAft>
                <a:spcPts val="0"/>
              </a:spcAft>
              <a:buClr>
                <a:srgbClr val="000000"/>
              </a:buClr>
              <a:buSzPts val="2999"/>
              <a:buFont typeface="Arial"/>
              <a:buNone/>
            </a:pPr>
            <a:r>
              <a:rPr lang="en-US" sz="2999" b="0" i="0" u="none" strike="noStrike" cap="none">
                <a:solidFill>
                  <a:srgbClr val="FFFFFF"/>
                </a:solidFill>
                <a:latin typeface="Arial"/>
                <a:ea typeface="Arial"/>
                <a:cs typeface="Arial"/>
                <a:sym typeface="Arial"/>
              </a:rPr>
              <a:t>Court Ordered Protective Supervision (COPS) Cases – Court cases where the children remain in the home with supervision. The goal is to coordinate efforts to provide more oversight and needed services for families, allowing children to remain safely at home.</a:t>
            </a:r>
            <a:endParaRPr sz="1400" b="0" i="0" u="none" strike="noStrike" cap="none">
              <a:solidFill>
                <a:srgbClr val="000000"/>
              </a:solidFill>
              <a:latin typeface="Arial"/>
              <a:ea typeface="Arial"/>
              <a:cs typeface="Arial"/>
              <a:sym typeface="Arial"/>
            </a:endParaRPr>
          </a:p>
          <a:p>
            <a:pPr marL="0" marR="0" lvl="0" indent="0" algn="ctr" rtl="0">
              <a:lnSpc>
                <a:spcPct val="140013"/>
              </a:lnSpc>
              <a:spcBef>
                <a:spcPts val="0"/>
              </a:spcBef>
              <a:spcAft>
                <a:spcPts val="0"/>
              </a:spcAft>
              <a:buClr>
                <a:srgbClr val="000000"/>
              </a:buClr>
              <a:buSzPts val="2999"/>
              <a:buFont typeface="Arial"/>
              <a:buNone/>
            </a:pPr>
            <a:endParaRPr sz="2999" b="0" i="0" u="none" strike="noStrike" cap="none">
              <a:solidFill>
                <a:srgbClr val="FFFFFF"/>
              </a:solidFill>
              <a:latin typeface="Arial"/>
              <a:ea typeface="Arial"/>
              <a:cs typeface="Arial"/>
              <a:sym typeface="Arial"/>
            </a:endParaRPr>
          </a:p>
          <a:p>
            <a:pPr marL="0" marR="0" lvl="0" indent="0" algn="ctr" rtl="0">
              <a:lnSpc>
                <a:spcPct val="140013"/>
              </a:lnSpc>
              <a:spcBef>
                <a:spcPts val="0"/>
              </a:spcBef>
              <a:spcAft>
                <a:spcPts val="0"/>
              </a:spcAft>
              <a:buClr>
                <a:srgbClr val="000000"/>
              </a:buClr>
              <a:buSzPts val="2999"/>
              <a:buFont typeface="Arial"/>
              <a:buNone/>
            </a:pPr>
            <a:r>
              <a:rPr lang="en-US" sz="2999" b="0" i="0" u="none" strike="noStrike" cap="none">
                <a:solidFill>
                  <a:srgbClr val="FFFFFF"/>
                </a:solidFill>
                <a:latin typeface="Arial"/>
                <a:ea typeface="Arial"/>
                <a:cs typeface="Arial"/>
                <a:sym typeface="Arial"/>
              </a:rPr>
              <a:t>Permanent Custody (PC) Cases – An order which terminates parental rights and vests permanent custody of a child to the Division of Children and Family Services for the purposes of achieving permanency.</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17"/>
          <p:cNvSpPr/>
          <p:nvPr/>
        </p:nvSpPr>
        <p:spPr>
          <a:xfrm>
            <a:off x="0" y="2857500"/>
            <a:ext cx="18322745" cy="7838267"/>
          </a:xfrm>
          <a:prstGeom prst="rect">
            <a:avLst/>
          </a:prstGeom>
          <a:solidFill>
            <a:srgbClr val="00447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p17"/>
          <p:cNvSpPr txBox="1"/>
          <p:nvPr/>
        </p:nvSpPr>
        <p:spPr>
          <a:xfrm>
            <a:off x="1028700" y="1114425"/>
            <a:ext cx="16421100" cy="1271502"/>
          </a:xfrm>
          <a:prstGeom prst="rect">
            <a:avLst/>
          </a:prstGeom>
          <a:noFill/>
          <a:ln>
            <a:noFill/>
          </a:ln>
        </p:spPr>
        <p:txBody>
          <a:bodyPr spcFirstLastPara="1" wrap="square" lIns="0" tIns="0" rIns="0" bIns="0" anchor="t" anchorCtr="0">
            <a:spAutoFit/>
          </a:bodyPr>
          <a:lstStyle/>
          <a:p>
            <a:pPr marL="0" marR="0" lvl="0" indent="0" algn="ctr" rtl="0">
              <a:lnSpc>
                <a:spcPct val="110000"/>
              </a:lnSpc>
              <a:spcBef>
                <a:spcPts val="0"/>
              </a:spcBef>
              <a:spcAft>
                <a:spcPts val="0"/>
              </a:spcAft>
              <a:buClr>
                <a:srgbClr val="000000"/>
              </a:buClr>
              <a:buSzPts val="8800"/>
              <a:buFont typeface="Arial"/>
              <a:buNone/>
            </a:pPr>
            <a:r>
              <a:rPr lang="en-US" sz="8800" b="0" i="0" u="none" strike="noStrike" cap="none">
                <a:solidFill>
                  <a:srgbClr val="EE3124"/>
                </a:solidFill>
                <a:latin typeface="Arial"/>
                <a:ea typeface="Arial"/>
                <a:cs typeface="Arial"/>
                <a:sym typeface="Arial"/>
              </a:rPr>
              <a:t>Case Assignments</a:t>
            </a:r>
            <a:endParaRPr sz="1400" b="0" i="0" u="none" strike="noStrike" cap="none">
              <a:solidFill>
                <a:srgbClr val="000000"/>
              </a:solidFill>
              <a:latin typeface="Arial"/>
              <a:ea typeface="Arial"/>
              <a:cs typeface="Arial"/>
              <a:sym typeface="Arial"/>
            </a:endParaRPr>
          </a:p>
        </p:txBody>
      </p:sp>
      <p:sp>
        <p:nvSpPr>
          <p:cNvPr id="259" name="Google Shape;259;p17"/>
          <p:cNvSpPr txBox="1"/>
          <p:nvPr/>
        </p:nvSpPr>
        <p:spPr>
          <a:xfrm>
            <a:off x="476250" y="3291751"/>
            <a:ext cx="17526000" cy="7840416"/>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Clr>
                <a:srgbClr val="000000"/>
              </a:buClr>
              <a:buSzPts val="2999"/>
              <a:buFont typeface="Arial"/>
              <a:buNone/>
            </a:pPr>
            <a:r>
              <a:rPr lang="en-US" sz="2999" b="0" i="0" u="none" strike="noStrike" cap="none">
                <a:solidFill>
                  <a:schemeClr val="lt1"/>
                </a:solidFill>
                <a:latin typeface="Arial"/>
                <a:ea typeface="Arial"/>
                <a:cs typeface="Arial"/>
                <a:sym typeface="Arial"/>
              </a:rPr>
              <a:t>Temporary Cases (TC) Cases – When a child is temporarily removed from their parent’s home and placed with a suitable relative or in foster care. The parent(s) must demonstrate to the Court they have remedied the factors that led to the removal.</a:t>
            </a:r>
            <a:endParaRPr sz="1400" b="0" i="0" u="none" strike="noStrike" cap="none">
              <a:solidFill>
                <a:schemeClr val="lt1"/>
              </a:solidFill>
              <a:latin typeface="Arial"/>
              <a:ea typeface="Arial"/>
              <a:cs typeface="Arial"/>
              <a:sym typeface="Arial"/>
            </a:endParaRPr>
          </a:p>
          <a:p>
            <a:pPr marL="0" marR="0" lvl="0" indent="0" algn="ctr" rtl="0">
              <a:lnSpc>
                <a:spcPct val="140013"/>
              </a:lnSpc>
              <a:spcBef>
                <a:spcPts val="0"/>
              </a:spcBef>
              <a:spcAft>
                <a:spcPts val="0"/>
              </a:spcAft>
              <a:buClr>
                <a:srgbClr val="000000"/>
              </a:buClr>
              <a:buSzPts val="2999"/>
              <a:buFont typeface="Arial"/>
              <a:buNone/>
            </a:pPr>
            <a:endParaRPr sz="2999" b="0" i="0" u="none" strike="noStrike" cap="none">
              <a:solidFill>
                <a:schemeClr val="lt1"/>
              </a:solidFill>
              <a:latin typeface="Arial"/>
              <a:ea typeface="Arial"/>
              <a:cs typeface="Arial"/>
              <a:sym typeface="Arial"/>
            </a:endParaRPr>
          </a:p>
          <a:p>
            <a:pPr marL="0" marR="0" lvl="0" indent="0" algn="ctr" rtl="0">
              <a:lnSpc>
                <a:spcPct val="140013"/>
              </a:lnSpc>
              <a:spcBef>
                <a:spcPts val="0"/>
              </a:spcBef>
              <a:spcAft>
                <a:spcPts val="0"/>
              </a:spcAft>
              <a:buClr>
                <a:srgbClr val="000000"/>
              </a:buClr>
              <a:buSzPts val="2999"/>
              <a:buFont typeface="Arial"/>
              <a:buNone/>
            </a:pPr>
            <a:r>
              <a:rPr lang="en-US" sz="2999" b="0" i="0" u="none" strike="noStrike" cap="none">
                <a:solidFill>
                  <a:schemeClr val="lt1"/>
                </a:solidFill>
                <a:latin typeface="Arial"/>
                <a:ea typeface="Arial"/>
                <a:cs typeface="Arial"/>
                <a:sym typeface="Arial"/>
              </a:rPr>
              <a:t>Planned Permanent Living Arrangement (PPLA) Cases – The Division of Children and Family Services maintains care and custody of the youth and arranges a living situation in which the youth is expected to remain until adulthood.  PPLA is a permanency option only when other options such as reunification, relative placement, adoption or legal guardianship have been ruled out.  </a:t>
            </a:r>
            <a:endParaRPr/>
          </a:p>
          <a:p>
            <a:pPr marL="0" marR="0" lvl="0" indent="0" algn="ctr" rtl="0">
              <a:lnSpc>
                <a:spcPct val="140013"/>
              </a:lnSpc>
              <a:spcBef>
                <a:spcPts val="0"/>
              </a:spcBef>
              <a:spcAft>
                <a:spcPts val="0"/>
              </a:spcAft>
              <a:buClr>
                <a:srgbClr val="000000"/>
              </a:buClr>
              <a:buSzPts val="2999"/>
              <a:buFont typeface="Arial"/>
              <a:buNone/>
            </a:pPr>
            <a:endParaRPr sz="2999" b="0" i="0" u="none" strike="noStrike" cap="none">
              <a:solidFill>
                <a:schemeClr val="lt1"/>
              </a:solidFill>
              <a:latin typeface="Arial"/>
              <a:ea typeface="Arial"/>
              <a:cs typeface="Arial"/>
              <a:sym typeface="Arial"/>
            </a:endParaRPr>
          </a:p>
          <a:p>
            <a:pPr marL="0" marR="0" lvl="0" indent="0" algn="ctr" rtl="0">
              <a:lnSpc>
                <a:spcPct val="140013"/>
              </a:lnSpc>
              <a:spcBef>
                <a:spcPts val="0"/>
              </a:spcBef>
              <a:spcAft>
                <a:spcPts val="0"/>
              </a:spcAft>
              <a:buNone/>
            </a:pPr>
            <a:r>
              <a:rPr lang="en-US" sz="3000" b="0" i="0" u="none" strike="noStrike" cap="none">
                <a:solidFill>
                  <a:schemeClr val="lt1"/>
                </a:solidFill>
                <a:latin typeface="Arial"/>
                <a:ea typeface="Arial"/>
                <a:cs typeface="Arial"/>
                <a:sym typeface="Arial"/>
              </a:rPr>
              <a:t>Private Custody Cases- Seeking a determination of custody, parenting time, shared parenting time, and/or companionship time of a child.</a:t>
            </a:r>
            <a:endParaRPr/>
          </a:p>
          <a:p>
            <a:pPr marL="0" marR="0" lvl="0" indent="0" algn="ctr" rtl="0">
              <a:lnSpc>
                <a:spcPct val="140013"/>
              </a:lnSpc>
              <a:spcBef>
                <a:spcPts val="0"/>
              </a:spcBef>
              <a:spcAft>
                <a:spcPts val="0"/>
              </a:spcAft>
              <a:buClr>
                <a:srgbClr val="000000"/>
              </a:buClr>
              <a:buSzPts val="2999"/>
              <a:buFont typeface="Arial"/>
              <a:buNone/>
            </a:pPr>
            <a:endParaRPr sz="3000" b="0" i="0" u="none" strike="noStrike" cap="none">
              <a:solidFill>
                <a:schemeClr val="lt1"/>
              </a:solidFill>
              <a:latin typeface="Proxima Nova"/>
              <a:ea typeface="Proxima Nova"/>
              <a:cs typeface="Proxima Nova"/>
              <a:sym typeface="Proxima Nov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grpSp>
        <p:nvGrpSpPr>
          <p:cNvPr id="265" name="Google Shape;265;p38"/>
          <p:cNvGrpSpPr/>
          <p:nvPr/>
        </p:nvGrpSpPr>
        <p:grpSpPr>
          <a:xfrm>
            <a:off x="0" y="0"/>
            <a:ext cx="8564497" cy="10287000"/>
            <a:chOff x="0" y="0"/>
            <a:chExt cx="11419329" cy="13716000"/>
          </a:xfrm>
        </p:grpSpPr>
        <p:pic>
          <p:nvPicPr>
            <p:cNvPr id="266" name="Google Shape;266;p38"/>
            <p:cNvPicPr preferRelativeResize="0"/>
            <p:nvPr/>
          </p:nvPicPr>
          <p:blipFill rotWithShape="1">
            <a:blip r:embed="rId3">
              <a:alphaModFix/>
            </a:blip>
            <a:srcRect t="5722" b="5721"/>
            <a:stretch/>
          </p:blipFill>
          <p:spPr>
            <a:xfrm>
              <a:off x="0" y="0"/>
              <a:ext cx="11419329" cy="6737350"/>
            </a:xfrm>
            <a:prstGeom prst="rect">
              <a:avLst/>
            </a:prstGeom>
            <a:noFill/>
            <a:ln>
              <a:noFill/>
            </a:ln>
          </p:spPr>
        </p:pic>
        <p:pic>
          <p:nvPicPr>
            <p:cNvPr id="267" name="Google Shape;267;p38"/>
            <p:cNvPicPr preferRelativeResize="0"/>
            <p:nvPr/>
          </p:nvPicPr>
          <p:blipFill rotWithShape="1">
            <a:blip r:embed="rId4">
              <a:alphaModFix/>
            </a:blip>
            <a:srcRect l="17033" r="17031"/>
            <a:stretch/>
          </p:blipFill>
          <p:spPr>
            <a:xfrm>
              <a:off x="0" y="6978650"/>
              <a:ext cx="6520517" cy="6737350"/>
            </a:xfrm>
            <a:prstGeom prst="rect">
              <a:avLst/>
            </a:prstGeom>
            <a:noFill/>
            <a:ln>
              <a:noFill/>
            </a:ln>
          </p:spPr>
        </p:pic>
        <p:pic>
          <p:nvPicPr>
            <p:cNvPr id="268" name="Google Shape;268;p38"/>
            <p:cNvPicPr preferRelativeResize="0"/>
            <p:nvPr/>
          </p:nvPicPr>
          <p:blipFill rotWithShape="1">
            <a:blip r:embed="rId5">
              <a:alphaModFix/>
            </a:blip>
            <a:srcRect l="42916" r="11024"/>
            <a:stretch/>
          </p:blipFill>
          <p:spPr>
            <a:xfrm>
              <a:off x="6761817" y="6978650"/>
              <a:ext cx="4657512" cy="6737350"/>
            </a:xfrm>
            <a:prstGeom prst="rect">
              <a:avLst/>
            </a:prstGeom>
            <a:noFill/>
            <a:ln>
              <a:noFill/>
            </a:ln>
          </p:spPr>
        </p:pic>
      </p:grpSp>
      <p:sp>
        <p:nvSpPr>
          <p:cNvPr id="269" name="Google Shape;269;p38"/>
          <p:cNvSpPr txBox="1"/>
          <p:nvPr/>
        </p:nvSpPr>
        <p:spPr>
          <a:xfrm>
            <a:off x="8778601" y="800100"/>
            <a:ext cx="9313927" cy="630942"/>
          </a:xfrm>
          <a:prstGeom prst="rect">
            <a:avLst/>
          </a:prstGeom>
          <a:noFill/>
          <a:ln>
            <a:noFill/>
          </a:ln>
        </p:spPr>
        <p:txBody>
          <a:bodyPr spcFirstLastPara="1" wrap="square" lIns="0" tIns="0" rIns="0" bIns="0" anchor="t" anchorCtr="0">
            <a:spAutoFit/>
          </a:bodyPr>
          <a:lstStyle/>
          <a:p>
            <a:pPr marL="0" marR="0" lvl="0" indent="0" algn="ctr" rtl="0">
              <a:lnSpc>
                <a:spcPct val="81851"/>
              </a:lnSpc>
              <a:spcBef>
                <a:spcPts val="0"/>
              </a:spcBef>
              <a:spcAft>
                <a:spcPts val="0"/>
              </a:spcAft>
              <a:buClr>
                <a:srgbClr val="000000"/>
              </a:buClr>
              <a:buSzPts val="5400"/>
              <a:buFont typeface="Arial"/>
              <a:buNone/>
            </a:pPr>
            <a:r>
              <a:rPr lang="en-US" sz="5400" b="0" i="0" u="none" strike="noStrike" cap="none">
                <a:solidFill>
                  <a:srgbClr val="00447B"/>
                </a:solidFill>
                <a:latin typeface="Arial"/>
                <a:ea typeface="Arial"/>
                <a:cs typeface="Arial"/>
                <a:sym typeface="Arial"/>
              </a:rPr>
              <a:t>Case Assignment Process</a:t>
            </a:r>
            <a:endParaRPr sz="1400" b="0" i="0" u="none" strike="noStrike" cap="none">
              <a:solidFill>
                <a:srgbClr val="000000"/>
              </a:solidFill>
              <a:latin typeface="Arial"/>
              <a:ea typeface="Arial"/>
              <a:cs typeface="Arial"/>
              <a:sym typeface="Arial"/>
            </a:endParaRPr>
          </a:p>
        </p:txBody>
      </p:sp>
      <p:sp>
        <p:nvSpPr>
          <p:cNvPr id="270" name="Google Shape;270;p38"/>
          <p:cNvSpPr/>
          <p:nvPr/>
        </p:nvSpPr>
        <p:spPr>
          <a:xfrm>
            <a:off x="8948528" y="2095500"/>
            <a:ext cx="9144000" cy="9417963"/>
          </a:xfrm>
          <a:prstGeom prst="rect">
            <a:avLst/>
          </a:prstGeom>
          <a:noFill/>
          <a:ln>
            <a:noFill/>
          </a:ln>
        </p:spPr>
        <p:txBody>
          <a:bodyPr spcFirstLastPara="1" wrap="square" lIns="91425" tIns="45700" rIns="91425" bIns="45700" anchor="t" anchorCtr="0">
            <a:spAutoFit/>
          </a:bodyPr>
          <a:lstStyle/>
          <a:p>
            <a:pPr marL="457200" marR="0" lvl="0" indent="-457200" algn="l" rtl="0">
              <a:lnSpc>
                <a:spcPct val="100000"/>
              </a:lnSpc>
              <a:spcBef>
                <a:spcPts val="0"/>
              </a:spcBef>
              <a:spcAft>
                <a:spcPts val="0"/>
              </a:spcAft>
              <a:buClr>
                <a:srgbClr val="000000"/>
              </a:buClr>
              <a:buSzPts val="3000"/>
              <a:buFont typeface="Noto Sans Symbols"/>
              <a:buChar char="▪"/>
            </a:pPr>
            <a:r>
              <a:rPr lang="en-US" sz="3000" b="0" i="0" u="none" strike="noStrike" cap="none">
                <a:solidFill>
                  <a:srgbClr val="000000"/>
                </a:solidFill>
                <a:latin typeface="Arial"/>
                <a:ea typeface="Arial"/>
                <a:cs typeface="Arial"/>
                <a:sym typeface="Arial"/>
              </a:rPr>
              <a:t>Children served range in age from infant to 20</a:t>
            </a:r>
            <a:endParaRPr sz="1400" b="0" i="0" u="none" strike="noStrike" cap="none">
              <a:solidFill>
                <a:srgbClr val="000000"/>
              </a:solidFill>
              <a:latin typeface="Arial"/>
              <a:ea typeface="Arial"/>
              <a:cs typeface="Arial"/>
              <a:sym typeface="Arial"/>
            </a:endParaRPr>
          </a:p>
          <a:p>
            <a:pPr marL="457200" marR="0" lvl="0" indent="-266700" algn="l" rtl="0">
              <a:lnSpc>
                <a:spcPct val="100000"/>
              </a:lnSpc>
              <a:spcBef>
                <a:spcPts val="0"/>
              </a:spcBef>
              <a:spcAft>
                <a:spcPts val="0"/>
              </a:spcAft>
              <a:buClr>
                <a:srgbClr val="000000"/>
              </a:buClr>
              <a:buSzPts val="3000"/>
              <a:buFont typeface="Noto Sans Symbols"/>
              <a:buNone/>
            </a:pPr>
            <a:endParaRPr sz="3000" b="0" i="0" u="none" strike="noStrike" cap="none">
              <a:solidFill>
                <a:srgbClr val="000000"/>
              </a:solidFill>
              <a:latin typeface="Arial"/>
              <a:ea typeface="Arial"/>
              <a:cs typeface="Arial"/>
              <a:sym typeface="Arial"/>
            </a:endParaRPr>
          </a:p>
          <a:p>
            <a:pPr marL="457200" marR="0" lvl="0" indent="-457200" algn="l" rtl="0">
              <a:lnSpc>
                <a:spcPct val="100000"/>
              </a:lnSpc>
              <a:spcBef>
                <a:spcPts val="0"/>
              </a:spcBef>
              <a:spcAft>
                <a:spcPts val="0"/>
              </a:spcAft>
              <a:buClr>
                <a:srgbClr val="000000"/>
              </a:buClr>
              <a:buSzPts val="3000"/>
              <a:buFont typeface="Noto Sans Symbols"/>
              <a:buChar char="▪"/>
            </a:pPr>
            <a:r>
              <a:rPr lang="en-US" sz="3000" b="0" i="0" u="none" strike="noStrike" cap="none">
                <a:solidFill>
                  <a:srgbClr val="000000"/>
                </a:solidFill>
                <a:latin typeface="Arial"/>
                <a:ea typeface="Arial"/>
                <a:cs typeface="Arial"/>
                <a:sym typeface="Arial"/>
              </a:rPr>
              <a:t>CASAs can accept cases based on timing, distance, life circumstances</a:t>
            </a:r>
            <a:endParaRPr sz="1400" b="0" i="0" u="none" strike="noStrike" cap="none">
              <a:solidFill>
                <a:srgbClr val="000000"/>
              </a:solidFill>
              <a:latin typeface="Arial"/>
              <a:ea typeface="Arial"/>
              <a:cs typeface="Arial"/>
              <a:sym typeface="Arial"/>
            </a:endParaRPr>
          </a:p>
          <a:p>
            <a:pPr marL="457200" marR="0" lvl="0" indent="-266700" algn="l" rtl="0">
              <a:lnSpc>
                <a:spcPct val="100000"/>
              </a:lnSpc>
              <a:spcBef>
                <a:spcPts val="0"/>
              </a:spcBef>
              <a:spcAft>
                <a:spcPts val="0"/>
              </a:spcAft>
              <a:buClr>
                <a:srgbClr val="000000"/>
              </a:buClr>
              <a:buSzPts val="3000"/>
              <a:buFont typeface="Noto Sans Symbols"/>
              <a:buNone/>
            </a:pPr>
            <a:endParaRPr sz="3000" b="0" i="0" u="none" strike="noStrike" cap="none">
              <a:solidFill>
                <a:srgbClr val="000000"/>
              </a:solidFill>
              <a:latin typeface="Arial"/>
              <a:ea typeface="Arial"/>
              <a:cs typeface="Arial"/>
              <a:sym typeface="Arial"/>
            </a:endParaRPr>
          </a:p>
          <a:p>
            <a:pPr marL="457200" marR="0" lvl="0" indent="-457200" algn="l" rtl="0">
              <a:lnSpc>
                <a:spcPct val="100000"/>
              </a:lnSpc>
              <a:spcBef>
                <a:spcPts val="0"/>
              </a:spcBef>
              <a:spcAft>
                <a:spcPts val="0"/>
              </a:spcAft>
              <a:buClr>
                <a:srgbClr val="000000"/>
              </a:buClr>
              <a:buSzPts val="3000"/>
              <a:buFont typeface="Noto Sans Symbols"/>
              <a:buChar char="▪"/>
            </a:pPr>
            <a:r>
              <a:rPr lang="en-US" sz="3000" b="0" i="0" u="none" strike="noStrike" cap="none">
                <a:solidFill>
                  <a:srgbClr val="000000"/>
                </a:solidFill>
                <a:latin typeface="Arial"/>
                <a:ea typeface="Arial"/>
                <a:cs typeface="Arial"/>
                <a:sym typeface="Arial"/>
              </a:rPr>
              <a:t>CASAs can take up to 2 cases at a time</a:t>
            </a:r>
            <a:endParaRPr sz="1400" b="0" i="0" u="none" strike="noStrike" cap="none">
              <a:solidFill>
                <a:srgbClr val="000000"/>
              </a:solidFill>
              <a:latin typeface="Arial"/>
              <a:ea typeface="Arial"/>
              <a:cs typeface="Arial"/>
              <a:sym typeface="Arial"/>
            </a:endParaRPr>
          </a:p>
          <a:p>
            <a:pPr marL="457200" marR="0" lvl="0" indent="-266700" algn="l" rtl="0">
              <a:lnSpc>
                <a:spcPct val="100000"/>
              </a:lnSpc>
              <a:spcBef>
                <a:spcPts val="0"/>
              </a:spcBef>
              <a:spcAft>
                <a:spcPts val="0"/>
              </a:spcAft>
              <a:buClr>
                <a:srgbClr val="000000"/>
              </a:buClr>
              <a:buSzPts val="3000"/>
              <a:buFont typeface="Noto Sans Symbols"/>
              <a:buNone/>
            </a:pPr>
            <a:endParaRPr sz="3000" b="0" i="0" u="none" strike="noStrike" cap="none">
              <a:solidFill>
                <a:srgbClr val="000000"/>
              </a:solidFill>
              <a:latin typeface="Arial"/>
              <a:ea typeface="Arial"/>
              <a:cs typeface="Arial"/>
              <a:sym typeface="Arial"/>
            </a:endParaRPr>
          </a:p>
          <a:p>
            <a:pPr marL="457200" marR="0" lvl="0" indent="-457200" algn="l" rtl="0">
              <a:lnSpc>
                <a:spcPct val="100000"/>
              </a:lnSpc>
              <a:spcBef>
                <a:spcPts val="0"/>
              </a:spcBef>
              <a:spcAft>
                <a:spcPts val="0"/>
              </a:spcAft>
              <a:buClr>
                <a:srgbClr val="000000"/>
              </a:buClr>
              <a:buSzPts val="3000"/>
              <a:buFont typeface="Noto Sans Symbols"/>
              <a:buChar char="▪"/>
            </a:pPr>
            <a:r>
              <a:rPr lang="en-US" sz="3000" b="0" i="0" u="none" strike="noStrike" cap="none">
                <a:solidFill>
                  <a:srgbClr val="000000"/>
                </a:solidFill>
                <a:latin typeface="Arial"/>
                <a:ea typeface="Arial"/>
                <a:cs typeface="Arial"/>
                <a:sym typeface="Arial"/>
              </a:rPr>
              <a:t>Volunteer Coordinators are professional staff who monitor performance at all times and provide guidance and support as needed</a:t>
            </a:r>
            <a:endParaRPr sz="1400" b="0" i="0" u="none" strike="noStrike" cap="none">
              <a:solidFill>
                <a:srgbClr val="000000"/>
              </a:solidFill>
              <a:latin typeface="Arial"/>
              <a:ea typeface="Arial"/>
              <a:cs typeface="Arial"/>
              <a:sym typeface="Arial"/>
            </a:endParaRPr>
          </a:p>
          <a:p>
            <a:pPr marL="457200" marR="0" lvl="0" indent="-266700" algn="l" rtl="0">
              <a:lnSpc>
                <a:spcPct val="100000"/>
              </a:lnSpc>
              <a:spcBef>
                <a:spcPts val="0"/>
              </a:spcBef>
              <a:spcAft>
                <a:spcPts val="0"/>
              </a:spcAft>
              <a:buClr>
                <a:srgbClr val="000000"/>
              </a:buClr>
              <a:buSzPts val="3000"/>
              <a:buFont typeface="Noto Sans Symbols"/>
              <a:buNone/>
            </a:pPr>
            <a:endParaRPr sz="3000" b="0" i="0" u="none" strike="noStrike" cap="none">
              <a:solidFill>
                <a:srgbClr val="000000"/>
              </a:solidFill>
              <a:latin typeface="Arial"/>
              <a:ea typeface="Arial"/>
              <a:cs typeface="Arial"/>
              <a:sym typeface="Arial"/>
            </a:endParaRPr>
          </a:p>
          <a:p>
            <a:pPr marL="457200" marR="0" lvl="0" indent="-457200" algn="l" rtl="0">
              <a:lnSpc>
                <a:spcPct val="100000"/>
              </a:lnSpc>
              <a:spcBef>
                <a:spcPts val="0"/>
              </a:spcBef>
              <a:spcAft>
                <a:spcPts val="0"/>
              </a:spcAft>
              <a:buClr>
                <a:srgbClr val="000000"/>
              </a:buClr>
              <a:buSzPts val="3000"/>
              <a:buFont typeface="Noto Sans Symbols"/>
              <a:buChar char="▪"/>
            </a:pPr>
            <a:r>
              <a:rPr lang="en-US" sz="3000" b="0" i="0" u="none" strike="noStrike" cap="none">
                <a:solidFill>
                  <a:srgbClr val="000000"/>
                </a:solidFill>
                <a:latin typeface="Arial"/>
                <a:ea typeface="Arial"/>
                <a:cs typeface="Arial"/>
                <a:sym typeface="Arial"/>
              </a:rPr>
              <a:t>CASA could serve on a case for up to 2 years</a:t>
            </a:r>
            <a:endParaRPr sz="1400" b="0" i="0" u="none" strike="noStrike" cap="none">
              <a:solidFill>
                <a:srgbClr val="000000"/>
              </a:solidFill>
              <a:latin typeface="Arial"/>
              <a:ea typeface="Arial"/>
              <a:cs typeface="Arial"/>
              <a:sym typeface="Arial"/>
            </a:endParaRPr>
          </a:p>
          <a:p>
            <a:pPr marL="457200" marR="0" lvl="0" indent="-266700" algn="l" rtl="0">
              <a:lnSpc>
                <a:spcPct val="100000"/>
              </a:lnSpc>
              <a:spcBef>
                <a:spcPts val="0"/>
              </a:spcBef>
              <a:spcAft>
                <a:spcPts val="0"/>
              </a:spcAft>
              <a:buClr>
                <a:srgbClr val="000000"/>
              </a:buClr>
              <a:buSzPts val="3000"/>
              <a:buFont typeface="Noto Sans Symbols"/>
              <a:buNone/>
            </a:pPr>
            <a:endParaRPr sz="3000" b="0" i="0" u="none" strike="noStrike" cap="none">
              <a:solidFill>
                <a:srgbClr val="000000"/>
              </a:solidFill>
              <a:latin typeface="Arial"/>
              <a:ea typeface="Arial"/>
              <a:cs typeface="Arial"/>
              <a:sym typeface="Arial"/>
            </a:endParaRPr>
          </a:p>
          <a:p>
            <a:pPr marL="457200" marR="0" lvl="0" indent="-457200" algn="l" rtl="0">
              <a:lnSpc>
                <a:spcPct val="100000"/>
              </a:lnSpc>
              <a:spcBef>
                <a:spcPts val="0"/>
              </a:spcBef>
              <a:spcAft>
                <a:spcPts val="0"/>
              </a:spcAft>
              <a:buClr>
                <a:srgbClr val="000000"/>
              </a:buClr>
              <a:buSzPts val="3000"/>
              <a:buFont typeface="Noto Sans Symbols"/>
              <a:buChar char="▪"/>
            </a:pPr>
            <a:r>
              <a:rPr lang="en-US" sz="3000" b="0" i="0" u="none" strike="noStrike" cap="none">
                <a:solidFill>
                  <a:srgbClr val="000000"/>
                </a:solidFill>
                <a:latin typeface="Arial"/>
                <a:ea typeface="Arial"/>
                <a:cs typeface="Arial"/>
                <a:sym typeface="Arial"/>
              </a:rPr>
              <a:t>Cases conclude when a child achieves permanency or ages out of the system</a:t>
            </a:r>
            <a:endParaRPr sz="3200" b="0" i="0" u="none" strike="noStrike" cap="none">
              <a:solidFill>
                <a:srgbClr val="000000"/>
              </a:solidFill>
              <a:latin typeface="Arial"/>
              <a:ea typeface="Arial"/>
              <a:cs typeface="Arial"/>
              <a:sym typeface="Arial"/>
            </a:endParaRPr>
          </a:p>
          <a:p>
            <a:pPr marL="457200" marR="0" lvl="0" indent="-266700" algn="l" rtl="0">
              <a:lnSpc>
                <a:spcPct val="100000"/>
              </a:lnSpc>
              <a:spcBef>
                <a:spcPts val="0"/>
              </a:spcBef>
              <a:spcAft>
                <a:spcPts val="0"/>
              </a:spcAft>
              <a:buClr>
                <a:srgbClr val="000000"/>
              </a:buClr>
              <a:buSzPts val="3000"/>
              <a:buFont typeface="Noto Sans Symbols"/>
              <a:buNone/>
            </a:pPr>
            <a:endParaRPr sz="3000" b="0" i="0" u="none" strike="noStrike" cap="none">
              <a:solidFill>
                <a:srgbClr val="000000"/>
              </a:solidFill>
              <a:latin typeface="Proxima Nova"/>
              <a:ea typeface="Proxima Nova"/>
              <a:cs typeface="Proxima Nova"/>
              <a:sym typeface="Proxima Nova"/>
            </a:endParaRPr>
          </a:p>
          <a:p>
            <a:pPr marL="457200" marR="0" lvl="0" indent="-279400" algn="l" rtl="0">
              <a:lnSpc>
                <a:spcPct val="90000"/>
              </a:lnSpc>
              <a:spcBef>
                <a:spcPts val="0"/>
              </a:spcBef>
              <a:spcAft>
                <a:spcPts val="0"/>
              </a:spcAft>
              <a:buClr>
                <a:srgbClr val="000000"/>
              </a:buClr>
              <a:buSzPts val="2800"/>
              <a:buFont typeface="Arial"/>
              <a:buNone/>
            </a:pPr>
            <a:endParaRPr sz="2800" b="1" i="0" u="none" strike="noStrike" cap="none">
              <a:solidFill>
                <a:srgbClr val="000000"/>
              </a:solidFill>
              <a:latin typeface="Arial"/>
              <a:ea typeface="Arial"/>
              <a:cs typeface="Arial"/>
              <a:sym typeface="Arial"/>
            </a:endParaRPr>
          </a:p>
          <a:p>
            <a:pPr marL="457200" marR="0" lvl="0" indent="-279400" algn="l" rtl="0">
              <a:lnSpc>
                <a:spcPct val="90000"/>
              </a:lnSpc>
              <a:spcBef>
                <a:spcPts val="0"/>
              </a:spcBef>
              <a:spcAft>
                <a:spcPts val="0"/>
              </a:spcAft>
              <a:buClr>
                <a:srgbClr val="000000"/>
              </a:buClr>
              <a:buSzPts val="2800"/>
              <a:buFont typeface="Arial"/>
              <a:buNone/>
            </a:pPr>
            <a:endParaRPr sz="2800" b="1" i="0" u="none" strike="noStrike" cap="none">
              <a:solidFill>
                <a:srgbClr val="000000"/>
              </a:solidFill>
              <a:latin typeface="Arial"/>
              <a:ea typeface="Arial"/>
              <a:cs typeface="Arial"/>
              <a:sym typeface="Arial"/>
            </a:endParaRPr>
          </a:p>
          <a:p>
            <a:pPr marL="457200" marR="0" lvl="0" indent="-279400" algn="l" rtl="0">
              <a:lnSpc>
                <a:spcPct val="90000"/>
              </a:lnSpc>
              <a:spcBef>
                <a:spcPts val="0"/>
              </a:spcBef>
              <a:spcAft>
                <a:spcPts val="0"/>
              </a:spcAft>
              <a:buClr>
                <a:srgbClr val="000000"/>
              </a:buClr>
              <a:buSzPts val="2800"/>
              <a:buFont typeface="Arial"/>
              <a:buNone/>
            </a:pPr>
            <a:endParaRPr sz="2800" b="1" i="0" u="none" strike="noStrike" cap="none">
              <a:solidFill>
                <a:srgbClr val="000000"/>
              </a:solidFill>
              <a:latin typeface="Arial"/>
              <a:ea typeface="Arial"/>
              <a:cs typeface="Arial"/>
              <a:sym typeface="Arial"/>
            </a:endParaRPr>
          </a:p>
          <a:p>
            <a:pPr marL="457200" marR="0" lvl="0" indent="-279400" algn="l" rtl="0">
              <a:lnSpc>
                <a:spcPct val="90000"/>
              </a:lnSpc>
              <a:spcBef>
                <a:spcPts val="0"/>
              </a:spcBef>
              <a:spcAft>
                <a:spcPts val="0"/>
              </a:spcAft>
              <a:buClr>
                <a:srgbClr val="000000"/>
              </a:buClr>
              <a:buSzPts val="2800"/>
              <a:buFont typeface="Arial"/>
              <a:buNone/>
            </a:pPr>
            <a:endParaRPr sz="2800" b="1" i="0" u="none" strike="noStrike" cap="none">
              <a:solidFill>
                <a:srgbClr val="000000"/>
              </a:solidFill>
              <a:latin typeface="Arial"/>
              <a:ea typeface="Arial"/>
              <a:cs typeface="Arial"/>
              <a:sym typeface="Arial"/>
            </a:endParaRPr>
          </a:p>
          <a:p>
            <a:pPr marL="457200" marR="0" lvl="0" indent="-279400" algn="l" rtl="0">
              <a:lnSpc>
                <a:spcPct val="90000"/>
              </a:lnSpc>
              <a:spcBef>
                <a:spcPts val="0"/>
              </a:spcBef>
              <a:spcAft>
                <a:spcPts val="0"/>
              </a:spcAft>
              <a:buClr>
                <a:srgbClr val="000000"/>
              </a:buClr>
              <a:buSzPts val="2800"/>
              <a:buFont typeface="Arial"/>
              <a:buNone/>
            </a:pPr>
            <a:endParaRPr sz="2800" b="1" i="0" u="none" strike="noStrike" cap="non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grpSp>
        <p:nvGrpSpPr>
          <p:cNvPr id="275" name="Google Shape;275;p19"/>
          <p:cNvGrpSpPr/>
          <p:nvPr/>
        </p:nvGrpSpPr>
        <p:grpSpPr>
          <a:xfrm>
            <a:off x="17834" y="0"/>
            <a:ext cx="4572000" cy="10287000"/>
            <a:chOff x="0" y="0"/>
            <a:chExt cx="6096000" cy="13716000"/>
          </a:xfrm>
        </p:grpSpPr>
        <p:pic>
          <p:nvPicPr>
            <p:cNvPr id="276" name="Google Shape;276;p19"/>
            <p:cNvPicPr preferRelativeResize="0"/>
            <p:nvPr/>
          </p:nvPicPr>
          <p:blipFill rotWithShape="1">
            <a:blip r:embed="rId3">
              <a:alphaModFix/>
            </a:blip>
            <a:srcRect l="4745" r="4745"/>
            <a:stretch/>
          </p:blipFill>
          <p:spPr>
            <a:xfrm>
              <a:off x="0" y="0"/>
              <a:ext cx="6096000" cy="4487333"/>
            </a:xfrm>
            <a:prstGeom prst="rect">
              <a:avLst/>
            </a:prstGeom>
            <a:noFill/>
            <a:ln>
              <a:noFill/>
            </a:ln>
          </p:spPr>
        </p:pic>
        <p:pic>
          <p:nvPicPr>
            <p:cNvPr id="277" name="Google Shape;277;p19"/>
            <p:cNvPicPr preferRelativeResize="0"/>
            <p:nvPr/>
          </p:nvPicPr>
          <p:blipFill rotWithShape="1">
            <a:blip r:embed="rId4">
              <a:alphaModFix/>
            </a:blip>
            <a:srcRect l="4745" r="4745"/>
            <a:stretch/>
          </p:blipFill>
          <p:spPr>
            <a:xfrm>
              <a:off x="0" y="4614333"/>
              <a:ext cx="6096000" cy="4487333"/>
            </a:xfrm>
            <a:prstGeom prst="rect">
              <a:avLst/>
            </a:prstGeom>
            <a:noFill/>
            <a:ln>
              <a:noFill/>
            </a:ln>
          </p:spPr>
        </p:pic>
        <p:pic>
          <p:nvPicPr>
            <p:cNvPr id="278" name="Google Shape;278;p19"/>
            <p:cNvPicPr preferRelativeResize="0"/>
            <p:nvPr/>
          </p:nvPicPr>
          <p:blipFill rotWithShape="1">
            <a:blip r:embed="rId5">
              <a:alphaModFix/>
            </a:blip>
            <a:srcRect l="4660" r="4658"/>
            <a:stretch/>
          </p:blipFill>
          <p:spPr>
            <a:xfrm>
              <a:off x="0" y="9228667"/>
              <a:ext cx="6096000" cy="4487333"/>
            </a:xfrm>
            <a:prstGeom prst="rect">
              <a:avLst/>
            </a:prstGeom>
            <a:noFill/>
            <a:ln>
              <a:noFill/>
            </a:ln>
          </p:spPr>
        </p:pic>
      </p:grpSp>
      <p:sp>
        <p:nvSpPr>
          <p:cNvPr id="279" name="Google Shape;279;p19"/>
          <p:cNvSpPr txBox="1"/>
          <p:nvPr/>
        </p:nvSpPr>
        <p:spPr>
          <a:xfrm>
            <a:off x="5257800" y="828716"/>
            <a:ext cx="12393936" cy="984885"/>
          </a:xfrm>
          <a:prstGeom prst="rect">
            <a:avLst/>
          </a:prstGeom>
          <a:noFill/>
          <a:ln>
            <a:noFill/>
          </a:ln>
        </p:spPr>
        <p:txBody>
          <a:bodyPr spcFirstLastPara="1" wrap="square" lIns="0" tIns="0" rIns="0" bIns="0" anchor="t" anchorCtr="0">
            <a:spAutoFit/>
          </a:bodyPr>
          <a:lstStyle/>
          <a:p>
            <a:pPr marL="0" marR="0" lvl="0" indent="0" algn="l" rtl="0">
              <a:lnSpc>
                <a:spcPct val="80000"/>
              </a:lnSpc>
              <a:spcBef>
                <a:spcPts val="0"/>
              </a:spcBef>
              <a:spcAft>
                <a:spcPts val="0"/>
              </a:spcAft>
              <a:buClr>
                <a:srgbClr val="EE3124"/>
              </a:buClr>
              <a:buSzPts val="8000"/>
              <a:buFont typeface="Arial"/>
              <a:buNone/>
            </a:pPr>
            <a:r>
              <a:rPr lang="en-US" sz="8000" b="0" i="0" u="none" strike="noStrike" cap="none">
                <a:solidFill>
                  <a:srgbClr val="EE3124"/>
                </a:solidFill>
                <a:latin typeface="Arial"/>
                <a:ea typeface="Arial"/>
                <a:cs typeface="Arial"/>
                <a:sym typeface="Arial"/>
              </a:rPr>
              <a:t>CASA Requirements</a:t>
            </a:r>
            <a:r>
              <a:rPr lang="en-US" sz="8000" b="0" i="0" u="none" strike="noStrike" cap="none">
                <a:solidFill>
                  <a:srgbClr val="EE3124"/>
                </a:solidFill>
                <a:latin typeface="Proxima Nova"/>
                <a:ea typeface="Proxima Nova"/>
                <a:cs typeface="Proxima Nova"/>
                <a:sym typeface="Proxima Nova"/>
              </a:rPr>
              <a:t> </a:t>
            </a:r>
            <a:endParaRPr sz="1800" b="0" i="0" u="none" strike="noStrike" cap="none">
              <a:solidFill>
                <a:schemeClr val="dk1"/>
              </a:solidFill>
              <a:latin typeface="Proxima Nova"/>
              <a:ea typeface="Proxima Nova"/>
              <a:cs typeface="Proxima Nova"/>
              <a:sym typeface="Proxima Nova"/>
            </a:endParaRPr>
          </a:p>
        </p:txBody>
      </p:sp>
      <p:sp>
        <p:nvSpPr>
          <p:cNvPr id="280" name="Google Shape;280;p19"/>
          <p:cNvSpPr txBox="1"/>
          <p:nvPr/>
        </p:nvSpPr>
        <p:spPr>
          <a:xfrm>
            <a:off x="5293468" y="2273739"/>
            <a:ext cx="12003900" cy="6943567"/>
          </a:xfrm>
          <a:prstGeom prst="rect">
            <a:avLst/>
          </a:prstGeom>
          <a:noFill/>
          <a:ln>
            <a:noFill/>
          </a:ln>
        </p:spPr>
        <p:txBody>
          <a:bodyPr spcFirstLastPara="1" wrap="square" lIns="0" tIns="0" rIns="0" bIns="0" anchor="t" anchorCtr="0">
            <a:spAutoFit/>
          </a:bodyPr>
          <a:lstStyle/>
          <a:p>
            <a:pPr marL="704850" marR="0" lvl="1" indent="-457200" algn="l" rtl="0">
              <a:lnSpc>
                <a:spcPct val="140625"/>
              </a:lnSpc>
              <a:spcBef>
                <a:spcPts val="0"/>
              </a:spcBef>
              <a:spcAft>
                <a:spcPts val="0"/>
              </a:spcAft>
              <a:buClr>
                <a:srgbClr val="000000"/>
              </a:buClr>
              <a:buSzPts val="3200"/>
              <a:buFont typeface="Noto Sans Symbols"/>
              <a:buChar char="▪"/>
            </a:pPr>
            <a:r>
              <a:rPr lang="en-US" sz="3200" b="0" i="0" u="none" strike="noStrike" cap="none">
                <a:solidFill>
                  <a:srgbClr val="000000"/>
                </a:solidFill>
                <a:latin typeface="Arial"/>
                <a:ea typeface="Arial"/>
                <a:cs typeface="Arial"/>
                <a:sym typeface="Arial"/>
              </a:rPr>
              <a:t>Be 21+ years old</a:t>
            </a:r>
            <a:endParaRPr sz="1800" b="0" i="0" u="none" strike="noStrike" cap="none">
              <a:solidFill>
                <a:schemeClr val="dk1"/>
              </a:solidFill>
              <a:latin typeface="Arial"/>
              <a:ea typeface="Arial"/>
              <a:cs typeface="Arial"/>
              <a:sym typeface="Arial"/>
            </a:endParaRPr>
          </a:p>
          <a:p>
            <a:pPr marL="704850" marR="0" lvl="1" indent="-457200" algn="l" rtl="0">
              <a:lnSpc>
                <a:spcPct val="140625"/>
              </a:lnSpc>
              <a:spcBef>
                <a:spcPts val="0"/>
              </a:spcBef>
              <a:spcAft>
                <a:spcPts val="0"/>
              </a:spcAft>
              <a:buClr>
                <a:srgbClr val="000000"/>
              </a:buClr>
              <a:buSzPts val="3200"/>
              <a:buFont typeface="Noto Sans Symbols"/>
              <a:buChar char="▪"/>
            </a:pPr>
            <a:r>
              <a:rPr lang="en-US" sz="3200" b="0" i="0" u="none" strike="noStrike" cap="none">
                <a:solidFill>
                  <a:srgbClr val="000000"/>
                </a:solidFill>
                <a:latin typeface="Arial"/>
                <a:ea typeface="Arial"/>
                <a:cs typeface="Arial"/>
                <a:sym typeface="Arial"/>
              </a:rPr>
              <a:t>Complete a pre-application questionnaire (https://cfadvocates.org/become-a-casa)</a:t>
            </a:r>
            <a:endParaRPr sz="3200" b="0" i="0" u="none" strike="noStrike" cap="none">
              <a:solidFill>
                <a:srgbClr val="000000"/>
              </a:solidFill>
              <a:latin typeface="Arial"/>
              <a:ea typeface="Arial"/>
              <a:cs typeface="Arial"/>
              <a:sym typeface="Arial"/>
            </a:endParaRPr>
          </a:p>
          <a:p>
            <a:pPr marL="704850" marR="0" lvl="1" indent="-457200" algn="l" rtl="0">
              <a:lnSpc>
                <a:spcPct val="140625"/>
              </a:lnSpc>
              <a:spcBef>
                <a:spcPts val="0"/>
              </a:spcBef>
              <a:spcAft>
                <a:spcPts val="0"/>
              </a:spcAft>
              <a:buClr>
                <a:srgbClr val="000000"/>
              </a:buClr>
              <a:buSzPts val="3200"/>
              <a:buFont typeface="Noto Sans Symbols"/>
              <a:buChar char="▪"/>
            </a:pPr>
            <a:r>
              <a:rPr lang="en-US" sz="3200" b="0" i="0" u="none" strike="noStrike" cap="none">
                <a:solidFill>
                  <a:srgbClr val="000000"/>
                </a:solidFill>
                <a:latin typeface="Arial"/>
                <a:ea typeface="Arial"/>
                <a:cs typeface="Arial"/>
                <a:sym typeface="Arial"/>
              </a:rPr>
              <a:t>Complete a CASA volunteer application </a:t>
            </a:r>
            <a:endParaRPr sz="1800" b="0" i="0" u="none" strike="noStrike" cap="none">
              <a:solidFill>
                <a:schemeClr val="dk1"/>
              </a:solidFill>
              <a:latin typeface="Arial"/>
              <a:ea typeface="Arial"/>
              <a:cs typeface="Arial"/>
              <a:sym typeface="Arial"/>
            </a:endParaRPr>
          </a:p>
          <a:p>
            <a:pPr marL="704850" marR="0" lvl="1" indent="-457200" algn="l" rtl="0">
              <a:lnSpc>
                <a:spcPct val="140625"/>
              </a:lnSpc>
              <a:spcBef>
                <a:spcPts val="0"/>
              </a:spcBef>
              <a:spcAft>
                <a:spcPts val="0"/>
              </a:spcAft>
              <a:buClr>
                <a:srgbClr val="000000"/>
              </a:buClr>
              <a:buSzPts val="3200"/>
              <a:buFont typeface="Noto Sans Symbols"/>
              <a:buChar char="▪"/>
            </a:pPr>
            <a:r>
              <a:rPr lang="en-US" sz="3200" b="0" i="0" u="none" strike="noStrike" cap="none">
                <a:solidFill>
                  <a:srgbClr val="000000"/>
                </a:solidFill>
                <a:latin typeface="Arial"/>
                <a:ea typeface="Arial"/>
                <a:cs typeface="Arial"/>
                <a:sym typeface="Arial"/>
              </a:rPr>
              <a:t>Pass criminal and central registry background checks</a:t>
            </a:r>
            <a:endParaRPr sz="1800" b="0" i="0" u="none" strike="noStrike" cap="none">
              <a:solidFill>
                <a:schemeClr val="dk1"/>
              </a:solidFill>
              <a:latin typeface="Arial"/>
              <a:ea typeface="Arial"/>
              <a:cs typeface="Arial"/>
              <a:sym typeface="Arial"/>
            </a:endParaRPr>
          </a:p>
          <a:p>
            <a:pPr marL="704850" marR="0" lvl="1" indent="-457200" algn="l" rtl="0">
              <a:lnSpc>
                <a:spcPct val="140625"/>
              </a:lnSpc>
              <a:spcBef>
                <a:spcPts val="0"/>
              </a:spcBef>
              <a:spcAft>
                <a:spcPts val="0"/>
              </a:spcAft>
              <a:buClr>
                <a:srgbClr val="000000"/>
              </a:buClr>
              <a:buSzPts val="3200"/>
              <a:buFont typeface="Noto Sans Symbols"/>
              <a:buChar char="▪"/>
            </a:pPr>
            <a:r>
              <a:rPr lang="en-US" sz="3200" b="0" i="0" u="none" strike="noStrike" cap="none">
                <a:solidFill>
                  <a:srgbClr val="000000"/>
                </a:solidFill>
                <a:latin typeface="Arial"/>
                <a:ea typeface="Arial"/>
                <a:cs typeface="Arial"/>
                <a:sym typeface="Arial"/>
              </a:rPr>
              <a:t>Provide three references</a:t>
            </a:r>
            <a:endParaRPr sz="1800" b="0" i="0" u="none" strike="noStrike" cap="none">
              <a:solidFill>
                <a:schemeClr val="dk1"/>
              </a:solidFill>
              <a:latin typeface="Arial"/>
              <a:ea typeface="Arial"/>
              <a:cs typeface="Arial"/>
              <a:sym typeface="Arial"/>
            </a:endParaRPr>
          </a:p>
          <a:p>
            <a:pPr marL="704850" marR="0" lvl="1" indent="-457200" algn="l" rtl="0">
              <a:lnSpc>
                <a:spcPct val="140625"/>
              </a:lnSpc>
              <a:spcBef>
                <a:spcPts val="0"/>
              </a:spcBef>
              <a:spcAft>
                <a:spcPts val="0"/>
              </a:spcAft>
              <a:buClr>
                <a:srgbClr val="000000"/>
              </a:buClr>
              <a:buSzPts val="3200"/>
              <a:buFont typeface="Noto Sans Symbols"/>
              <a:buChar char="▪"/>
            </a:pPr>
            <a:r>
              <a:rPr lang="en-US" sz="3200" b="0" i="0" u="none" strike="noStrike" cap="none">
                <a:solidFill>
                  <a:srgbClr val="000000"/>
                </a:solidFill>
                <a:latin typeface="Arial"/>
                <a:ea typeface="Arial"/>
                <a:cs typeface="Arial"/>
                <a:sym typeface="Arial"/>
              </a:rPr>
              <a:t>Participate in an interview</a:t>
            </a:r>
            <a:endParaRPr sz="1800" b="0" i="0" u="none" strike="noStrike" cap="none">
              <a:solidFill>
                <a:schemeClr val="dk1"/>
              </a:solidFill>
              <a:latin typeface="Arial"/>
              <a:ea typeface="Arial"/>
              <a:cs typeface="Arial"/>
              <a:sym typeface="Arial"/>
            </a:endParaRPr>
          </a:p>
          <a:p>
            <a:pPr marL="704850" marR="0" lvl="1" indent="-457200" algn="l" rtl="0">
              <a:lnSpc>
                <a:spcPct val="140625"/>
              </a:lnSpc>
              <a:spcBef>
                <a:spcPts val="0"/>
              </a:spcBef>
              <a:spcAft>
                <a:spcPts val="0"/>
              </a:spcAft>
              <a:buClr>
                <a:srgbClr val="000000"/>
              </a:buClr>
              <a:buSzPts val="3200"/>
              <a:buFont typeface="Noto Sans Symbols"/>
              <a:buChar char="▪"/>
            </a:pPr>
            <a:r>
              <a:rPr lang="en-US" sz="3200" b="0" i="0" u="none" strike="noStrike" cap="none">
                <a:solidFill>
                  <a:srgbClr val="000000"/>
                </a:solidFill>
                <a:latin typeface="Arial"/>
                <a:ea typeface="Arial"/>
                <a:cs typeface="Arial"/>
                <a:sym typeface="Arial"/>
              </a:rPr>
              <a:t>Complete 30 hours of pre-service training (provided)</a:t>
            </a:r>
            <a:endParaRPr sz="1800" b="0" i="0" u="none" strike="noStrike" cap="none">
              <a:solidFill>
                <a:schemeClr val="dk1"/>
              </a:solidFill>
              <a:latin typeface="Arial"/>
              <a:ea typeface="Arial"/>
              <a:cs typeface="Arial"/>
              <a:sym typeface="Arial"/>
            </a:endParaRPr>
          </a:p>
          <a:p>
            <a:pPr marL="704850" marR="0" lvl="1" indent="-457200" algn="l" rtl="0">
              <a:lnSpc>
                <a:spcPct val="140625"/>
              </a:lnSpc>
              <a:spcBef>
                <a:spcPts val="0"/>
              </a:spcBef>
              <a:spcAft>
                <a:spcPts val="0"/>
              </a:spcAft>
              <a:buClr>
                <a:srgbClr val="000000"/>
              </a:buClr>
              <a:buSzPts val="3200"/>
              <a:buFont typeface="Noto Sans Symbols"/>
              <a:buChar char="▪"/>
            </a:pPr>
            <a:r>
              <a:rPr lang="en-US" sz="3200" b="0" i="0" u="none" strike="noStrike" cap="none">
                <a:solidFill>
                  <a:srgbClr val="000000"/>
                </a:solidFill>
                <a:latin typeface="Arial"/>
                <a:ea typeface="Arial"/>
                <a:cs typeface="Arial"/>
                <a:sym typeface="Arial"/>
              </a:rPr>
              <a:t>Available to attend court and other meetings during the day</a:t>
            </a:r>
            <a:endParaRPr sz="1800" b="0" i="0" u="none" strike="noStrike" cap="none">
              <a:solidFill>
                <a:schemeClr val="dk1"/>
              </a:solidFill>
              <a:latin typeface="Arial"/>
              <a:ea typeface="Arial"/>
              <a:cs typeface="Arial"/>
              <a:sym typeface="Arial"/>
            </a:endParaRPr>
          </a:p>
          <a:p>
            <a:pPr marL="704850" marR="0" lvl="1" indent="-457200" algn="l" rtl="0">
              <a:lnSpc>
                <a:spcPct val="140625"/>
              </a:lnSpc>
              <a:spcBef>
                <a:spcPts val="0"/>
              </a:spcBef>
              <a:spcAft>
                <a:spcPts val="0"/>
              </a:spcAft>
              <a:buClr>
                <a:srgbClr val="000000"/>
              </a:buClr>
              <a:buSzPts val="3200"/>
              <a:buFont typeface="Noto Sans Symbols"/>
              <a:buChar char="▪"/>
            </a:pPr>
            <a:r>
              <a:rPr lang="en-US" sz="3200" b="0" i="0" u="none" strike="noStrike" cap="none">
                <a:solidFill>
                  <a:srgbClr val="000000"/>
                </a:solidFill>
                <a:latin typeface="Arial"/>
                <a:ea typeface="Arial"/>
                <a:cs typeface="Arial"/>
                <a:sym typeface="Arial"/>
              </a:rPr>
              <a:t>Commit two years (10-12 hours a month) to the program</a:t>
            </a:r>
            <a:endParaRPr sz="1800" b="0" i="0" u="none" strike="noStrike" cap="none">
              <a:solidFill>
                <a:schemeClr val="dk1"/>
              </a:solidFill>
              <a:latin typeface="Arial"/>
              <a:ea typeface="Arial"/>
              <a:cs typeface="Arial"/>
              <a:sym typeface="Arial"/>
            </a:endParaRPr>
          </a:p>
        </p:txBody>
      </p:sp>
      <p:sp>
        <p:nvSpPr>
          <p:cNvPr id="281" name="Google Shape;281;p19"/>
          <p:cNvSpPr/>
          <p:nvPr/>
        </p:nvSpPr>
        <p:spPr>
          <a:xfrm>
            <a:off x="4644957" y="1943100"/>
            <a:ext cx="13429032" cy="45719"/>
          </a:xfrm>
          <a:prstGeom prst="rect">
            <a:avLst/>
          </a:prstGeom>
          <a:solidFill>
            <a:srgbClr val="00447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Proxima Nova"/>
              <a:ea typeface="Proxima Nova"/>
              <a:cs typeface="Proxima Nova"/>
              <a:sym typeface="Proxima Nov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447B"/>
        </a:solidFill>
        <a:effectLst/>
      </p:bgPr>
    </p:bg>
    <p:spTree>
      <p:nvGrpSpPr>
        <p:cNvPr id="1" name="Shape 100"/>
        <p:cNvGrpSpPr/>
        <p:nvPr/>
      </p:nvGrpSpPr>
      <p:grpSpPr>
        <a:xfrm>
          <a:off x="0" y="0"/>
          <a:ext cx="0" cy="0"/>
          <a:chOff x="0" y="0"/>
          <a:chExt cx="0" cy="0"/>
        </a:xfrm>
      </p:grpSpPr>
      <p:sp>
        <p:nvSpPr>
          <p:cNvPr id="101" name="Google Shape;101;p2"/>
          <p:cNvSpPr/>
          <p:nvPr/>
        </p:nvSpPr>
        <p:spPr>
          <a:xfrm>
            <a:off x="914400" y="3009359"/>
            <a:ext cx="11867606" cy="2246729"/>
          </a:xfrm>
          <a:prstGeom prst="rect">
            <a:avLst/>
          </a:prstGeom>
          <a:noFill/>
          <a:ln>
            <a:noFill/>
          </a:ln>
        </p:spPr>
        <p:txBody>
          <a:bodyPr spcFirstLastPara="1" wrap="square" lIns="91425" tIns="45700" rIns="91425" bIns="45700" anchor="t" anchorCtr="0">
            <a:spAutoFit/>
          </a:bodyPr>
          <a:lstStyle/>
          <a:p>
            <a:pPr marL="457200" marR="0" lvl="0" indent="-457200" rtl="0">
              <a:lnSpc>
                <a:spcPct val="100000"/>
              </a:lnSpc>
              <a:spcBef>
                <a:spcPts val="0"/>
              </a:spcBef>
              <a:spcAft>
                <a:spcPts val="0"/>
              </a:spcAft>
              <a:buClr>
                <a:schemeClr val="lt1"/>
              </a:buClr>
              <a:buSzPts val="3400"/>
              <a:buFont typeface="Wingdings" panose="05000000000000000000" pitchFamily="2" charset="2"/>
              <a:buChar char="§"/>
            </a:pPr>
            <a:r>
              <a:rPr lang="en-US" sz="2800" b="0" i="0" u="none" strike="noStrike" cap="none" dirty="0">
                <a:solidFill>
                  <a:schemeClr val="lt1"/>
                </a:solidFill>
                <a:latin typeface="Arial"/>
                <a:ea typeface="Arial"/>
                <a:cs typeface="Arial"/>
                <a:sym typeface="Arial"/>
              </a:rPr>
              <a:t>Child Welfare History and Statistics</a:t>
            </a:r>
          </a:p>
          <a:p>
            <a:pPr marL="457200" marR="0" lvl="0" indent="-457200" rtl="0">
              <a:lnSpc>
                <a:spcPct val="100000"/>
              </a:lnSpc>
              <a:spcBef>
                <a:spcPts val="0"/>
              </a:spcBef>
              <a:spcAft>
                <a:spcPts val="0"/>
              </a:spcAft>
              <a:buClr>
                <a:schemeClr val="lt1"/>
              </a:buClr>
              <a:buSzPts val="3400"/>
              <a:buFont typeface="Wingdings" panose="05000000000000000000" pitchFamily="2" charset="2"/>
              <a:buChar char="§"/>
            </a:pPr>
            <a:r>
              <a:rPr lang="en-US" sz="2800" b="0" i="0" u="none" strike="noStrike" cap="none" dirty="0">
                <a:solidFill>
                  <a:schemeClr val="lt1"/>
                </a:solidFill>
                <a:latin typeface="Arial"/>
                <a:ea typeface="Arial"/>
                <a:cs typeface="Arial"/>
                <a:sym typeface="Arial"/>
              </a:rPr>
              <a:t>History on Child Advocacy in Cuyahoga County and National CASA</a:t>
            </a:r>
            <a:endParaRPr sz="2800" b="0" i="0" u="none" strike="noStrike" cap="none" dirty="0">
              <a:solidFill>
                <a:srgbClr val="000000"/>
              </a:solidFill>
              <a:latin typeface="Arial"/>
              <a:ea typeface="Arial"/>
              <a:cs typeface="Arial"/>
              <a:sym typeface="Arial"/>
            </a:endParaRPr>
          </a:p>
          <a:p>
            <a:pPr marL="457200" marR="0" lvl="0" indent="-457200" rtl="0">
              <a:lnSpc>
                <a:spcPct val="100000"/>
              </a:lnSpc>
              <a:spcBef>
                <a:spcPts val="0"/>
              </a:spcBef>
              <a:spcAft>
                <a:spcPts val="0"/>
              </a:spcAft>
              <a:buClr>
                <a:schemeClr val="lt1"/>
              </a:buClr>
              <a:buSzPts val="3400"/>
              <a:buFont typeface="Wingdings" panose="05000000000000000000" pitchFamily="2" charset="2"/>
              <a:buChar char="§"/>
            </a:pPr>
            <a:r>
              <a:rPr lang="en-US" sz="2800" b="0" i="0" u="none" strike="noStrike" cap="none" dirty="0">
                <a:solidFill>
                  <a:schemeClr val="lt1"/>
                </a:solidFill>
                <a:latin typeface="Arial"/>
                <a:ea typeface="Arial"/>
                <a:cs typeface="Arial"/>
                <a:sym typeface="Arial"/>
              </a:rPr>
              <a:t>Who are CASA Volunteers and How do </a:t>
            </a:r>
            <a:r>
              <a:rPr lang="en-US" sz="2800" b="0" i="0" u="none" strike="noStrike" cap="none" dirty="0" err="1">
                <a:solidFill>
                  <a:schemeClr val="lt1"/>
                </a:solidFill>
                <a:latin typeface="Arial"/>
                <a:ea typeface="Arial"/>
                <a:cs typeface="Arial"/>
                <a:sym typeface="Arial"/>
              </a:rPr>
              <a:t>CASAs</a:t>
            </a:r>
            <a:r>
              <a:rPr lang="en-US" sz="2800" b="0" i="0" u="none" strike="noStrike" cap="none" dirty="0">
                <a:solidFill>
                  <a:schemeClr val="lt1"/>
                </a:solidFill>
                <a:latin typeface="Arial"/>
                <a:ea typeface="Arial"/>
                <a:cs typeface="Arial"/>
                <a:sym typeface="Arial"/>
              </a:rPr>
              <a:t> Serve Youth?</a:t>
            </a:r>
            <a:endParaRPr sz="2800" b="0" i="0" u="none" strike="noStrike" cap="none" dirty="0">
              <a:solidFill>
                <a:srgbClr val="000000"/>
              </a:solidFill>
              <a:latin typeface="Arial"/>
              <a:ea typeface="Arial"/>
              <a:cs typeface="Arial"/>
              <a:sym typeface="Arial"/>
            </a:endParaRPr>
          </a:p>
          <a:p>
            <a:pPr marL="457200" marR="0" lvl="0" indent="-457200" rtl="0">
              <a:lnSpc>
                <a:spcPct val="100000"/>
              </a:lnSpc>
              <a:spcBef>
                <a:spcPts val="0"/>
              </a:spcBef>
              <a:spcAft>
                <a:spcPts val="0"/>
              </a:spcAft>
              <a:buClr>
                <a:schemeClr val="lt1"/>
              </a:buClr>
              <a:buSzPts val="3400"/>
              <a:buFont typeface="Wingdings" panose="05000000000000000000" pitchFamily="2" charset="2"/>
              <a:buChar char="§"/>
            </a:pPr>
            <a:r>
              <a:rPr lang="en-US" sz="2800" b="0" i="0" u="none" strike="noStrike" cap="none" dirty="0">
                <a:solidFill>
                  <a:schemeClr val="lt1"/>
                </a:solidFill>
                <a:latin typeface="Arial"/>
                <a:ea typeface="Arial"/>
                <a:cs typeface="Arial"/>
                <a:sym typeface="Arial"/>
              </a:rPr>
              <a:t>Requirements to Become a CASA Volunteer</a:t>
            </a:r>
            <a:endParaRPr sz="2800" b="0" i="0" u="none" strike="noStrike" cap="none" dirty="0">
              <a:solidFill>
                <a:srgbClr val="000000"/>
              </a:solidFill>
              <a:latin typeface="Arial"/>
              <a:ea typeface="Arial"/>
              <a:cs typeface="Arial"/>
              <a:sym typeface="Arial"/>
            </a:endParaRPr>
          </a:p>
          <a:p>
            <a:pPr marL="457200" marR="0" lvl="0" indent="-457200" rtl="0">
              <a:lnSpc>
                <a:spcPct val="100000"/>
              </a:lnSpc>
              <a:spcBef>
                <a:spcPts val="0"/>
              </a:spcBef>
              <a:spcAft>
                <a:spcPts val="0"/>
              </a:spcAft>
              <a:buClr>
                <a:schemeClr val="lt1"/>
              </a:buClr>
              <a:buSzPts val="3400"/>
              <a:buFont typeface="Wingdings" panose="05000000000000000000" pitchFamily="2" charset="2"/>
              <a:buChar char="§"/>
            </a:pPr>
            <a:r>
              <a:rPr lang="en-US" sz="2800" b="0" i="0" u="none" strike="noStrike" cap="none" dirty="0">
                <a:solidFill>
                  <a:schemeClr val="lt1"/>
                </a:solidFill>
                <a:latin typeface="Arial"/>
                <a:ea typeface="Arial"/>
                <a:cs typeface="Arial"/>
                <a:sym typeface="Arial"/>
              </a:rPr>
              <a:t>Ways You Can Help</a:t>
            </a:r>
            <a:endParaRPr sz="2800" b="0" i="0" u="none" strike="noStrike" cap="none" dirty="0">
              <a:solidFill>
                <a:srgbClr val="000000"/>
              </a:solidFill>
              <a:latin typeface="Arial"/>
              <a:ea typeface="Arial"/>
              <a:cs typeface="Arial"/>
              <a:sym typeface="Arial"/>
            </a:endParaRPr>
          </a:p>
        </p:txBody>
      </p:sp>
      <p:sp>
        <p:nvSpPr>
          <p:cNvPr id="102" name="Google Shape;102;p2"/>
          <p:cNvSpPr txBox="1"/>
          <p:nvPr/>
        </p:nvSpPr>
        <p:spPr>
          <a:xfrm>
            <a:off x="2971800" y="876300"/>
            <a:ext cx="12649200" cy="110795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800"/>
              <a:buFont typeface="Arial"/>
              <a:buNone/>
            </a:pPr>
            <a:r>
              <a:rPr lang="en-US" sz="6600" b="0" i="0" u="none" strike="noStrike" cap="none" dirty="0">
                <a:solidFill>
                  <a:schemeClr val="lt1"/>
                </a:solidFill>
                <a:latin typeface="Arial"/>
                <a:ea typeface="Arial"/>
                <a:cs typeface="Arial"/>
                <a:sym typeface="Arial"/>
              </a:rPr>
              <a:t>Objectives</a:t>
            </a:r>
            <a:endParaRPr sz="6600" b="0" i="0" u="none" strike="noStrike" cap="none" dirty="0">
              <a:solidFill>
                <a:schemeClr val="lt1"/>
              </a:solidFill>
              <a:latin typeface="Calibri"/>
              <a:ea typeface="Calibri"/>
              <a:cs typeface="Calibri"/>
              <a:sym typeface="Calibri"/>
            </a:endParaRPr>
          </a:p>
        </p:txBody>
      </p:sp>
      <p:pic>
        <p:nvPicPr>
          <p:cNvPr id="103" name="Google Shape;103;p2"/>
          <p:cNvPicPr preferRelativeResize="0"/>
          <p:nvPr/>
        </p:nvPicPr>
        <p:blipFill rotWithShape="1">
          <a:blip r:embed="rId3">
            <a:alphaModFix/>
          </a:blip>
          <a:srcRect/>
          <a:stretch/>
        </p:blipFill>
        <p:spPr>
          <a:xfrm>
            <a:off x="914400" y="6259103"/>
            <a:ext cx="4876800" cy="3255264"/>
          </a:xfrm>
          <a:prstGeom prst="rect">
            <a:avLst/>
          </a:prstGeom>
          <a:noFill/>
          <a:ln>
            <a:noFill/>
          </a:ln>
        </p:spPr>
      </p:pic>
      <p:pic>
        <p:nvPicPr>
          <p:cNvPr id="104" name="Google Shape;104;p2"/>
          <p:cNvPicPr preferRelativeResize="0"/>
          <p:nvPr/>
        </p:nvPicPr>
        <p:blipFill rotWithShape="1">
          <a:blip r:embed="rId4">
            <a:alphaModFix/>
          </a:blip>
          <a:srcRect/>
          <a:stretch/>
        </p:blipFill>
        <p:spPr>
          <a:xfrm>
            <a:off x="6781800" y="6289122"/>
            <a:ext cx="4876800" cy="3249168"/>
          </a:xfrm>
          <a:prstGeom prst="rect">
            <a:avLst/>
          </a:prstGeom>
          <a:noFill/>
          <a:ln>
            <a:noFill/>
          </a:ln>
        </p:spPr>
      </p:pic>
      <p:pic>
        <p:nvPicPr>
          <p:cNvPr id="105" name="Google Shape;105;p2"/>
          <p:cNvPicPr preferRelativeResize="0"/>
          <p:nvPr/>
        </p:nvPicPr>
        <p:blipFill rotWithShape="1">
          <a:blip r:embed="rId5">
            <a:alphaModFix/>
          </a:blip>
          <a:srcRect/>
          <a:stretch/>
        </p:blipFill>
        <p:spPr>
          <a:xfrm>
            <a:off x="12496800" y="6291780"/>
            <a:ext cx="4876800" cy="3249168"/>
          </a:xfrm>
          <a:prstGeom prst="rect">
            <a:avLst/>
          </a:prstGeom>
          <a:noFill/>
          <a:ln>
            <a:noFill/>
          </a:ln>
        </p:spPr>
      </p:pic>
      <p:sp>
        <p:nvSpPr>
          <p:cNvPr id="7" name="Google Shape;113;p34">
            <a:extLst>
              <a:ext uri="{FF2B5EF4-FFF2-40B4-BE49-F238E27FC236}">
                <a16:creationId xmlns:a16="http://schemas.microsoft.com/office/drawing/2014/main" id="{10625FB3-CD46-4049-A537-3C04A0FC90D0}"/>
              </a:ext>
            </a:extLst>
          </p:cNvPr>
          <p:cNvSpPr/>
          <p:nvPr/>
        </p:nvSpPr>
        <p:spPr>
          <a:xfrm>
            <a:off x="76200" y="2138460"/>
            <a:ext cx="18135600" cy="45719"/>
          </a:xfrm>
          <a:prstGeom prst="rect">
            <a:avLst/>
          </a:prstGeom>
          <a:solidFill>
            <a:srgbClr val="EE312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20"/>
          <p:cNvSpPr/>
          <p:nvPr/>
        </p:nvSpPr>
        <p:spPr>
          <a:xfrm>
            <a:off x="0" y="2857500"/>
            <a:ext cx="18322745" cy="7838267"/>
          </a:xfrm>
          <a:prstGeom prst="rect">
            <a:avLst/>
          </a:prstGeom>
          <a:solidFill>
            <a:srgbClr val="00447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p20"/>
          <p:cNvSpPr txBox="1"/>
          <p:nvPr/>
        </p:nvSpPr>
        <p:spPr>
          <a:xfrm>
            <a:off x="1028700" y="1114425"/>
            <a:ext cx="16421100" cy="1271502"/>
          </a:xfrm>
          <a:prstGeom prst="rect">
            <a:avLst/>
          </a:prstGeom>
          <a:noFill/>
          <a:ln>
            <a:noFill/>
          </a:ln>
        </p:spPr>
        <p:txBody>
          <a:bodyPr spcFirstLastPara="1" wrap="square" lIns="0" tIns="0" rIns="0" bIns="0" anchor="t" anchorCtr="0">
            <a:spAutoFit/>
          </a:bodyPr>
          <a:lstStyle/>
          <a:p>
            <a:pPr marL="0" marR="0" lvl="0" indent="0" algn="ctr" rtl="0">
              <a:lnSpc>
                <a:spcPct val="110000"/>
              </a:lnSpc>
              <a:spcBef>
                <a:spcPts val="0"/>
              </a:spcBef>
              <a:spcAft>
                <a:spcPts val="0"/>
              </a:spcAft>
              <a:buClr>
                <a:srgbClr val="000000"/>
              </a:buClr>
              <a:buSzPts val="8800"/>
              <a:buFont typeface="Arial"/>
              <a:buNone/>
            </a:pPr>
            <a:r>
              <a:rPr lang="en-US" sz="8800" b="0" i="0" u="none" strike="noStrike" cap="none">
                <a:solidFill>
                  <a:srgbClr val="EE3124"/>
                </a:solidFill>
                <a:latin typeface="Arial"/>
                <a:ea typeface="Arial"/>
                <a:cs typeface="Arial"/>
                <a:sym typeface="Arial"/>
              </a:rPr>
              <a:t>How YOU Can Help!</a:t>
            </a:r>
            <a:endParaRPr sz="1400" b="0" i="0" u="none" strike="noStrike" cap="none">
              <a:solidFill>
                <a:srgbClr val="000000"/>
              </a:solidFill>
              <a:latin typeface="Arial"/>
              <a:ea typeface="Arial"/>
              <a:cs typeface="Arial"/>
              <a:sym typeface="Arial"/>
            </a:endParaRPr>
          </a:p>
        </p:txBody>
      </p:sp>
      <p:sp>
        <p:nvSpPr>
          <p:cNvPr id="289" name="Google Shape;289;p20"/>
          <p:cNvSpPr txBox="1"/>
          <p:nvPr/>
        </p:nvSpPr>
        <p:spPr>
          <a:xfrm>
            <a:off x="1028700" y="3808158"/>
            <a:ext cx="14604900" cy="6462923"/>
          </a:xfrm>
          <a:prstGeom prst="rect">
            <a:avLst/>
          </a:prstGeom>
          <a:noFill/>
          <a:ln>
            <a:noFill/>
          </a:ln>
        </p:spPr>
        <p:txBody>
          <a:bodyPr spcFirstLastPara="1" wrap="square" lIns="0" tIns="0" rIns="0" bIns="0" anchor="t" anchorCtr="0">
            <a:spAutoFit/>
          </a:bodyPr>
          <a:lstStyle/>
          <a:p>
            <a:pPr marL="495300" marR="0" lvl="1" indent="-247650" algn="l" rtl="0">
              <a:lnSpc>
                <a:spcPct val="140000"/>
              </a:lnSpc>
              <a:spcBef>
                <a:spcPts val="0"/>
              </a:spcBef>
              <a:spcAft>
                <a:spcPts val="0"/>
              </a:spcAft>
              <a:buClr>
                <a:srgbClr val="FFFFFF"/>
              </a:buClr>
              <a:buSzPts val="2999"/>
              <a:buFont typeface="Arial"/>
              <a:buChar char="•"/>
            </a:pPr>
            <a:r>
              <a:rPr lang="en-US" sz="2999" b="0" i="0" u="none" strike="noStrike" cap="none" dirty="0">
                <a:solidFill>
                  <a:srgbClr val="FFFFFF"/>
                </a:solidFill>
                <a:latin typeface="Arial"/>
                <a:ea typeface="Arial"/>
                <a:cs typeface="Arial"/>
                <a:sym typeface="Arial"/>
              </a:rPr>
              <a:t>Volunteer as a</a:t>
            </a:r>
            <a:r>
              <a:rPr lang="en-US" sz="3000" b="0" i="0" u="none" strike="noStrike" cap="none" dirty="0">
                <a:solidFill>
                  <a:srgbClr val="FFFFFF"/>
                </a:solidFill>
                <a:latin typeface="Arial"/>
                <a:ea typeface="Arial"/>
                <a:cs typeface="Arial"/>
                <a:sym typeface="Arial"/>
              </a:rPr>
              <a:t> </a:t>
            </a:r>
            <a:r>
              <a:rPr lang="en-US" sz="2999" b="0" i="0" u="none" strike="noStrike" cap="none" dirty="0">
                <a:solidFill>
                  <a:srgbClr val="FFFFFF"/>
                </a:solidFill>
                <a:latin typeface="Arial"/>
                <a:ea typeface="Arial"/>
                <a:cs typeface="Arial"/>
                <a:sym typeface="Arial"/>
              </a:rPr>
              <a:t>Court Appointed Special Advocate (CASA)</a:t>
            </a:r>
            <a:endParaRPr sz="1400" b="0" i="0" u="none" strike="noStrike" cap="none" dirty="0">
              <a:solidFill>
                <a:srgbClr val="000000"/>
              </a:solidFill>
              <a:latin typeface="Arial"/>
              <a:ea typeface="Arial"/>
              <a:cs typeface="Arial"/>
              <a:sym typeface="Arial"/>
            </a:endParaRPr>
          </a:p>
          <a:p>
            <a:pPr marL="495300" marR="0" lvl="1" indent="-247650" algn="l" rtl="0">
              <a:lnSpc>
                <a:spcPct val="139966"/>
              </a:lnSpc>
              <a:spcBef>
                <a:spcPts val="0"/>
              </a:spcBef>
              <a:spcAft>
                <a:spcPts val="0"/>
              </a:spcAft>
              <a:buClr>
                <a:srgbClr val="FFFFFF"/>
              </a:buClr>
              <a:buSzPts val="2999"/>
              <a:buFont typeface="Arial"/>
              <a:buChar char="•"/>
            </a:pPr>
            <a:r>
              <a:rPr lang="en-US" sz="2999" b="0" i="0" u="none" strike="noStrike" cap="none" dirty="0">
                <a:solidFill>
                  <a:srgbClr val="FFFFFF"/>
                </a:solidFill>
                <a:latin typeface="Arial"/>
                <a:ea typeface="Arial"/>
                <a:cs typeface="Arial"/>
                <a:sym typeface="Arial"/>
              </a:rPr>
              <a:t>Volunteer at</a:t>
            </a:r>
            <a:r>
              <a:rPr lang="en-US" sz="3000" b="0" i="0" u="none" strike="noStrike" cap="none" dirty="0">
                <a:solidFill>
                  <a:srgbClr val="FFFFFF"/>
                </a:solidFill>
                <a:latin typeface="Arial"/>
                <a:ea typeface="Arial"/>
                <a:cs typeface="Arial"/>
                <a:sym typeface="Arial"/>
              </a:rPr>
              <a:t> community or fundraising </a:t>
            </a:r>
            <a:r>
              <a:rPr lang="en-US" sz="2999" b="0" i="0" u="none" strike="noStrike" cap="none" dirty="0">
                <a:solidFill>
                  <a:srgbClr val="FFFFFF"/>
                </a:solidFill>
                <a:latin typeface="Arial"/>
                <a:ea typeface="Arial"/>
                <a:cs typeface="Arial"/>
                <a:sym typeface="Arial"/>
              </a:rPr>
              <a:t>events</a:t>
            </a:r>
            <a:endParaRPr sz="1400" b="0" i="0" u="none" strike="noStrike" cap="none" dirty="0">
              <a:solidFill>
                <a:srgbClr val="000000"/>
              </a:solidFill>
              <a:latin typeface="Arial"/>
              <a:ea typeface="Arial"/>
              <a:cs typeface="Arial"/>
              <a:sym typeface="Arial"/>
            </a:endParaRPr>
          </a:p>
          <a:p>
            <a:pPr marL="495300" marR="0" lvl="1" indent="-247650" algn="l" rtl="0">
              <a:lnSpc>
                <a:spcPct val="140046"/>
              </a:lnSpc>
              <a:spcBef>
                <a:spcPts val="0"/>
              </a:spcBef>
              <a:spcAft>
                <a:spcPts val="0"/>
              </a:spcAft>
              <a:buClr>
                <a:srgbClr val="FFFFFF"/>
              </a:buClr>
              <a:buSzPts val="2999"/>
              <a:buFont typeface="Arial"/>
              <a:buChar char="•"/>
            </a:pPr>
            <a:r>
              <a:rPr lang="en-US" sz="2999" b="0" i="0" u="none" strike="noStrike" cap="none" dirty="0">
                <a:solidFill>
                  <a:srgbClr val="FFFFFF"/>
                </a:solidFill>
                <a:latin typeface="Arial"/>
                <a:ea typeface="Arial"/>
                <a:cs typeface="Arial"/>
                <a:sym typeface="Arial"/>
              </a:rPr>
              <a:t>Donate </a:t>
            </a:r>
            <a:endParaRPr sz="1400" b="0" i="0" u="none" strike="noStrike" cap="none" dirty="0">
              <a:solidFill>
                <a:srgbClr val="000000"/>
              </a:solidFill>
              <a:latin typeface="Arial"/>
              <a:ea typeface="Arial"/>
              <a:cs typeface="Arial"/>
              <a:sym typeface="Arial"/>
            </a:endParaRPr>
          </a:p>
          <a:p>
            <a:pPr marL="495300" marR="0" lvl="1" indent="-247650" algn="l" rtl="0">
              <a:lnSpc>
                <a:spcPct val="140000"/>
              </a:lnSpc>
              <a:spcBef>
                <a:spcPts val="0"/>
              </a:spcBef>
              <a:spcAft>
                <a:spcPts val="0"/>
              </a:spcAft>
              <a:buClr>
                <a:srgbClr val="FFFFFF"/>
              </a:buClr>
              <a:buSzPts val="2999"/>
              <a:buFont typeface="Arial"/>
              <a:buChar char="•"/>
            </a:pPr>
            <a:r>
              <a:rPr lang="en-US" sz="2999" b="0" i="0" u="none" strike="noStrike" cap="none" dirty="0">
                <a:solidFill>
                  <a:srgbClr val="FFFFFF"/>
                </a:solidFill>
                <a:latin typeface="Arial"/>
                <a:ea typeface="Arial"/>
                <a:cs typeface="Arial"/>
                <a:sym typeface="Arial"/>
              </a:rPr>
              <a:t>Donate gently used or</a:t>
            </a:r>
            <a:r>
              <a:rPr lang="en-US" sz="3000" b="0" i="0" u="none" strike="noStrike" cap="none" dirty="0">
                <a:solidFill>
                  <a:srgbClr val="FFFFFF"/>
                </a:solidFill>
                <a:latin typeface="Arial"/>
                <a:ea typeface="Arial"/>
                <a:cs typeface="Arial"/>
                <a:sym typeface="Arial"/>
              </a:rPr>
              <a:t> </a:t>
            </a:r>
            <a:r>
              <a:rPr lang="en-US" sz="2999" b="0" i="0" u="none" strike="noStrike" cap="none" dirty="0">
                <a:solidFill>
                  <a:srgbClr val="FFFFFF"/>
                </a:solidFill>
                <a:latin typeface="Arial"/>
                <a:ea typeface="Arial"/>
                <a:cs typeface="Arial"/>
                <a:sym typeface="Arial"/>
              </a:rPr>
              <a:t>new children’s books </a:t>
            </a:r>
            <a:endParaRPr sz="1400" b="0" i="0" u="none" strike="noStrike" cap="none" dirty="0">
              <a:solidFill>
                <a:srgbClr val="000000"/>
              </a:solidFill>
              <a:latin typeface="Arial"/>
              <a:ea typeface="Arial"/>
              <a:cs typeface="Arial"/>
              <a:sym typeface="Arial"/>
            </a:endParaRPr>
          </a:p>
          <a:p>
            <a:pPr marL="495300" marR="0" lvl="1" indent="-247650" algn="l" rtl="0">
              <a:lnSpc>
                <a:spcPct val="140000"/>
              </a:lnSpc>
              <a:spcBef>
                <a:spcPts val="0"/>
              </a:spcBef>
              <a:spcAft>
                <a:spcPts val="0"/>
              </a:spcAft>
              <a:buClr>
                <a:srgbClr val="FFFFFF"/>
              </a:buClr>
              <a:buSzPts val="2999"/>
              <a:buFont typeface="Arial"/>
              <a:buChar char="•"/>
            </a:pPr>
            <a:r>
              <a:rPr lang="en-US" sz="2999" b="0" i="0" u="none" strike="noStrike" cap="none" dirty="0">
                <a:solidFill>
                  <a:srgbClr val="FFFFFF"/>
                </a:solidFill>
                <a:latin typeface="Arial"/>
                <a:ea typeface="Arial"/>
                <a:cs typeface="Arial"/>
                <a:sym typeface="Arial"/>
              </a:rPr>
              <a:t>Donate office</a:t>
            </a:r>
            <a:r>
              <a:rPr lang="en-US" sz="3000" b="0" i="0" u="none" strike="noStrike" cap="none" dirty="0">
                <a:solidFill>
                  <a:srgbClr val="FFFFFF"/>
                </a:solidFill>
                <a:latin typeface="Arial"/>
                <a:ea typeface="Arial"/>
                <a:cs typeface="Arial"/>
                <a:sym typeface="Arial"/>
              </a:rPr>
              <a:t> </a:t>
            </a:r>
            <a:r>
              <a:rPr lang="en-US" sz="2999" b="0" i="0" u="none" strike="noStrike" cap="none" dirty="0">
                <a:solidFill>
                  <a:srgbClr val="FFFFFF"/>
                </a:solidFill>
                <a:latin typeface="Arial"/>
                <a:ea typeface="Arial"/>
                <a:cs typeface="Arial"/>
                <a:sym typeface="Arial"/>
              </a:rPr>
              <a:t>supplies and gift cards</a:t>
            </a:r>
            <a:endParaRPr sz="1400" b="0" i="0" u="none" strike="noStrike" cap="none" dirty="0">
              <a:solidFill>
                <a:srgbClr val="000000"/>
              </a:solidFill>
              <a:latin typeface="Arial"/>
              <a:ea typeface="Arial"/>
              <a:cs typeface="Arial"/>
              <a:sym typeface="Arial"/>
            </a:endParaRPr>
          </a:p>
          <a:p>
            <a:pPr marL="495300" marR="0" lvl="1" indent="-247650" algn="l" rtl="0">
              <a:lnSpc>
                <a:spcPct val="140000"/>
              </a:lnSpc>
              <a:spcBef>
                <a:spcPts val="0"/>
              </a:spcBef>
              <a:spcAft>
                <a:spcPts val="0"/>
              </a:spcAft>
              <a:buClr>
                <a:srgbClr val="FFFFFF"/>
              </a:buClr>
              <a:buSzPts val="2999"/>
              <a:buFont typeface="Arial"/>
              <a:buChar char="•"/>
            </a:pPr>
            <a:r>
              <a:rPr lang="en-US" sz="2999" b="0" i="0" u="none" strike="noStrike" cap="none" dirty="0">
                <a:solidFill>
                  <a:srgbClr val="FFFFFF"/>
                </a:solidFill>
                <a:latin typeface="Arial"/>
                <a:ea typeface="Arial"/>
                <a:cs typeface="Arial"/>
                <a:sym typeface="Arial"/>
              </a:rPr>
              <a:t>Select </a:t>
            </a:r>
            <a:r>
              <a:rPr lang="en-US" sz="2999" b="0" i="0" u="none" strike="noStrike" cap="none" dirty="0" err="1">
                <a:solidFill>
                  <a:srgbClr val="FFFFFF"/>
                </a:solidFill>
                <a:latin typeface="Arial"/>
                <a:ea typeface="Arial"/>
                <a:cs typeface="Arial"/>
                <a:sym typeface="Arial"/>
              </a:rPr>
              <a:t>CFACC</a:t>
            </a:r>
            <a:r>
              <a:rPr lang="en-US" sz="3000" b="0" i="0" u="none" strike="noStrike" cap="none" dirty="0">
                <a:solidFill>
                  <a:srgbClr val="FFFFFF"/>
                </a:solidFill>
                <a:latin typeface="Arial"/>
                <a:ea typeface="Arial"/>
                <a:cs typeface="Arial"/>
                <a:sym typeface="Arial"/>
              </a:rPr>
              <a:t> </a:t>
            </a:r>
            <a:r>
              <a:rPr lang="en-US" sz="2999" b="0" i="0" u="none" strike="noStrike" cap="none" dirty="0">
                <a:solidFill>
                  <a:srgbClr val="FFFFFF"/>
                </a:solidFill>
                <a:latin typeface="Arial"/>
                <a:ea typeface="Arial"/>
                <a:cs typeface="Arial"/>
                <a:sym typeface="Arial"/>
              </a:rPr>
              <a:t>on AmazonSmile when shopping </a:t>
            </a:r>
            <a:endParaRPr sz="1400" b="0" i="0" u="none" strike="noStrike" cap="none" dirty="0">
              <a:solidFill>
                <a:srgbClr val="000000"/>
              </a:solidFill>
              <a:latin typeface="Arial"/>
              <a:ea typeface="Arial"/>
              <a:cs typeface="Arial"/>
              <a:sym typeface="Arial"/>
            </a:endParaRPr>
          </a:p>
          <a:p>
            <a:pPr marL="495300" marR="0" lvl="1" indent="-247650" algn="l" rtl="0">
              <a:lnSpc>
                <a:spcPct val="139966"/>
              </a:lnSpc>
              <a:spcBef>
                <a:spcPts val="0"/>
              </a:spcBef>
              <a:spcAft>
                <a:spcPts val="0"/>
              </a:spcAft>
              <a:buClr>
                <a:srgbClr val="FFFFFF"/>
              </a:buClr>
              <a:buSzPts val="2999"/>
              <a:buFont typeface="Arial"/>
              <a:buChar char="•"/>
            </a:pPr>
            <a:r>
              <a:rPr lang="en-US" sz="2999" b="0" i="0" u="none" strike="noStrike" cap="none" dirty="0">
                <a:solidFill>
                  <a:srgbClr val="FFFFFF"/>
                </a:solidFill>
                <a:latin typeface="Arial"/>
                <a:ea typeface="Arial"/>
                <a:cs typeface="Arial"/>
                <a:sym typeface="Arial"/>
              </a:rPr>
              <a:t>Invite CASA</a:t>
            </a:r>
            <a:r>
              <a:rPr lang="en-US" sz="3000" b="0" i="0" u="none" strike="noStrike" cap="none" dirty="0">
                <a:solidFill>
                  <a:srgbClr val="FFFFFF"/>
                </a:solidFill>
                <a:latin typeface="Arial"/>
                <a:ea typeface="Arial"/>
                <a:cs typeface="Arial"/>
                <a:sym typeface="Arial"/>
              </a:rPr>
              <a:t> </a:t>
            </a:r>
            <a:r>
              <a:rPr lang="en-US" sz="2999" b="0" i="0" u="none" strike="noStrike" cap="none" dirty="0">
                <a:solidFill>
                  <a:srgbClr val="FFFFFF"/>
                </a:solidFill>
                <a:latin typeface="Arial"/>
                <a:ea typeface="Arial"/>
                <a:cs typeface="Arial"/>
                <a:sym typeface="Arial"/>
              </a:rPr>
              <a:t>to make a presentation to your group</a:t>
            </a:r>
            <a:endParaRPr sz="1400" b="0" i="0" u="none" strike="noStrike" cap="none" dirty="0">
              <a:solidFill>
                <a:srgbClr val="000000"/>
              </a:solidFill>
              <a:latin typeface="Arial"/>
              <a:ea typeface="Arial"/>
              <a:cs typeface="Arial"/>
              <a:sym typeface="Arial"/>
            </a:endParaRPr>
          </a:p>
          <a:p>
            <a:pPr marL="495300" marR="0" lvl="1" indent="-247650" algn="l" rtl="0">
              <a:lnSpc>
                <a:spcPct val="140000"/>
              </a:lnSpc>
              <a:spcBef>
                <a:spcPts val="0"/>
              </a:spcBef>
              <a:spcAft>
                <a:spcPts val="0"/>
              </a:spcAft>
              <a:buClr>
                <a:srgbClr val="FFFFFF"/>
              </a:buClr>
              <a:buSzPts val="2999"/>
              <a:buFont typeface="Arial"/>
              <a:buChar char="•"/>
            </a:pPr>
            <a:r>
              <a:rPr lang="en-US" sz="2999" b="0" i="0" u="none" strike="noStrike" cap="none" dirty="0">
                <a:solidFill>
                  <a:srgbClr val="FFFFFF"/>
                </a:solidFill>
                <a:latin typeface="Arial"/>
                <a:ea typeface="Arial"/>
                <a:cs typeface="Arial"/>
                <a:sym typeface="Arial"/>
              </a:rPr>
              <a:t>Share CASA information with family and friends</a:t>
            </a:r>
            <a:endParaRPr sz="1400" b="0" i="0" u="none" strike="noStrike" cap="none" dirty="0">
              <a:solidFill>
                <a:srgbClr val="000000"/>
              </a:solidFill>
              <a:latin typeface="Arial"/>
              <a:ea typeface="Arial"/>
              <a:cs typeface="Arial"/>
              <a:sym typeface="Arial"/>
            </a:endParaRPr>
          </a:p>
          <a:p>
            <a:pPr marL="495300" marR="0" lvl="1" indent="-247650" algn="l" rtl="0">
              <a:lnSpc>
                <a:spcPct val="140000"/>
              </a:lnSpc>
              <a:spcBef>
                <a:spcPts val="0"/>
              </a:spcBef>
              <a:spcAft>
                <a:spcPts val="0"/>
              </a:spcAft>
              <a:buClr>
                <a:srgbClr val="FFFFFF"/>
              </a:buClr>
              <a:buSzPts val="2999"/>
              <a:buFont typeface="Arial"/>
              <a:buChar char="•"/>
            </a:pPr>
            <a:r>
              <a:rPr lang="en-US" sz="2999" b="0" i="0" u="none" strike="noStrike" cap="none" dirty="0">
                <a:solidFill>
                  <a:srgbClr val="FFFFFF"/>
                </a:solidFill>
                <a:latin typeface="Arial"/>
                <a:ea typeface="Arial"/>
                <a:cs typeface="Arial"/>
                <a:sym typeface="Arial"/>
              </a:rPr>
              <a:t>Serve on the</a:t>
            </a:r>
            <a:r>
              <a:rPr lang="en-US" sz="3000" b="0" i="0" u="none" strike="noStrike" cap="none" dirty="0">
                <a:solidFill>
                  <a:srgbClr val="FFFFFF"/>
                </a:solidFill>
                <a:latin typeface="Arial"/>
                <a:ea typeface="Arial"/>
                <a:cs typeface="Arial"/>
                <a:sym typeface="Arial"/>
              </a:rPr>
              <a:t> </a:t>
            </a:r>
            <a:r>
              <a:rPr lang="en-US" sz="2999" b="0" i="0" u="none" strike="noStrike" cap="none" dirty="0" err="1">
                <a:solidFill>
                  <a:srgbClr val="FFFFFF"/>
                </a:solidFill>
                <a:latin typeface="Arial"/>
                <a:ea typeface="Arial"/>
                <a:cs typeface="Arial"/>
                <a:sym typeface="Arial"/>
              </a:rPr>
              <a:t>CFACC</a:t>
            </a:r>
            <a:r>
              <a:rPr lang="en-US" sz="2999" b="0" i="0" u="none" strike="noStrike" cap="none" dirty="0">
                <a:solidFill>
                  <a:srgbClr val="FFFFFF"/>
                </a:solidFill>
                <a:latin typeface="Arial"/>
                <a:ea typeface="Arial"/>
                <a:cs typeface="Arial"/>
                <a:sym typeface="Arial"/>
              </a:rPr>
              <a:t> board or a committee</a:t>
            </a:r>
            <a:endParaRPr sz="1400" b="0" i="0" u="none" strike="noStrike" cap="none" dirty="0">
              <a:solidFill>
                <a:srgbClr val="000000"/>
              </a:solidFill>
              <a:latin typeface="Arial"/>
              <a:ea typeface="Arial"/>
              <a:cs typeface="Arial"/>
              <a:sym typeface="Arial"/>
            </a:endParaRPr>
          </a:p>
          <a:p>
            <a:pPr marL="495300" marR="0" lvl="1" indent="-247650" algn="l" rtl="0">
              <a:lnSpc>
                <a:spcPct val="140000"/>
              </a:lnSpc>
              <a:spcBef>
                <a:spcPts val="0"/>
              </a:spcBef>
              <a:spcAft>
                <a:spcPts val="0"/>
              </a:spcAft>
              <a:buClr>
                <a:srgbClr val="FFFFFF"/>
              </a:buClr>
              <a:buSzPts val="2999"/>
              <a:buFont typeface="Arial"/>
              <a:buChar char="•"/>
            </a:pPr>
            <a:r>
              <a:rPr lang="en-US" sz="2999" b="0" i="0" u="none" strike="noStrike" cap="none" dirty="0">
                <a:solidFill>
                  <a:srgbClr val="FFFFFF"/>
                </a:solidFill>
                <a:latin typeface="Arial"/>
                <a:ea typeface="Arial"/>
                <a:cs typeface="Arial"/>
                <a:sym typeface="Arial"/>
              </a:rPr>
              <a:t>Follow and</a:t>
            </a:r>
            <a:r>
              <a:rPr lang="en-US" sz="3000" b="0" i="0" u="none" strike="noStrike" cap="none" dirty="0">
                <a:solidFill>
                  <a:srgbClr val="FFFFFF"/>
                </a:solidFill>
                <a:latin typeface="Arial"/>
                <a:ea typeface="Arial"/>
                <a:cs typeface="Arial"/>
                <a:sym typeface="Arial"/>
              </a:rPr>
              <a:t> </a:t>
            </a:r>
            <a:r>
              <a:rPr lang="en-US" sz="2999" b="0" i="0" u="none" strike="noStrike" cap="none" dirty="0">
                <a:solidFill>
                  <a:srgbClr val="FFFFFF"/>
                </a:solidFill>
                <a:latin typeface="Arial"/>
                <a:ea typeface="Arial"/>
                <a:cs typeface="Arial"/>
                <a:sym typeface="Arial"/>
              </a:rPr>
              <a:t>share our social media posts</a:t>
            </a:r>
            <a:endParaRPr sz="1400" b="0" i="0" u="none" strike="noStrike" cap="none" dirty="0">
              <a:solidFill>
                <a:srgbClr val="000000"/>
              </a:solidFill>
              <a:latin typeface="Arial"/>
              <a:ea typeface="Arial"/>
              <a:cs typeface="Arial"/>
              <a:sym typeface="Arial"/>
            </a:endParaRPr>
          </a:p>
        </p:txBody>
      </p:sp>
      <p:sp>
        <p:nvSpPr>
          <p:cNvPr id="290" name="Google Shape;290;p20"/>
          <p:cNvSpPr txBox="1"/>
          <p:nvPr/>
        </p:nvSpPr>
        <p:spPr>
          <a:xfrm>
            <a:off x="10668000" y="8589186"/>
            <a:ext cx="7898444" cy="123106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800" b="1" i="1" u="none" strike="noStrike" cap="none">
                <a:solidFill>
                  <a:schemeClr val="lt1"/>
                </a:solidFill>
                <a:latin typeface="Arial"/>
                <a:ea typeface="Arial"/>
                <a:cs typeface="Arial"/>
                <a:sym typeface="Arial"/>
              </a:rPr>
              <a:t>Be the difference you want to see in the community </a:t>
            </a: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291" name="Google Shape;291;p20"/>
          <p:cNvPicPr preferRelativeResize="0"/>
          <p:nvPr/>
        </p:nvPicPr>
        <p:blipFill rotWithShape="1">
          <a:blip r:embed="rId3">
            <a:alphaModFix/>
          </a:blip>
          <a:srcRect/>
          <a:stretch/>
        </p:blipFill>
        <p:spPr>
          <a:xfrm>
            <a:off x="11963425" y="4457700"/>
            <a:ext cx="5493303" cy="365991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21"/>
          <p:cNvSpPr/>
          <p:nvPr/>
        </p:nvSpPr>
        <p:spPr>
          <a:xfrm>
            <a:off x="9144000" y="0"/>
            <a:ext cx="9144000" cy="10349781"/>
          </a:xfrm>
          <a:prstGeom prst="rect">
            <a:avLst/>
          </a:prstGeom>
          <a:solidFill>
            <a:srgbClr val="00447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297" name="Google Shape;297;p21"/>
          <p:cNvPicPr preferRelativeResize="0"/>
          <p:nvPr/>
        </p:nvPicPr>
        <p:blipFill rotWithShape="1">
          <a:blip r:embed="rId3">
            <a:alphaModFix/>
          </a:blip>
          <a:srcRect l="4898" r="4895"/>
          <a:stretch/>
        </p:blipFill>
        <p:spPr>
          <a:xfrm>
            <a:off x="9372600" y="1790700"/>
            <a:ext cx="4185308" cy="3097120"/>
          </a:xfrm>
          <a:prstGeom prst="rect">
            <a:avLst/>
          </a:prstGeom>
          <a:noFill/>
          <a:ln>
            <a:noFill/>
          </a:ln>
        </p:spPr>
      </p:pic>
      <p:pic>
        <p:nvPicPr>
          <p:cNvPr id="298" name="Google Shape;298;p21"/>
          <p:cNvPicPr preferRelativeResize="0"/>
          <p:nvPr/>
        </p:nvPicPr>
        <p:blipFill rotWithShape="1">
          <a:blip r:embed="rId4">
            <a:alphaModFix/>
          </a:blip>
          <a:srcRect l="4898" r="4895"/>
          <a:stretch/>
        </p:blipFill>
        <p:spPr>
          <a:xfrm>
            <a:off x="13836959" y="1790700"/>
            <a:ext cx="4185308" cy="3097120"/>
          </a:xfrm>
          <a:prstGeom prst="rect">
            <a:avLst/>
          </a:prstGeom>
          <a:noFill/>
          <a:ln>
            <a:noFill/>
          </a:ln>
        </p:spPr>
      </p:pic>
      <p:pic>
        <p:nvPicPr>
          <p:cNvPr id="299" name="Google Shape;299;p21"/>
          <p:cNvPicPr preferRelativeResize="0"/>
          <p:nvPr/>
        </p:nvPicPr>
        <p:blipFill rotWithShape="1">
          <a:blip r:embed="rId5">
            <a:alphaModFix/>
          </a:blip>
          <a:srcRect l="3883" r="3884"/>
          <a:stretch/>
        </p:blipFill>
        <p:spPr>
          <a:xfrm>
            <a:off x="9421071" y="5097247"/>
            <a:ext cx="4185308" cy="3097120"/>
          </a:xfrm>
          <a:prstGeom prst="rect">
            <a:avLst/>
          </a:prstGeom>
          <a:noFill/>
          <a:ln>
            <a:noFill/>
          </a:ln>
        </p:spPr>
      </p:pic>
      <p:pic>
        <p:nvPicPr>
          <p:cNvPr id="300" name="Google Shape;300;p21"/>
          <p:cNvPicPr preferRelativeResize="0"/>
          <p:nvPr/>
        </p:nvPicPr>
        <p:blipFill rotWithShape="1">
          <a:blip r:embed="rId6">
            <a:alphaModFix/>
          </a:blip>
          <a:srcRect l="4982" r="4982"/>
          <a:stretch/>
        </p:blipFill>
        <p:spPr>
          <a:xfrm>
            <a:off x="13836959" y="5097247"/>
            <a:ext cx="4185308" cy="3097120"/>
          </a:xfrm>
          <a:prstGeom prst="rect">
            <a:avLst/>
          </a:prstGeom>
          <a:noFill/>
          <a:ln>
            <a:noFill/>
          </a:ln>
        </p:spPr>
      </p:pic>
      <p:sp>
        <p:nvSpPr>
          <p:cNvPr id="301" name="Google Shape;301;p21"/>
          <p:cNvSpPr txBox="1"/>
          <p:nvPr/>
        </p:nvSpPr>
        <p:spPr>
          <a:xfrm>
            <a:off x="-1371220" y="1476576"/>
            <a:ext cx="12529995" cy="919482"/>
          </a:xfrm>
          <a:prstGeom prst="rect">
            <a:avLst/>
          </a:prstGeom>
          <a:noFill/>
          <a:ln>
            <a:noFill/>
          </a:ln>
        </p:spPr>
        <p:txBody>
          <a:bodyPr spcFirstLastPara="1" wrap="square" lIns="0" tIns="0" rIns="0" bIns="0" anchor="t" anchorCtr="0">
            <a:spAutoFit/>
          </a:bodyPr>
          <a:lstStyle/>
          <a:p>
            <a:pPr marL="0" marR="0" lvl="0" indent="0" algn="ctr" rtl="0">
              <a:lnSpc>
                <a:spcPct val="110000"/>
              </a:lnSpc>
              <a:spcBef>
                <a:spcPts val="0"/>
              </a:spcBef>
              <a:spcAft>
                <a:spcPts val="0"/>
              </a:spcAft>
              <a:buClr>
                <a:srgbClr val="000000"/>
              </a:buClr>
              <a:buSzPts val="6400"/>
              <a:buFont typeface="Arial"/>
              <a:buNone/>
            </a:pPr>
            <a:r>
              <a:rPr lang="en-US" sz="6400" b="0" i="0" u="none" strike="noStrike" cap="none">
                <a:solidFill>
                  <a:srgbClr val="E43421"/>
                </a:solidFill>
                <a:latin typeface="Arial"/>
                <a:ea typeface="Arial"/>
                <a:cs typeface="Arial"/>
                <a:sym typeface="Arial"/>
              </a:rPr>
              <a:t>Contact Information</a:t>
            </a:r>
            <a:endParaRPr sz="1400" b="0" i="0" u="none" strike="noStrike" cap="none">
              <a:solidFill>
                <a:srgbClr val="000000"/>
              </a:solidFill>
              <a:latin typeface="Arial"/>
              <a:ea typeface="Arial"/>
              <a:cs typeface="Arial"/>
              <a:sym typeface="Arial"/>
            </a:endParaRPr>
          </a:p>
        </p:txBody>
      </p:sp>
      <p:pic>
        <p:nvPicPr>
          <p:cNvPr id="302" name="Google Shape;302;p21"/>
          <p:cNvPicPr preferRelativeResize="0"/>
          <p:nvPr/>
        </p:nvPicPr>
        <p:blipFill rotWithShape="1">
          <a:blip r:embed="rId7">
            <a:alphaModFix/>
          </a:blip>
          <a:srcRect/>
          <a:stretch/>
        </p:blipFill>
        <p:spPr>
          <a:xfrm>
            <a:off x="3077710" y="6102624"/>
            <a:ext cx="3503114" cy="1624251"/>
          </a:xfrm>
          <a:prstGeom prst="rect">
            <a:avLst/>
          </a:prstGeom>
          <a:noFill/>
          <a:ln>
            <a:noFill/>
          </a:ln>
        </p:spPr>
      </p:pic>
      <p:grpSp>
        <p:nvGrpSpPr>
          <p:cNvPr id="303" name="Google Shape;303;p21"/>
          <p:cNvGrpSpPr/>
          <p:nvPr/>
        </p:nvGrpSpPr>
        <p:grpSpPr>
          <a:xfrm>
            <a:off x="3691309" y="8121704"/>
            <a:ext cx="2269721" cy="524899"/>
            <a:chOff x="0" y="0"/>
            <a:chExt cx="3026295" cy="699865"/>
          </a:xfrm>
        </p:grpSpPr>
        <p:pic>
          <p:nvPicPr>
            <p:cNvPr id="304" name="Google Shape;304;p21"/>
            <p:cNvPicPr preferRelativeResize="0"/>
            <p:nvPr/>
          </p:nvPicPr>
          <p:blipFill rotWithShape="1">
            <a:blip r:embed="rId8">
              <a:alphaModFix/>
            </a:blip>
            <a:srcRect/>
            <a:stretch/>
          </p:blipFill>
          <p:spPr>
            <a:xfrm>
              <a:off x="278915" y="0"/>
              <a:ext cx="2468465" cy="527634"/>
            </a:xfrm>
            <a:prstGeom prst="rect">
              <a:avLst/>
            </a:prstGeom>
            <a:noFill/>
            <a:ln>
              <a:noFill/>
            </a:ln>
          </p:spPr>
        </p:pic>
        <p:sp>
          <p:nvSpPr>
            <p:cNvPr id="305" name="Google Shape;305;p21"/>
            <p:cNvSpPr txBox="1"/>
            <p:nvPr/>
          </p:nvSpPr>
          <p:spPr>
            <a:xfrm>
              <a:off x="0" y="489534"/>
              <a:ext cx="3026295" cy="210331"/>
            </a:xfrm>
            <a:prstGeom prst="rect">
              <a:avLst/>
            </a:prstGeom>
            <a:noFill/>
            <a:ln>
              <a:noFill/>
            </a:ln>
          </p:spPr>
          <p:txBody>
            <a:bodyPr spcFirstLastPara="1" wrap="square" lIns="0" tIns="0" rIns="0" bIns="0" anchor="t" anchorCtr="0">
              <a:spAutoFit/>
            </a:bodyPr>
            <a:lstStyle/>
            <a:p>
              <a:pPr marL="0" marR="0" lvl="0" indent="0" algn="l" rtl="0">
                <a:lnSpc>
                  <a:spcPct val="140045"/>
                </a:lnSpc>
                <a:spcBef>
                  <a:spcPts val="0"/>
                </a:spcBef>
                <a:spcAft>
                  <a:spcPts val="0"/>
                </a:spcAft>
                <a:buClr>
                  <a:srgbClr val="000000"/>
                </a:buClr>
                <a:buSzPts val="884"/>
                <a:buFont typeface="Arial"/>
                <a:buNone/>
              </a:pPr>
              <a:r>
                <a:rPr lang="en-US" sz="884" b="0" i="0" u="none" strike="noStrike" cap="none">
                  <a:solidFill>
                    <a:srgbClr val="002147"/>
                  </a:solidFill>
                  <a:latin typeface="Arial"/>
                  <a:ea typeface="Arial"/>
                  <a:cs typeface="Arial"/>
                  <a:sym typeface="Arial"/>
                </a:rPr>
                <a:t>CONNECT  ► FOLLOW  ► LIKE  ►  SHARE</a:t>
              </a:r>
              <a:endParaRPr sz="1400" b="0" i="0" u="none" strike="noStrike" cap="none">
                <a:solidFill>
                  <a:srgbClr val="000000"/>
                </a:solidFill>
                <a:latin typeface="Arial"/>
                <a:ea typeface="Arial"/>
                <a:cs typeface="Arial"/>
                <a:sym typeface="Arial"/>
              </a:endParaRPr>
            </a:p>
          </p:txBody>
        </p:sp>
      </p:grpSp>
      <p:sp>
        <p:nvSpPr>
          <p:cNvPr id="306" name="Google Shape;306;p21"/>
          <p:cNvSpPr txBox="1"/>
          <p:nvPr/>
        </p:nvSpPr>
        <p:spPr>
          <a:xfrm>
            <a:off x="515074" y="2781300"/>
            <a:ext cx="8352000" cy="4147417"/>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3015"/>
              <a:buFont typeface="Arial"/>
              <a:buNone/>
            </a:pPr>
            <a:r>
              <a:rPr lang="en-US" sz="3015" b="0" i="0" u="none" strike="noStrike" cap="none" dirty="0">
                <a:solidFill>
                  <a:schemeClr val="dk1"/>
                </a:solidFill>
                <a:latin typeface="Arial"/>
                <a:ea typeface="Arial"/>
                <a:cs typeface="Arial"/>
                <a:sym typeface="Arial"/>
              </a:rPr>
              <a:t>12200 </a:t>
            </a:r>
            <a:r>
              <a:rPr lang="en-US" sz="3015" b="0" i="0" u="none" strike="noStrike" cap="none" dirty="0" err="1">
                <a:solidFill>
                  <a:schemeClr val="dk1"/>
                </a:solidFill>
                <a:latin typeface="Arial"/>
                <a:ea typeface="Arial"/>
                <a:cs typeface="Arial"/>
                <a:sym typeface="Arial"/>
              </a:rPr>
              <a:t>Fairhill</a:t>
            </a:r>
            <a:r>
              <a:rPr lang="en-US" sz="3015" b="0" i="0" u="none" strike="noStrike" cap="none" dirty="0">
                <a:solidFill>
                  <a:schemeClr val="dk1"/>
                </a:solidFill>
                <a:latin typeface="Arial"/>
                <a:ea typeface="Arial"/>
                <a:cs typeface="Arial"/>
                <a:sym typeface="Arial"/>
              </a:rPr>
              <a:t> Road | Suite E193</a:t>
            </a:r>
            <a:endParaRPr sz="1400" b="0" i="0" u="none" strike="noStrike" cap="none" dirty="0">
              <a:solidFill>
                <a:srgbClr val="000000"/>
              </a:solidFill>
              <a:latin typeface="Arial"/>
              <a:ea typeface="Arial"/>
              <a:cs typeface="Arial"/>
              <a:sym typeface="Arial"/>
            </a:endParaRPr>
          </a:p>
          <a:p>
            <a:pPr marL="0" marR="0" lvl="0" indent="0" algn="ctr" rtl="0">
              <a:lnSpc>
                <a:spcPct val="140000"/>
              </a:lnSpc>
              <a:spcBef>
                <a:spcPts val="0"/>
              </a:spcBef>
              <a:spcAft>
                <a:spcPts val="0"/>
              </a:spcAft>
              <a:buClr>
                <a:srgbClr val="000000"/>
              </a:buClr>
              <a:buSzPts val="3015"/>
              <a:buFont typeface="Arial"/>
              <a:buNone/>
            </a:pPr>
            <a:r>
              <a:rPr lang="en-US" sz="3015" b="0" i="0" u="none" strike="noStrike" cap="none" dirty="0">
                <a:solidFill>
                  <a:schemeClr val="dk1"/>
                </a:solidFill>
                <a:latin typeface="Arial"/>
                <a:ea typeface="Arial"/>
                <a:cs typeface="Arial"/>
                <a:sym typeface="Arial"/>
              </a:rPr>
              <a:t>Cleveland, OH 44120</a:t>
            </a:r>
            <a:endParaRPr sz="1400" b="0" i="0" u="none" strike="noStrike" cap="none" dirty="0">
              <a:solidFill>
                <a:srgbClr val="000000"/>
              </a:solidFill>
              <a:latin typeface="Arial"/>
              <a:ea typeface="Arial"/>
              <a:cs typeface="Arial"/>
              <a:sym typeface="Arial"/>
            </a:endParaRPr>
          </a:p>
          <a:p>
            <a:pPr marL="0" marR="0" lvl="0" indent="0" algn="ctr" rtl="0">
              <a:lnSpc>
                <a:spcPct val="151718"/>
              </a:lnSpc>
              <a:spcBef>
                <a:spcPts val="0"/>
              </a:spcBef>
              <a:spcAft>
                <a:spcPts val="0"/>
              </a:spcAft>
              <a:buClr>
                <a:srgbClr val="000000"/>
              </a:buClr>
              <a:buSzPts val="3200"/>
              <a:buFont typeface="Arial"/>
              <a:buNone/>
            </a:pPr>
            <a:r>
              <a:rPr lang="en-US" sz="3000" dirty="0">
                <a:solidFill>
                  <a:schemeClr val="dk1"/>
                </a:solidFill>
                <a:highlight>
                  <a:srgbClr val="FFFFFF"/>
                </a:highlight>
              </a:rPr>
              <a:t>216.325.7747</a:t>
            </a:r>
            <a:endParaRPr sz="3000" dirty="0">
              <a:solidFill>
                <a:schemeClr val="dk1"/>
              </a:solidFill>
            </a:endParaRPr>
          </a:p>
          <a:p>
            <a:pPr marL="0" marR="0" lvl="0" indent="0" algn="ctr" rtl="0">
              <a:lnSpc>
                <a:spcPct val="151718"/>
              </a:lnSpc>
              <a:spcBef>
                <a:spcPts val="0"/>
              </a:spcBef>
              <a:spcAft>
                <a:spcPts val="0"/>
              </a:spcAft>
              <a:buClr>
                <a:srgbClr val="000000"/>
              </a:buClr>
              <a:buSzPts val="3200"/>
              <a:buFont typeface="Arial"/>
              <a:buNone/>
            </a:pPr>
            <a:r>
              <a:rPr lang="en-US" sz="3200" b="0" i="0" u="none" strike="noStrike" cap="none" dirty="0">
                <a:solidFill>
                  <a:schemeClr val="dk1"/>
                </a:solidFill>
                <a:latin typeface="Arial"/>
                <a:ea typeface="Arial"/>
                <a:cs typeface="Arial"/>
                <a:sym typeface="Arial"/>
              </a:rPr>
              <a:t>info@cfadvocates.org</a:t>
            </a:r>
            <a:endParaRPr sz="1400" b="0" i="0" u="none" strike="noStrike" cap="none" dirty="0">
              <a:solidFill>
                <a:srgbClr val="000000"/>
              </a:solidFill>
              <a:latin typeface="Arial"/>
              <a:ea typeface="Arial"/>
              <a:cs typeface="Arial"/>
              <a:sym typeface="Arial"/>
            </a:endParaRPr>
          </a:p>
          <a:p>
            <a:pPr marL="0" marR="0" lvl="0" indent="0" algn="ctr" rtl="0">
              <a:lnSpc>
                <a:spcPct val="151718"/>
              </a:lnSpc>
              <a:spcBef>
                <a:spcPts val="0"/>
              </a:spcBef>
              <a:spcAft>
                <a:spcPts val="0"/>
              </a:spcAft>
              <a:buClr>
                <a:srgbClr val="000000"/>
              </a:buClr>
              <a:buSzPts val="3200"/>
              <a:buFont typeface="Arial"/>
              <a:buNone/>
            </a:pPr>
            <a:r>
              <a:rPr lang="en-US" sz="3200" b="0" i="0" u="none" strike="noStrike" cap="none" dirty="0">
                <a:solidFill>
                  <a:schemeClr val="dk1"/>
                </a:solidFill>
                <a:latin typeface="Arial"/>
                <a:ea typeface="Arial"/>
                <a:cs typeface="Arial"/>
                <a:sym typeface="Arial"/>
              </a:rPr>
              <a:t>cfadvocates.org</a:t>
            </a:r>
            <a:endParaRPr sz="1400" b="0" i="0" u="none" strike="noStrike" cap="none" dirty="0">
              <a:solidFill>
                <a:srgbClr val="000000"/>
              </a:solidFill>
              <a:latin typeface="Arial"/>
              <a:ea typeface="Arial"/>
              <a:cs typeface="Arial"/>
              <a:sym typeface="Arial"/>
            </a:endParaRPr>
          </a:p>
          <a:p>
            <a:pPr marL="0" marR="0" lvl="0" indent="0" algn="ctr" rtl="0">
              <a:lnSpc>
                <a:spcPct val="140000"/>
              </a:lnSpc>
              <a:spcBef>
                <a:spcPts val="0"/>
              </a:spcBef>
              <a:spcAft>
                <a:spcPts val="0"/>
              </a:spcAft>
              <a:buClr>
                <a:srgbClr val="000000"/>
              </a:buClr>
              <a:buSzPts val="3015"/>
              <a:buFont typeface="Arial"/>
              <a:buNone/>
            </a:pPr>
            <a:endParaRPr sz="3015" b="0" i="0" u="none" strike="noStrike" cap="none" dirty="0">
              <a:solidFill>
                <a:srgbClr val="FFFFFF"/>
              </a:solidFill>
              <a:latin typeface="Proxima Nova"/>
              <a:ea typeface="Proxima Nova"/>
              <a:cs typeface="Proxima Nova"/>
              <a:sym typeface="Proxima Nov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34"/>
          <p:cNvSpPr txBox="1"/>
          <p:nvPr/>
        </p:nvSpPr>
        <p:spPr>
          <a:xfrm>
            <a:off x="976470" y="639575"/>
            <a:ext cx="17006730" cy="1487458"/>
          </a:xfrm>
          <a:prstGeom prst="rect">
            <a:avLst/>
          </a:prstGeom>
          <a:noFill/>
          <a:ln>
            <a:noFill/>
          </a:ln>
        </p:spPr>
        <p:txBody>
          <a:bodyPr spcFirstLastPara="1" wrap="square" lIns="0" tIns="0" rIns="0" bIns="0" anchor="t" anchorCtr="0">
            <a:spAutoFit/>
          </a:bodyPr>
          <a:lstStyle/>
          <a:p>
            <a:pPr marL="0" marR="0" lvl="0" indent="0" algn="ctr" rtl="0">
              <a:lnSpc>
                <a:spcPct val="179259"/>
              </a:lnSpc>
              <a:spcBef>
                <a:spcPts val="0"/>
              </a:spcBef>
              <a:spcAft>
                <a:spcPts val="0"/>
              </a:spcAft>
              <a:buClr>
                <a:srgbClr val="000000"/>
              </a:buClr>
              <a:buSzPts val="5400"/>
              <a:buFont typeface="Arial"/>
              <a:buNone/>
            </a:pPr>
            <a:r>
              <a:rPr lang="en-US" sz="5400" b="0" i="0" u="none" strike="noStrike" cap="none" dirty="0">
                <a:solidFill>
                  <a:srgbClr val="00447B"/>
                </a:solidFill>
                <a:latin typeface="Arial"/>
                <a:ea typeface="Arial"/>
                <a:cs typeface="Arial"/>
                <a:sym typeface="Arial"/>
              </a:rPr>
              <a:t>Mary Ellen’s Story</a:t>
            </a:r>
            <a:endParaRPr sz="1400" b="0" i="0" u="none" strike="noStrike" cap="none" dirty="0">
              <a:solidFill>
                <a:srgbClr val="000000"/>
              </a:solidFill>
              <a:latin typeface="Arial"/>
              <a:ea typeface="Arial"/>
              <a:cs typeface="Arial"/>
              <a:sym typeface="Arial"/>
            </a:endParaRPr>
          </a:p>
        </p:txBody>
      </p:sp>
      <p:sp>
        <p:nvSpPr>
          <p:cNvPr id="113" name="Google Shape;113;p34"/>
          <p:cNvSpPr/>
          <p:nvPr/>
        </p:nvSpPr>
        <p:spPr>
          <a:xfrm>
            <a:off x="76200" y="2138460"/>
            <a:ext cx="18135600" cy="45719"/>
          </a:xfrm>
          <a:prstGeom prst="rect">
            <a:avLst/>
          </a:prstGeom>
          <a:solidFill>
            <a:srgbClr val="EE312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 name="TextBox 2">
            <a:extLst>
              <a:ext uri="{FF2B5EF4-FFF2-40B4-BE49-F238E27FC236}">
                <a16:creationId xmlns:a16="http://schemas.microsoft.com/office/drawing/2014/main" id="{87E204AC-742E-4BA7-819E-B5D50FD6EDE9}"/>
              </a:ext>
            </a:extLst>
          </p:cNvPr>
          <p:cNvSpPr txBox="1"/>
          <p:nvPr/>
        </p:nvSpPr>
        <p:spPr>
          <a:xfrm>
            <a:off x="1372710" y="2660897"/>
            <a:ext cx="16214250" cy="6986528"/>
          </a:xfrm>
          <a:prstGeom prst="rect">
            <a:avLst/>
          </a:prstGeom>
          <a:noFill/>
        </p:spPr>
        <p:txBody>
          <a:bodyPr wrap="square" rtlCol="0">
            <a:spAutoFit/>
          </a:bodyPr>
          <a:lstStyle/>
          <a:p>
            <a:pPr marL="457200" indent="-457200" algn="just">
              <a:buClr>
                <a:srgbClr val="002060"/>
              </a:buClr>
              <a:buFont typeface="Wingdings" panose="05000000000000000000" pitchFamily="2" charset="2"/>
              <a:buChar char="§"/>
            </a:pPr>
            <a:r>
              <a:rPr lang="en-US" sz="2800" dirty="0">
                <a:solidFill>
                  <a:srgbClr val="002060"/>
                </a:solidFill>
              </a:rPr>
              <a:t>Organized child welfare in the United States began with the New York Children’s Aid Society, which was founded in 1853 to "place" orphan children in families.</a:t>
            </a:r>
          </a:p>
          <a:p>
            <a:pPr marL="457200" indent="-457200" algn="just">
              <a:buClr>
                <a:srgbClr val="002060"/>
              </a:buClr>
              <a:buFont typeface="Wingdings" panose="05000000000000000000" pitchFamily="2" charset="2"/>
              <a:buChar char="§"/>
            </a:pPr>
            <a:endParaRPr lang="en-US" sz="2800" dirty="0">
              <a:solidFill>
                <a:srgbClr val="002060"/>
              </a:solidFill>
            </a:endParaRPr>
          </a:p>
          <a:p>
            <a:pPr marL="457200" indent="-457200" algn="just">
              <a:buClr>
                <a:srgbClr val="002060"/>
              </a:buClr>
              <a:buFont typeface="Wingdings" panose="05000000000000000000" pitchFamily="2" charset="2"/>
              <a:buChar char="§"/>
            </a:pPr>
            <a:r>
              <a:rPr lang="en-US" sz="2800" dirty="0">
                <a:solidFill>
                  <a:srgbClr val="002060"/>
                </a:solidFill>
              </a:rPr>
              <a:t>In 1874, child abuse entered the national consciousness with the case of Mary Ellen Wilson, a young girl who in 1874 was harshly abused by her guardians. </a:t>
            </a:r>
          </a:p>
          <a:p>
            <a:pPr marL="457200" indent="-457200" algn="just">
              <a:buClr>
                <a:srgbClr val="002060"/>
              </a:buClr>
              <a:buFont typeface="Wingdings" panose="05000000000000000000" pitchFamily="2" charset="2"/>
              <a:buChar char="§"/>
            </a:pPr>
            <a:endParaRPr lang="en-US" sz="2800" dirty="0">
              <a:solidFill>
                <a:srgbClr val="002060"/>
              </a:solidFill>
            </a:endParaRPr>
          </a:p>
          <a:p>
            <a:pPr marL="457200" indent="-457200" algn="just">
              <a:buClr>
                <a:srgbClr val="002060"/>
              </a:buClr>
              <a:buFont typeface="Wingdings" panose="05000000000000000000" pitchFamily="2" charset="2"/>
              <a:buChar char="§"/>
            </a:pPr>
            <a:r>
              <a:rPr lang="en-US" sz="2800" dirty="0">
                <a:solidFill>
                  <a:srgbClr val="002060"/>
                </a:solidFill>
              </a:rPr>
              <a:t>At this point there was no such thing as child protective services, so Mary Ellen’s rescuer had to turn to the American Society for the Prevention of Cruelty to Animals to form a case to save Mary Ellen. </a:t>
            </a:r>
          </a:p>
          <a:p>
            <a:pPr marL="457200" indent="-457200" algn="just">
              <a:buClr>
                <a:srgbClr val="002060"/>
              </a:buClr>
              <a:buFont typeface="Wingdings" panose="05000000000000000000" pitchFamily="2" charset="2"/>
              <a:buChar char="§"/>
            </a:pPr>
            <a:endParaRPr lang="en-US" sz="2800" dirty="0">
              <a:solidFill>
                <a:srgbClr val="002060"/>
              </a:solidFill>
            </a:endParaRPr>
          </a:p>
          <a:p>
            <a:pPr marL="457200" indent="-457200" algn="just">
              <a:buClr>
                <a:srgbClr val="002060"/>
              </a:buClr>
              <a:buFont typeface="Wingdings" panose="05000000000000000000" pitchFamily="2" charset="2"/>
              <a:buChar char="§"/>
            </a:pPr>
            <a:r>
              <a:rPr lang="en-US" sz="2800" dirty="0">
                <a:solidFill>
                  <a:srgbClr val="002060"/>
                </a:solidFill>
              </a:rPr>
              <a:t>In response to this situation, in 1875 the New York Society for the Prevention of Cruelty to Children was formed, the first organization devoted solely to child protection. </a:t>
            </a:r>
          </a:p>
          <a:p>
            <a:pPr marL="457200" indent="-457200" algn="just">
              <a:buClr>
                <a:srgbClr val="002060"/>
              </a:buClr>
              <a:buFont typeface="Wingdings" panose="05000000000000000000" pitchFamily="2" charset="2"/>
              <a:buChar char="§"/>
            </a:pPr>
            <a:endParaRPr lang="en-US" sz="2800" dirty="0">
              <a:solidFill>
                <a:srgbClr val="002060"/>
              </a:solidFill>
            </a:endParaRPr>
          </a:p>
          <a:p>
            <a:pPr marL="457200" indent="-457200" algn="just">
              <a:buClr>
                <a:srgbClr val="002060"/>
              </a:buClr>
              <a:buFont typeface="Wingdings" panose="05000000000000000000" pitchFamily="2" charset="2"/>
              <a:buChar char="§"/>
            </a:pPr>
            <a:r>
              <a:rPr lang="en-US" sz="2800" dirty="0">
                <a:solidFill>
                  <a:srgbClr val="002060"/>
                </a:solidFill>
              </a:rPr>
              <a:t>At this point, child welfare remained charitable, and was not connected to the government; in 1912, the Federal Children’s Bureau was formed, bringing federal policies to bear on child welfare.</a:t>
            </a:r>
          </a:p>
          <a:p>
            <a:pPr marL="457200" indent="-457200">
              <a:buFont typeface="Arial" panose="020B0604020202020204" pitchFamily="34" charset="0"/>
              <a:buChar char="•"/>
            </a:pPr>
            <a:endParaRPr lang="en-US"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37"/>
          <p:cNvSpPr/>
          <p:nvPr/>
        </p:nvSpPr>
        <p:spPr>
          <a:xfrm>
            <a:off x="-1" y="0"/>
            <a:ext cx="18288001" cy="10349781"/>
          </a:xfrm>
          <a:prstGeom prst="rect">
            <a:avLst/>
          </a:prstGeom>
          <a:solidFill>
            <a:srgbClr val="00447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140" name="Google Shape;140;p37"/>
          <p:cNvSpPr txBox="1"/>
          <p:nvPr/>
        </p:nvSpPr>
        <p:spPr>
          <a:xfrm>
            <a:off x="3703742" y="1190792"/>
            <a:ext cx="11161869" cy="889154"/>
          </a:xfrm>
          <a:prstGeom prst="rect">
            <a:avLst/>
          </a:prstGeom>
          <a:noFill/>
          <a:ln>
            <a:noFill/>
          </a:ln>
        </p:spPr>
        <p:txBody>
          <a:bodyPr spcFirstLastPara="1" wrap="square" lIns="0" tIns="0" rIns="0" bIns="0" anchor="t" anchorCtr="0">
            <a:spAutoFit/>
          </a:bodyPr>
          <a:lstStyle/>
          <a:p>
            <a:pPr marL="0" marR="0" lvl="0" indent="0" algn="ctr" rtl="0">
              <a:lnSpc>
                <a:spcPct val="106685"/>
              </a:lnSpc>
              <a:spcBef>
                <a:spcPts val="0"/>
              </a:spcBef>
              <a:spcAft>
                <a:spcPts val="0"/>
              </a:spcAft>
              <a:buClr>
                <a:srgbClr val="000000"/>
              </a:buClr>
              <a:buSzPts val="5400"/>
              <a:buFont typeface="Arial"/>
              <a:buNone/>
            </a:pPr>
            <a:r>
              <a:rPr lang="en-US" sz="5400" i="0" u="none" strike="noStrike" cap="none" dirty="0">
                <a:solidFill>
                  <a:schemeClr val="bg1"/>
                </a:solidFill>
                <a:latin typeface="Arial"/>
                <a:ea typeface="Arial"/>
                <a:cs typeface="Arial"/>
                <a:sym typeface="Arial"/>
              </a:rPr>
              <a:t>Child Abuse &amp; Neglect Statistics</a:t>
            </a:r>
            <a:endParaRPr sz="1400" i="0" u="none" strike="noStrike" cap="none" dirty="0">
              <a:solidFill>
                <a:schemeClr val="bg1"/>
              </a:solidFill>
              <a:latin typeface="Arial"/>
              <a:ea typeface="Arial"/>
              <a:cs typeface="Arial"/>
              <a:sym typeface="Arial"/>
            </a:endParaRPr>
          </a:p>
        </p:txBody>
      </p:sp>
      <p:sp>
        <p:nvSpPr>
          <p:cNvPr id="7" name="TextBox 6">
            <a:extLst>
              <a:ext uri="{FF2B5EF4-FFF2-40B4-BE49-F238E27FC236}">
                <a16:creationId xmlns:a16="http://schemas.microsoft.com/office/drawing/2014/main" id="{DD85D49E-B219-4BD9-B6A8-81783739245C}"/>
              </a:ext>
            </a:extLst>
          </p:cNvPr>
          <p:cNvSpPr txBox="1"/>
          <p:nvPr/>
        </p:nvSpPr>
        <p:spPr>
          <a:xfrm>
            <a:off x="1547446" y="3270738"/>
            <a:ext cx="15474462" cy="6124754"/>
          </a:xfrm>
          <a:prstGeom prst="rect">
            <a:avLst/>
          </a:prstGeom>
          <a:noFill/>
        </p:spPr>
        <p:txBody>
          <a:bodyPr wrap="square" rtlCol="0">
            <a:spAutoFit/>
          </a:bodyPr>
          <a:lstStyle/>
          <a:p>
            <a:pPr marL="457200" indent="-457200" algn="just">
              <a:buClr>
                <a:schemeClr val="bg1"/>
              </a:buClr>
              <a:buFont typeface="Wingdings" panose="05000000000000000000" pitchFamily="2" charset="2"/>
              <a:buChar char="§"/>
            </a:pPr>
            <a:r>
              <a:rPr lang="en-US" sz="2800" dirty="0">
                <a:solidFill>
                  <a:schemeClr val="bg1"/>
                </a:solidFill>
              </a:rPr>
              <a:t>Currently, there are 7.5 million calls yearly to US agencies regarding child abuse and neglect</a:t>
            </a:r>
          </a:p>
          <a:p>
            <a:pPr marL="457200" indent="-457200" algn="just">
              <a:buClr>
                <a:schemeClr val="bg1"/>
              </a:buClr>
              <a:buFont typeface="Wingdings" panose="05000000000000000000" pitchFamily="2" charset="2"/>
              <a:buChar char="§"/>
            </a:pPr>
            <a:endParaRPr lang="en-US" sz="2800" dirty="0">
              <a:solidFill>
                <a:schemeClr val="bg1"/>
              </a:solidFill>
            </a:endParaRPr>
          </a:p>
          <a:p>
            <a:pPr marL="457200" indent="-457200" algn="just">
              <a:buClr>
                <a:schemeClr val="bg1"/>
              </a:buClr>
              <a:buFont typeface="Wingdings" panose="05000000000000000000" pitchFamily="2" charset="2"/>
              <a:buChar char="§"/>
            </a:pPr>
            <a:r>
              <a:rPr lang="en-US" sz="2800" dirty="0">
                <a:solidFill>
                  <a:schemeClr val="bg1"/>
                </a:solidFill>
              </a:rPr>
              <a:t>600,000 American children experience substantiated maltreatment each year, usually from parents</a:t>
            </a:r>
          </a:p>
          <a:p>
            <a:pPr marL="457200" indent="-457200" algn="just">
              <a:buClr>
                <a:schemeClr val="bg1"/>
              </a:buClr>
              <a:buFont typeface="Wingdings" panose="05000000000000000000" pitchFamily="2" charset="2"/>
              <a:buChar char="§"/>
            </a:pPr>
            <a:endParaRPr lang="en-US" sz="2800" dirty="0">
              <a:solidFill>
                <a:schemeClr val="bg1"/>
              </a:solidFill>
            </a:endParaRPr>
          </a:p>
          <a:p>
            <a:pPr marL="457200" indent="-457200" algn="just">
              <a:buClr>
                <a:schemeClr val="bg1"/>
              </a:buClr>
              <a:buFont typeface="Wingdings" panose="05000000000000000000" pitchFamily="2" charset="2"/>
              <a:buChar char="§"/>
            </a:pPr>
            <a:r>
              <a:rPr lang="en-US" sz="2800" dirty="0">
                <a:solidFill>
                  <a:schemeClr val="bg1"/>
                </a:solidFill>
              </a:rPr>
              <a:t>Approximately 500,000 US children are in foster care at any given time, with 20% “aging out”</a:t>
            </a:r>
          </a:p>
          <a:p>
            <a:pPr marL="457200" indent="-457200" algn="just">
              <a:buClr>
                <a:schemeClr val="bg1"/>
              </a:buClr>
              <a:buFont typeface="Wingdings" panose="05000000000000000000" pitchFamily="2" charset="2"/>
              <a:buChar char="§"/>
            </a:pPr>
            <a:endParaRPr lang="en-US" sz="2800" dirty="0">
              <a:solidFill>
                <a:schemeClr val="bg1"/>
              </a:solidFill>
            </a:endParaRPr>
          </a:p>
          <a:p>
            <a:pPr marL="457200" indent="-457200" algn="just">
              <a:buClr>
                <a:schemeClr val="bg1"/>
              </a:buClr>
              <a:buFont typeface="Wingdings" panose="05000000000000000000" pitchFamily="2" charset="2"/>
              <a:buChar char="§"/>
            </a:pPr>
            <a:r>
              <a:rPr lang="en-US" sz="2800" dirty="0">
                <a:solidFill>
                  <a:schemeClr val="bg1"/>
                </a:solidFill>
              </a:rPr>
              <a:t>Approximately 2,000 child deaths a year occur from child abuse and neglect </a:t>
            </a:r>
          </a:p>
          <a:p>
            <a:pPr marL="457200" indent="-457200" algn="just">
              <a:buClr>
                <a:schemeClr val="bg1"/>
              </a:buClr>
              <a:buFont typeface="Wingdings" panose="05000000000000000000" pitchFamily="2" charset="2"/>
              <a:buChar char="§"/>
            </a:pPr>
            <a:endParaRPr lang="en-US" sz="2800" dirty="0">
              <a:solidFill>
                <a:schemeClr val="bg1"/>
              </a:solidFill>
            </a:endParaRPr>
          </a:p>
          <a:p>
            <a:pPr marL="457200" indent="-457200" algn="just">
              <a:buClr>
                <a:schemeClr val="bg1"/>
              </a:buClr>
              <a:buFont typeface="Wingdings" panose="05000000000000000000" pitchFamily="2" charset="2"/>
              <a:buChar char="§"/>
            </a:pPr>
            <a:r>
              <a:rPr lang="en-US" sz="2800" dirty="0">
                <a:solidFill>
                  <a:schemeClr val="bg1"/>
                </a:solidFill>
              </a:rPr>
              <a:t>Nearly half of US children will experience an ACE/traumatic event</a:t>
            </a:r>
          </a:p>
          <a:p>
            <a:pPr marL="457200" indent="-457200" algn="just">
              <a:buClr>
                <a:schemeClr val="bg1"/>
              </a:buClr>
              <a:buFont typeface="Wingdings" panose="05000000000000000000" pitchFamily="2" charset="2"/>
              <a:buChar char="§"/>
            </a:pPr>
            <a:endParaRPr lang="en-US" sz="2800" dirty="0">
              <a:solidFill>
                <a:schemeClr val="bg1"/>
              </a:solidFill>
            </a:endParaRPr>
          </a:p>
          <a:p>
            <a:pPr marL="457200" indent="-457200" algn="just">
              <a:buClr>
                <a:schemeClr val="bg1"/>
              </a:buClr>
              <a:buFont typeface="Wingdings" panose="05000000000000000000" pitchFamily="2" charset="2"/>
              <a:buChar char="§"/>
            </a:pPr>
            <a:r>
              <a:rPr lang="en-US" sz="2800" dirty="0">
                <a:solidFill>
                  <a:schemeClr val="bg1"/>
                </a:solidFill>
              </a:rPr>
              <a:t>The most likely people to report child abuse are police/1</a:t>
            </a:r>
            <a:r>
              <a:rPr lang="en-US" sz="2800" baseline="30000" dirty="0">
                <a:solidFill>
                  <a:schemeClr val="bg1"/>
                </a:solidFill>
              </a:rPr>
              <a:t>st</a:t>
            </a:r>
            <a:r>
              <a:rPr lang="en-US" sz="2800" dirty="0">
                <a:solidFill>
                  <a:schemeClr val="bg1"/>
                </a:solidFill>
              </a:rPr>
              <a:t> responders, followed by teachers and other professionals (pediatrician, </a:t>
            </a:r>
            <a:r>
              <a:rPr lang="en-US" sz="2800" dirty="0" err="1">
                <a:solidFill>
                  <a:schemeClr val="bg1"/>
                </a:solidFill>
              </a:rPr>
              <a:t>etc</a:t>
            </a:r>
            <a:r>
              <a:rPr lang="en-US" sz="2800" dirty="0">
                <a:solidFill>
                  <a:schemeClr val="bg1"/>
                </a:solidFill>
              </a:rPr>
              <a:t>)</a:t>
            </a:r>
          </a:p>
          <a:p>
            <a:pPr marL="457200" indent="-457200">
              <a:buFont typeface="Arial" panose="020B0604020202020204" pitchFamily="34" charset="0"/>
              <a:buChar char="•"/>
            </a:pPr>
            <a:endParaRPr lang="en-US" sz="2800" dirty="0"/>
          </a:p>
        </p:txBody>
      </p:sp>
      <p:sp>
        <p:nvSpPr>
          <p:cNvPr id="15" name="Google Shape;113;p34">
            <a:extLst>
              <a:ext uri="{FF2B5EF4-FFF2-40B4-BE49-F238E27FC236}">
                <a16:creationId xmlns:a16="http://schemas.microsoft.com/office/drawing/2014/main" id="{93FBB77C-6660-4B46-A6CB-FAF98EF3B0F8}"/>
              </a:ext>
            </a:extLst>
          </p:cNvPr>
          <p:cNvSpPr/>
          <p:nvPr/>
        </p:nvSpPr>
        <p:spPr>
          <a:xfrm>
            <a:off x="76200" y="2138460"/>
            <a:ext cx="18135600" cy="45719"/>
          </a:xfrm>
          <a:prstGeom prst="rect">
            <a:avLst/>
          </a:prstGeom>
          <a:solidFill>
            <a:srgbClr val="EE312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910520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34"/>
          <p:cNvSpPr txBox="1"/>
          <p:nvPr/>
        </p:nvSpPr>
        <p:spPr>
          <a:xfrm>
            <a:off x="976470" y="639575"/>
            <a:ext cx="17006730" cy="1090620"/>
          </a:xfrm>
          <a:prstGeom prst="rect">
            <a:avLst/>
          </a:prstGeom>
          <a:noFill/>
          <a:ln>
            <a:noFill/>
          </a:ln>
        </p:spPr>
        <p:txBody>
          <a:bodyPr spcFirstLastPara="1" wrap="square" lIns="0" tIns="0" rIns="0" bIns="0" anchor="t" anchorCtr="0">
            <a:spAutoFit/>
          </a:bodyPr>
          <a:lstStyle/>
          <a:p>
            <a:pPr marL="0" marR="0" lvl="0" indent="0" algn="ctr" rtl="0">
              <a:lnSpc>
                <a:spcPct val="179259"/>
              </a:lnSpc>
              <a:spcBef>
                <a:spcPts val="0"/>
              </a:spcBef>
              <a:spcAft>
                <a:spcPts val="0"/>
              </a:spcAft>
              <a:buClr>
                <a:srgbClr val="000000"/>
              </a:buClr>
              <a:buSzPts val="5400"/>
              <a:buFont typeface="Arial"/>
              <a:buNone/>
            </a:pPr>
            <a:r>
              <a:rPr lang="en-US" sz="5400" b="0" i="0" u="none" strike="noStrike" cap="none" dirty="0">
                <a:solidFill>
                  <a:srgbClr val="00447B"/>
                </a:solidFill>
                <a:latin typeface="Arial"/>
                <a:ea typeface="Arial"/>
                <a:cs typeface="Arial"/>
                <a:sym typeface="Arial"/>
              </a:rPr>
              <a:t>History of Child Advocacy in Cuyahoga County</a:t>
            </a:r>
            <a:endParaRPr sz="1400" b="0" i="0" u="none" strike="noStrike" cap="none" dirty="0">
              <a:solidFill>
                <a:srgbClr val="000000"/>
              </a:solidFill>
              <a:latin typeface="Arial"/>
              <a:ea typeface="Arial"/>
              <a:cs typeface="Arial"/>
              <a:sym typeface="Arial"/>
            </a:endParaRPr>
          </a:p>
        </p:txBody>
      </p:sp>
      <p:sp>
        <p:nvSpPr>
          <p:cNvPr id="112" name="Google Shape;112;p34"/>
          <p:cNvSpPr txBox="1"/>
          <p:nvPr/>
        </p:nvSpPr>
        <p:spPr>
          <a:xfrm>
            <a:off x="685800" y="2353634"/>
            <a:ext cx="16916400" cy="9550200"/>
          </a:xfrm>
          <a:prstGeom prst="rect">
            <a:avLst/>
          </a:prstGeom>
          <a:noFill/>
          <a:ln>
            <a:noFill/>
          </a:ln>
        </p:spPr>
        <p:txBody>
          <a:bodyPr spcFirstLastPara="1" wrap="square" lIns="0" tIns="0" rIns="0" bIns="0" anchor="t" anchorCtr="0">
            <a:spAutoFit/>
          </a:bodyPr>
          <a:lstStyle/>
          <a:p>
            <a:pPr marL="662750" marR="0" lvl="1" indent="-457200" algn="just" rtl="0">
              <a:lnSpc>
                <a:spcPct val="116166"/>
              </a:lnSpc>
              <a:spcBef>
                <a:spcPts val="0"/>
              </a:spcBef>
              <a:spcAft>
                <a:spcPts val="0"/>
              </a:spcAft>
              <a:buClr>
                <a:srgbClr val="002060"/>
              </a:buClr>
              <a:buSzPts val="3000"/>
              <a:buFont typeface="Wingdings" panose="05000000000000000000" pitchFamily="2" charset="2"/>
              <a:buChar char="§"/>
            </a:pPr>
            <a:r>
              <a:rPr lang="en-US" sz="3000" b="0" i="0" u="none" strike="noStrike" cap="none" dirty="0">
                <a:solidFill>
                  <a:srgbClr val="00447B"/>
                </a:solidFill>
                <a:latin typeface="Arial"/>
                <a:ea typeface="Arial"/>
                <a:cs typeface="Arial"/>
                <a:sym typeface="Arial"/>
              </a:rPr>
              <a:t>The federal Child Abuse Prevention and Treatment Act of 1974 requires states to appoint a Guardian ad Litem (GAL) for children in abuse and neglect proceedings.</a:t>
            </a:r>
            <a:endParaRPr sz="1400" b="0" i="0" u="none" strike="noStrike" cap="none" dirty="0">
              <a:solidFill>
                <a:srgbClr val="000000"/>
              </a:solidFill>
              <a:latin typeface="Arial"/>
              <a:ea typeface="Arial"/>
              <a:cs typeface="Arial"/>
              <a:sym typeface="Arial"/>
            </a:endParaRPr>
          </a:p>
          <a:p>
            <a:pPr marL="853250" marR="0" lvl="1" indent="-457200" algn="just" rtl="0">
              <a:lnSpc>
                <a:spcPct val="116166"/>
              </a:lnSpc>
              <a:spcBef>
                <a:spcPts val="0"/>
              </a:spcBef>
              <a:spcAft>
                <a:spcPts val="0"/>
              </a:spcAft>
              <a:buClr>
                <a:srgbClr val="002060"/>
              </a:buClr>
              <a:buSzPts val="3000"/>
              <a:buFont typeface="Wingdings" panose="05000000000000000000" pitchFamily="2" charset="2"/>
              <a:buChar char="§"/>
            </a:pPr>
            <a:endParaRPr sz="3000" b="0" i="0" u="none" strike="noStrike" cap="none" dirty="0">
              <a:solidFill>
                <a:srgbClr val="00447B"/>
              </a:solidFill>
              <a:latin typeface="Arial"/>
              <a:ea typeface="Arial"/>
              <a:cs typeface="Arial"/>
              <a:sym typeface="Arial"/>
            </a:endParaRPr>
          </a:p>
          <a:p>
            <a:pPr marL="662750" marR="0" lvl="1" indent="-457200" algn="just" rtl="0">
              <a:lnSpc>
                <a:spcPct val="116166"/>
              </a:lnSpc>
              <a:spcBef>
                <a:spcPts val="0"/>
              </a:spcBef>
              <a:spcAft>
                <a:spcPts val="0"/>
              </a:spcAft>
              <a:buClr>
                <a:srgbClr val="002060"/>
              </a:buClr>
              <a:buSzPts val="3000"/>
              <a:buFont typeface="Wingdings" panose="05000000000000000000" pitchFamily="2" charset="2"/>
              <a:buChar char="§"/>
            </a:pPr>
            <a:r>
              <a:rPr lang="en-US" sz="3000" b="0" i="0" u="none" strike="noStrike" cap="none" dirty="0">
                <a:solidFill>
                  <a:srgbClr val="00447B"/>
                </a:solidFill>
                <a:latin typeface="Arial"/>
                <a:ea typeface="Arial"/>
                <a:cs typeface="Arial"/>
                <a:sym typeface="Arial"/>
              </a:rPr>
              <a:t>Cuyahoga County Juvenile Court Local Rule 15 requires the Guardian ad Litem to be an Ohio licensed attorney. The County had a strong attorney GAL program for nearly 40 years under the Cleveland Metropolitan Bar Association (</a:t>
            </a:r>
            <a:r>
              <a:rPr lang="en-US" sz="3000" b="0" i="0" u="none" strike="noStrike" cap="none" dirty="0" err="1">
                <a:solidFill>
                  <a:srgbClr val="00447B"/>
                </a:solidFill>
                <a:latin typeface="Arial"/>
                <a:ea typeface="Arial"/>
                <a:cs typeface="Arial"/>
                <a:sym typeface="Arial"/>
              </a:rPr>
              <a:t>CMBA</a:t>
            </a:r>
            <a:r>
              <a:rPr lang="en-US" sz="3000" b="0" i="0" u="none" strike="noStrike" cap="none" dirty="0">
                <a:solidFill>
                  <a:srgbClr val="00447B"/>
                </a:solidFill>
                <a:latin typeface="Arial"/>
                <a:ea typeface="Arial"/>
                <a:cs typeface="Arial"/>
                <a:sym typeface="Arial"/>
              </a:rPr>
              <a:t>).  </a:t>
            </a:r>
            <a:endParaRPr sz="1400" b="0" i="0" u="none" strike="noStrike" cap="none" dirty="0">
              <a:solidFill>
                <a:srgbClr val="000000"/>
              </a:solidFill>
              <a:latin typeface="Arial"/>
              <a:ea typeface="Arial"/>
              <a:cs typeface="Arial"/>
              <a:sym typeface="Arial"/>
            </a:endParaRPr>
          </a:p>
          <a:p>
            <a:pPr marL="853250" marR="0" lvl="1" indent="-457200" algn="just" rtl="0">
              <a:lnSpc>
                <a:spcPct val="116166"/>
              </a:lnSpc>
              <a:spcBef>
                <a:spcPts val="0"/>
              </a:spcBef>
              <a:spcAft>
                <a:spcPts val="0"/>
              </a:spcAft>
              <a:buClr>
                <a:srgbClr val="002060"/>
              </a:buClr>
              <a:buSzPts val="3000"/>
              <a:buFont typeface="Wingdings" panose="05000000000000000000" pitchFamily="2" charset="2"/>
              <a:buChar char="§"/>
            </a:pPr>
            <a:endParaRPr sz="3000" b="0" i="0" u="none" strike="noStrike" cap="none" dirty="0">
              <a:solidFill>
                <a:srgbClr val="00447B"/>
              </a:solidFill>
              <a:latin typeface="Arial"/>
              <a:ea typeface="Arial"/>
              <a:cs typeface="Arial"/>
              <a:sym typeface="Arial"/>
            </a:endParaRPr>
          </a:p>
          <a:p>
            <a:pPr marL="662750" marR="0" lvl="1" indent="-457200" algn="just" rtl="0">
              <a:lnSpc>
                <a:spcPct val="116166"/>
              </a:lnSpc>
              <a:spcBef>
                <a:spcPts val="0"/>
              </a:spcBef>
              <a:spcAft>
                <a:spcPts val="0"/>
              </a:spcAft>
              <a:buClr>
                <a:srgbClr val="002060"/>
              </a:buClr>
              <a:buSzPts val="3000"/>
              <a:buFont typeface="Wingdings" panose="05000000000000000000" pitchFamily="2" charset="2"/>
              <a:buChar char="§"/>
            </a:pPr>
            <a:r>
              <a:rPr lang="en-US" sz="3000" b="0" i="0" u="none" strike="noStrike" cap="none" dirty="0">
                <a:solidFill>
                  <a:srgbClr val="00447B"/>
                </a:solidFill>
                <a:latin typeface="Arial"/>
                <a:ea typeface="Arial"/>
                <a:cs typeface="Arial"/>
                <a:sym typeface="Arial"/>
              </a:rPr>
              <a:t>CASA was formed in Cuyahoga County in 2016 to provide additional support to children and families.</a:t>
            </a:r>
            <a:endParaRPr sz="1400" b="0" i="0" u="none" strike="noStrike" cap="none" dirty="0">
              <a:solidFill>
                <a:srgbClr val="000000"/>
              </a:solidFill>
              <a:latin typeface="Arial"/>
              <a:ea typeface="Arial"/>
              <a:cs typeface="Arial"/>
              <a:sym typeface="Arial"/>
            </a:endParaRPr>
          </a:p>
          <a:p>
            <a:pPr marL="662750" marR="0" lvl="1" indent="-457200" algn="just" rtl="0">
              <a:lnSpc>
                <a:spcPct val="116166"/>
              </a:lnSpc>
              <a:spcBef>
                <a:spcPts val="0"/>
              </a:spcBef>
              <a:spcAft>
                <a:spcPts val="0"/>
              </a:spcAft>
              <a:buClr>
                <a:srgbClr val="002060"/>
              </a:buClr>
              <a:buSzPts val="3000"/>
              <a:buFont typeface="Wingdings" panose="05000000000000000000" pitchFamily="2" charset="2"/>
              <a:buChar char="§"/>
            </a:pPr>
            <a:endParaRPr sz="3000" b="0" i="0" u="none" strike="noStrike" cap="none" dirty="0">
              <a:solidFill>
                <a:srgbClr val="00447B"/>
              </a:solidFill>
              <a:latin typeface="Arial"/>
              <a:ea typeface="Arial"/>
              <a:cs typeface="Arial"/>
              <a:sym typeface="Arial"/>
            </a:endParaRPr>
          </a:p>
          <a:p>
            <a:pPr marL="662750" marR="0" lvl="1" indent="-457200" algn="just" rtl="0">
              <a:lnSpc>
                <a:spcPct val="116166"/>
              </a:lnSpc>
              <a:spcBef>
                <a:spcPts val="0"/>
              </a:spcBef>
              <a:spcAft>
                <a:spcPts val="0"/>
              </a:spcAft>
              <a:buClr>
                <a:srgbClr val="002060"/>
              </a:buClr>
              <a:buSzPts val="3000"/>
              <a:buFont typeface="Wingdings" panose="05000000000000000000" pitchFamily="2" charset="2"/>
              <a:buChar char="§"/>
            </a:pPr>
            <a:r>
              <a:rPr lang="en-US" sz="3000" b="0" i="1" u="none" strike="noStrike" cap="none" dirty="0">
                <a:solidFill>
                  <a:srgbClr val="00447B"/>
                </a:solidFill>
                <a:latin typeface="Arial"/>
                <a:ea typeface="Arial"/>
                <a:cs typeface="Arial"/>
                <a:sym typeface="Arial"/>
              </a:rPr>
              <a:t>Our Mission: To make a difference for every child served through advocacy, education, and collaborative alliances.</a:t>
            </a:r>
            <a:endParaRPr sz="1400" b="0" i="0" u="none" strike="noStrike" cap="none" dirty="0">
              <a:solidFill>
                <a:srgbClr val="000000"/>
              </a:solidFill>
              <a:latin typeface="Arial"/>
              <a:ea typeface="Arial"/>
              <a:cs typeface="Arial"/>
              <a:sym typeface="Arial"/>
            </a:endParaRPr>
          </a:p>
          <a:p>
            <a:pPr marL="853250" marR="0" lvl="1" indent="-457200" algn="just" rtl="0">
              <a:lnSpc>
                <a:spcPct val="116166"/>
              </a:lnSpc>
              <a:spcBef>
                <a:spcPts val="0"/>
              </a:spcBef>
              <a:spcAft>
                <a:spcPts val="0"/>
              </a:spcAft>
              <a:buClr>
                <a:srgbClr val="002060"/>
              </a:buClr>
              <a:buSzPts val="3000"/>
              <a:buFont typeface="Wingdings" panose="05000000000000000000" pitchFamily="2" charset="2"/>
              <a:buChar char="§"/>
            </a:pPr>
            <a:endParaRPr sz="3000" b="0" i="1" u="none" strike="noStrike" cap="none" dirty="0">
              <a:solidFill>
                <a:srgbClr val="00447B"/>
              </a:solidFill>
              <a:latin typeface="Arial"/>
              <a:ea typeface="Arial"/>
              <a:cs typeface="Arial"/>
              <a:sym typeface="Arial"/>
            </a:endParaRPr>
          </a:p>
          <a:p>
            <a:pPr marL="662750" marR="0" lvl="1" indent="-457200" algn="just" rtl="0">
              <a:lnSpc>
                <a:spcPct val="116166"/>
              </a:lnSpc>
              <a:spcBef>
                <a:spcPts val="0"/>
              </a:spcBef>
              <a:spcAft>
                <a:spcPts val="0"/>
              </a:spcAft>
              <a:buClr>
                <a:srgbClr val="002060"/>
              </a:buClr>
              <a:buSzPts val="3000"/>
              <a:buFont typeface="Wingdings" panose="05000000000000000000" pitchFamily="2" charset="2"/>
              <a:buChar char="§"/>
            </a:pPr>
            <a:r>
              <a:rPr lang="en-US" sz="3000" b="0" i="1" u="none" strike="noStrike" cap="none" dirty="0">
                <a:solidFill>
                  <a:srgbClr val="00447B"/>
                </a:solidFill>
                <a:latin typeface="Arial"/>
                <a:ea typeface="Arial"/>
                <a:cs typeface="Arial"/>
                <a:sym typeface="Arial"/>
              </a:rPr>
              <a:t>Our Vision: Every child is seen, heard, and engaged, leading to permanency and hope. </a:t>
            </a:r>
            <a:endParaRPr sz="1400" b="0" i="0" u="none" strike="noStrike" cap="none" dirty="0">
              <a:solidFill>
                <a:srgbClr val="000000"/>
              </a:solidFill>
              <a:latin typeface="Arial"/>
              <a:ea typeface="Arial"/>
              <a:cs typeface="Arial"/>
              <a:sym typeface="Arial"/>
            </a:endParaRPr>
          </a:p>
          <a:p>
            <a:pPr marL="662750" marR="0" lvl="1" indent="-266700" algn="just" rtl="0">
              <a:lnSpc>
                <a:spcPct val="116166"/>
              </a:lnSpc>
              <a:spcBef>
                <a:spcPts val="0"/>
              </a:spcBef>
              <a:spcAft>
                <a:spcPts val="0"/>
              </a:spcAft>
              <a:buClr>
                <a:srgbClr val="000000"/>
              </a:buClr>
              <a:buSzPts val="3000"/>
              <a:buFont typeface="Noto Sans Symbols"/>
              <a:buNone/>
            </a:pPr>
            <a:endParaRPr sz="3000" b="0" i="0" u="none" strike="noStrike" cap="none" dirty="0">
              <a:solidFill>
                <a:srgbClr val="00447B"/>
              </a:solidFill>
              <a:latin typeface="Proxima Nova"/>
              <a:ea typeface="Proxima Nova"/>
              <a:cs typeface="Proxima Nova"/>
              <a:sym typeface="Proxima Nova"/>
            </a:endParaRPr>
          </a:p>
          <a:p>
            <a:pPr marL="662750" marR="0" lvl="1" indent="-304800" algn="just" rtl="0">
              <a:lnSpc>
                <a:spcPct val="145208"/>
              </a:lnSpc>
              <a:spcBef>
                <a:spcPts val="0"/>
              </a:spcBef>
              <a:spcAft>
                <a:spcPts val="0"/>
              </a:spcAft>
              <a:buClr>
                <a:srgbClr val="000000"/>
              </a:buClr>
              <a:buSzPts val="2400"/>
              <a:buFont typeface="Noto Sans Symbols"/>
              <a:buNone/>
            </a:pPr>
            <a:endParaRPr sz="2400" b="0" i="0" u="none" strike="noStrike" cap="none" dirty="0">
              <a:solidFill>
                <a:srgbClr val="00447B"/>
              </a:solidFill>
              <a:latin typeface="Proxima Nova"/>
              <a:ea typeface="Proxima Nova"/>
              <a:cs typeface="Proxima Nova"/>
              <a:sym typeface="Proxima Nova"/>
            </a:endParaRPr>
          </a:p>
          <a:p>
            <a:pPr marL="411099" marR="0" lvl="1" indent="-53147" algn="just" rtl="0">
              <a:lnSpc>
                <a:spcPct val="145208"/>
              </a:lnSpc>
              <a:spcBef>
                <a:spcPts val="0"/>
              </a:spcBef>
              <a:spcAft>
                <a:spcPts val="0"/>
              </a:spcAft>
              <a:buClr>
                <a:srgbClr val="000000"/>
              </a:buClr>
              <a:buSzPts val="2400"/>
              <a:buFont typeface="Arial"/>
              <a:buNone/>
            </a:pPr>
            <a:endParaRPr sz="2400" b="0" i="0" u="none" strike="noStrike" cap="none" dirty="0">
              <a:solidFill>
                <a:srgbClr val="FFFFFF"/>
              </a:solidFill>
              <a:latin typeface="Proxima Nova"/>
              <a:ea typeface="Proxima Nova"/>
              <a:cs typeface="Proxima Nova"/>
              <a:sym typeface="Proxima Nova"/>
            </a:endParaRPr>
          </a:p>
          <a:p>
            <a:pPr marL="411099" marR="0" lvl="1" indent="-27747" algn="just" rtl="0">
              <a:lnSpc>
                <a:spcPct val="124464"/>
              </a:lnSpc>
              <a:spcBef>
                <a:spcPts val="0"/>
              </a:spcBef>
              <a:spcAft>
                <a:spcPts val="0"/>
              </a:spcAft>
              <a:buClr>
                <a:srgbClr val="000000"/>
              </a:buClr>
              <a:buSzPts val="2800"/>
              <a:buFont typeface="Arial"/>
              <a:buNone/>
            </a:pPr>
            <a:endParaRPr sz="2800" b="0" i="0" u="none" strike="noStrike" cap="none" dirty="0">
              <a:solidFill>
                <a:srgbClr val="FFFFFF"/>
              </a:solidFill>
              <a:latin typeface="Proxima Nova"/>
              <a:ea typeface="Proxima Nova"/>
              <a:cs typeface="Proxima Nova"/>
              <a:sym typeface="Proxima Nova"/>
            </a:endParaRPr>
          </a:p>
        </p:txBody>
      </p:sp>
      <p:sp>
        <p:nvSpPr>
          <p:cNvPr id="113" name="Google Shape;113;p34"/>
          <p:cNvSpPr/>
          <p:nvPr/>
        </p:nvSpPr>
        <p:spPr>
          <a:xfrm>
            <a:off x="76200" y="2138460"/>
            <a:ext cx="18135600" cy="45719"/>
          </a:xfrm>
          <a:prstGeom prst="rect">
            <a:avLst/>
          </a:prstGeom>
          <a:solidFill>
            <a:srgbClr val="EE312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0300539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35"/>
          <p:cNvSpPr/>
          <p:nvPr/>
        </p:nvSpPr>
        <p:spPr>
          <a:xfrm>
            <a:off x="0" y="2857500"/>
            <a:ext cx="18322745" cy="7838267"/>
          </a:xfrm>
          <a:prstGeom prst="rect">
            <a:avLst/>
          </a:prstGeom>
          <a:solidFill>
            <a:srgbClr val="00447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 name="Google Shape;120;p35"/>
          <p:cNvSpPr txBox="1"/>
          <p:nvPr/>
        </p:nvSpPr>
        <p:spPr>
          <a:xfrm>
            <a:off x="7441135" y="1177318"/>
            <a:ext cx="11015254" cy="914096"/>
          </a:xfrm>
          <a:prstGeom prst="rect">
            <a:avLst/>
          </a:prstGeom>
          <a:noFill/>
          <a:ln>
            <a:noFill/>
          </a:ln>
        </p:spPr>
        <p:txBody>
          <a:bodyPr spcFirstLastPara="1" wrap="square" lIns="0" tIns="0" rIns="0" bIns="0" anchor="t" anchorCtr="0">
            <a:spAutoFit/>
          </a:bodyPr>
          <a:lstStyle/>
          <a:p>
            <a:pPr marL="0" marR="0" lvl="0" indent="0" algn="ctr" rtl="0">
              <a:lnSpc>
                <a:spcPct val="110000"/>
              </a:lnSpc>
              <a:spcBef>
                <a:spcPts val="0"/>
              </a:spcBef>
              <a:spcAft>
                <a:spcPts val="0"/>
              </a:spcAft>
              <a:buClr>
                <a:srgbClr val="000000"/>
              </a:buClr>
              <a:buSzPts val="8800"/>
              <a:buFont typeface="Arial"/>
              <a:buNone/>
            </a:pPr>
            <a:r>
              <a:rPr lang="en-US" sz="5400" b="0" i="0" u="none" strike="noStrike" cap="none" dirty="0">
                <a:solidFill>
                  <a:srgbClr val="EE3124"/>
                </a:solidFill>
                <a:latin typeface="Arial"/>
                <a:ea typeface="Arial"/>
                <a:cs typeface="Arial"/>
                <a:sym typeface="Arial"/>
              </a:rPr>
              <a:t>National CASA/GAL Association</a:t>
            </a:r>
            <a:endParaRPr sz="5400" b="0" i="0" u="none" strike="noStrike" cap="none" dirty="0">
              <a:solidFill>
                <a:srgbClr val="000000"/>
              </a:solidFill>
              <a:latin typeface="Arial"/>
              <a:ea typeface="Arial"/>
              <a:cs typeface="Arial"/>
              <a:sym typeface="Arial"/>
            </a:endParaRPr>
          </a:p>
        </p:txBody>
      </p:sp>
      <p:sp>
        <p:nvSpPr>
          <p:cNvPr id="121" name="Google Shape;121;p35"/>
          <p:cNvSpPr txBox="1"/>
          <p:nvPr/>
        </p:nvSpPr>
        <p:spPr>
          <a:xfrm>
            <a:off x="8120931" y="3437353"/>
            <a:ext cx="9060228" cy="6678560"/>
          </a:xfrm>
          <a:prstGeom prst="rect">
            <a:avLst/>
          </a:prstGeom>
          <a:noFill/>
          <a:ln>
            <a:noFill/>
          </a:ln>
        </p:spPr>
        <p:txBody>
          <a:bodyPr spcFirstLastPara="1" wrap="square" lIns="0" tIns="0" rIns="0" bIns="0" anchor="t" anchorCtr="0">
            <a:spAutoFit/>
          </a:bodyPr>
          <a:lstStyle/>
          <a:p>
            <a:pPr marL="457200" marR="0" lvl="0" indent="-457200" algn="l" rtl="0">
              <a:lnSpc>
                <a:spcPct val="100000"/>
              </a:lnSpc>
              <a:spcBef>
                <a:spcPts val="0"/>
              </a:spcBef>
              <a:spcAft>
                <a:spcPts val="0"/>
              </a:spcAft>
              <a:buClr>
                <a:schemeClr val="bg1"/>
              </a:buClr>
              <a:buSzPts val="3600"/>
              <a:buFont typeface="Wingdings" panose="05000000000000000000" pitchFamily="2" charset="2"/>
              <a:buChar char="§"/>
            </a:pPr>
            <a:r>
              <a:rPr lang="en-US" sz="2800" b="0" i="0" u="none" strike="noStrike" cap="none" dirty="0">
                <a:solidFill>
                  <a:schemeClr val="lt1"/>
                </a:solidFill>
                <a:latin typeface="Arial"/>
                <a:ea typeface="Arial"/>
                <a:cs typeface="Arial"/>
                <a:sym typeface="Arial"/>
              </a:rPr>
              <a:t>Inspiration came to Seattle Juvenile Court Judge David W. Soukup in 1976; Judge Soukup had insufficient information to make a life-changing decision for a 3-year-old girl who had suffered from child abuse.</a:t>
            </a:r>
            <a:endParaRPr sz="2800" b="0" i="0" u="none" strike="noStrike" cap="none" dirty="0">
              <a:solidFill>
                <a:srgbClr val="000000"/>
              </a:solidFill>
              <a:latin typeface="Arial"/>
              <a:ea typeface="Arial"/>
              <a:cs typeface="Arial"/>
              <a:sym typeface="Arial"/>
            </a:endParaRPr>
          </a:p>
          <a:p>
            <a:pPr marL="685800" marR="0" lvl="0" indent="-457200" algn="l" rtl="0">
              <a:lnSpc>
                <a:spcPct val="100000"/>
              </a:lnSpc>
              <a:spcBef>
                <a:spcPts val="0"/>
              </a:spcBef>
              <a:spcAft>
                <a:spcPts val="0"/>
              </a:spcAft>
              <a:buClr>
                <a:schemeClr val="bg1"/>
              </a:buClr>
              <a:buSzPts val="3600"/>
              <a:buFont typeface="Wingdings" panose="05000000000000000000" pitchFamily="2" charset="2"/>
              <a:buChar char="§"/>
            </a:pPr>
            <a:endParaRPr sz="2800" b="0" i="0" u="none" strike="noStrike" cap="none" dirty="0">
              <a:solidFill>
                <a:schemeClr val="lt1"/>
              </a:solidFill>
              <a:latin typeface="Arial"/>
              <a:ea typeface="Arial"/>
              <a:cs typeface="Arial"/>
              <a:sym typeface="Arial"/>
            </a:endParaRPr>
          </a:p>
          <a:p>
            <a:pPr marL="457200" marR="0" lvl="0" indent="-457200" algn="l" rtl="0">
              <a:lnSpc>
                <a:spcPct val="100000"/>
              </a:lnSpc>
              <a:spcBef>
                <a:spcPts val="0"/>
              </a:spcBef>
              <a:spcAft>
                <a:spcPts val="0"/>
              </a:spcAft>
              <a:buClr>
                <a:schemeClr val="bg1"/>
              </a:buClr>
              <a:buSzPts val="3600"/>
              <a:buFont typeface="Wingdings" panose="05000000000000000000" pitchFamily="2" charset="2"/>
              <a:buChar char="§"/>
            </a:pPr>
            <a:r>
              <a:rPr lang="en-US" sz="2800" b="0" i="0" u="none" strike="noStrike" cap="none" dirty="0">
                <a:solidFill>
                  <a:schemeClr val="lt1"/>
                </a:solidFill>
                <a:latin typeface="Arial"/>
                <a:ea typeface="Arial"/>
                <a:cs typeface="Arial"/>
                <a:sym typeface="Arial"/>
              </a:rPr>
              <a:t>Judge Soukup recommended that these children, who had experienced abuse or neglect, needed trained volunteers speaking up in the courtroom for their best interests.</a:t>
            </a:r>
            <a:endParaRPr sz="2800" b="0" i="0" u="none" strike="noStrike" cap="none" dirty="0">
              <a:solidFill>
                <a:srgbClr val="000000"/>
              </a:solidFill>
              <a:latin typeface="Arial"/>
              <a:ea typeface="Arial"/>
              <a:cs typeface="Arial"/>
              <a:sym typeface="Arial"/>
            </a:endParaRPr>
          </a:p>
          <a:p>
            <a:pPr marL="685800" marR="0" lvl="0" indent="-457200" algn="l" rtl="0">
              <a:lnSpc>
                <a:spcPct val="100000"/>
              </a:lnSpc>
              <a:spcBef>
                <a:spcPts val="0"/>
              </a:spcBef>
              <a:spcAft>
                <a:spcPts val="0"/>
              </a:spcAft>
              <a:buClr>
                <a:schemeClr val="bg1"/>
              </a:buClr>
              <a:buSzPts val="3600"/>
              <a:buFont typeface="Wingdings" panose="05000000000000000000" pitchFamily="2" charset="2"/>
              <a:buChar char="§"/>
            </a:pPr>
            <a:endParaRPr sz="2800" b="0" i="0" u="none" strike="noStrike" cap="none" dirty="0">
              <a:solidFill>
                <a:schemeClr val="lt1"/>
              </a:solidFill>
              <a:latin typeface="Arial"/>
              <a:ea typeface="Arial"/>
              <a:cs typeface="Arial"/>
              <a:sym typeface="Arial"/>
            </a:endParaRPr>
          </a:p>
          <a:p>
            <a:pPr marL="457200" marR="0" lvl="0" indent="-457200" algn="l" rtl="0">
              <a:lnSpc>
                <a:spcPct val="100000"/>
              </a:lnSpc>
              <a:spcBef>
                <a:spcPts val="0"/>
              </a:spcBef>
              <a:spcAft>
                <a:spcPts val="0"/>
              </a:spcAft>
              <a:buClr>
                <a:schemeClr val="bg1"/>
              </a:buClr>
              <a:buSzPts val="3600"/>
              <a:buFont typeface="Wingdings" panose="05000000000000000000" pitchFamily="2" charset="2"/>
              <a:buChar char="§"/>
            </a:pPr>
            <a:r>
              <a:rPr lang="en-US" sz="2800" b="0" i="0" u="none" strike="noStrike" cap="none" dirty="0">
                <a:solidFill>
                  <a:schemeClr val="lt1"/>
                </a:solidFill>
                <a:latin typeface="Arial"/>
                <a:ea typeface="Arial"/>
                <a:cs typeface="Arial"/>
                <a:sym typeface="Arial"/>
              </a:rPr>
              <a:t>In 1977, the first CASA program was formed in Seattle (King County), Washington. Now, there are over 1,000 CASA programs nationwide.</a:t>
            </a:r>
            <a:endParaRPr sz="2800" b="0" i="0" u="none" strike="noStrike" cap="none" dirty="0">
              <a:solidFill>
                <a:srgbClr val="000000"/>
              </a:solidFill>
              <a:latin typeface="Arial"/>
              <a:ea typeface="Arial"/>
              <a:cs typeface="Arial"/>
              <a:sym typeface="Arial"/>
            </a:endParaRPr>
          </a:p>
          <a:p>
            <a:pPr marL="0" marR="0" lvl="0" indent="0" algn="l" rtl="0">
              <a:lnSpc>
                <a:spcPct val="140013"/>
              </a:lnSpc>
              <a:spcBef>
                <a:spcPts val="0"/>
              </a:spcBef>
              <a:spcAft>
                <a:spcPts val="0"/>
              </a:spcAft>
              <a:buClr>
                <a:srgbClr val="000000"/>
              </a:buClr>
              <a:buSzPts val="2999"/>
              <a:buFont typeface="Arial"/>
              <a:buNone/>
            </a:pPr>
            <a:endParaRPr sz="2999" b="0" i="0" u="none" strike="noStrike" cap="none" dirty="0">
              <a:solidFill>
                <a:srgbClr val="FFFFFF"/>
              </a:solidFill>
              <a:latin typeface="Proxima Nova"/>
              <a:ea typeface="Proxima Nova"/>
              <a:cs typeface="Proxima Nova"/>
              <a:sym typeface="Proxima Nova"/>
            </a:endParaRPr>
          </a:p>
        </p:txBody>
      </p:sp>
      <p:grpSp>
        <p:nvGrpSpPr>
          <p:cNvPr id="5" name="Google Shape;136;p37">
            <a:extLst>
              <a:ext uri="{FF2B5EF4-FFF2-40B4-BE49-F238E27FC236}">
                <a16:creationId xmlns:a16="http://schemas.microsoft.com/office/drawing/2014/main" id="{6122199B-3E4C-4710-A2EF-F51D05C2A87C}"/>
              </a:ext>
            </a:extLst>
          </p:cNvPr>
          <p:cNvGrpSpPr/>
          <p:nvPr/>
        </p:nvGrpSpPr>
        <p:grpSpPr>
          <a:xfrm>
            <a:off x="1116535" y="1343869"/>
            <a:ext cx="6324600" cy="8003927"/>
            <a:chOff x="0" y="0"/>
            <a:chExt cx="11419329" cy="13716000"/>
          </a:xfrm>
        </p:grpSpPr>
        <p:pic>
          <p:nvPicPr>
            <p:cNvPr id="6" name="Google Shape;137;p37">
              <a:extLst>
                <a:ext uri="{FF2B5EF4-FFF2-40B4-BE49-F238E27FC236}">
                  <a16:creationId xmlns:a16="http://schemas.microsoft.com/office/drawing/2014/main" id="{B5EAB21A-5032-4953-842F-A5E86FB703FE}"/>
                </a:ext>
              </a:extLst>
            </p:cNvPr>
            <p:cNvPicPr preferRelativeResize="0"/>
            <p:nvPr/>
          </p:nvPicPr>
          <p:blipFill rotWithShape="1">
            <a:blip r:embed="rId3">
              <a:alphaModFix/>
            </a:blip>
            <a:srcRect t="5722" b="5721"/>
            <a:stretch/>
          </p:blipFill>
          <p:spPr>
            <a:xfrm>
              <a:off x="0" y="0"/>
              <a:ext cx="11419329" cy="6737350"/>
            </a:xfrm>
            <a:prstGeom prst="rect">
              <a:avLst/>
            </a:prstGeom>
            <a:noFill/>
            <a:ln>
              <a:noFill/>
            </a:ln>
          </p:spPr>
        </p:pic>
        <p:pic>
          <p:nvPicPr>
            <p:cNvPr id="7" name="Google Shape;138;p37">
              <a:extLst>
                <a:ext uri="{FF2B5EF4-FFF2-40B4-BE49-F238E27FC236}">
                  <a16:creationId xmlns:a16="http://schemas.microsoft.com/office/drawing/2014/main" id="{F2CB79D9-BBA0-4292-975A-1100166E453C}"/>
                </a:ext>
              </a:extLst>
            </p:cNvPr>
            <p:cNvPicPr preferRelativeResize="0"/>
            <p:nvPr/>
          </p:nvPicPr>
          <p:blipFill rotWithShape="1">
            <a:blip r:embed="rId4">
              <a:alphaModFix/>
            </a:blip>
            <a:srcRect l="35398"/>
            <a:stretch/>
          </p:blipFill>
          <p:spPr>
            <a:xfrm>
              <a:off x="0" y="6978650"/>
              <a:ext cx="6520517" cy="6737350"/>
            </a:xfrm>
            <a:prstGeom prst="rect">
              <a:avLst/>
            </a:prstGeom>
            <a:noFill/>
            <a:ln>
              <a:noFill/>
            </a:ln>
          </p:spPr>
        </p:pic>
        <p:pic>
          <p:nvPicPr>
            <p:cNvPr id="8" name="Google Shape;139;p37">
              <a:extLst>
                <a:ext uri="{FF2B5EF4-FFF2-40B4-BE49-F238E27FC236}">
                  <a16:creationId xmlns:a16="http://schemas.microsoft.com/office/drawing/2014/main" id="{0D88AA73-F9A0-435B-B78D-E5F1EF60583B}"/>
                </a:ext>
              </a:extLst>
            </p:cNvPr>
            <p:cNvPicPr preferRelativeResize="0"/>
            <p:nvPr/>
          </p:nvPicPr>
          <p:blipFill rotWithShape="1">
            <a:blip r:embed="rId5">
              <a:alphaModFix/>
            </a:blip>
            <a:srcRect l="26971" r="26971"/>
            <a:stretch/>
          </p:blipFill>
          <p:spPr>
            <a:xfrm>
              <a:off x="6761817" y="6978650"/>
              <a:ext cx="4657512" cy="6737350"/>
            </a:xfrm>
            <a:prstGeom prst="rect">
              <a:avLst/>
            </a:prstGeom>
            <a:noFill/>
            <a:ln>
              <a:noFill/>
            </a:ln>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pic>
        <p:nvPicPr>
          <p:cNvPr id="127" name="Google Shape;127;p3"/>
          <p:cNvPicPr preferRelativeResize="0"/>
          <p:nvPr/>
        </p:nvPicPr>
        <p:blipFill>
          <a:blip r:embed="rId3"/>
          <a:stretch>
            <a:fillRect/>
          </a:stretch>
        </p:blipFill>
        <p:spPr>
          <a:xfrm>
            <a:off x="5904603" y="2608761"/>
            <a:ext cx="6478794" cy="7002562"/>
          </a:xfrm>
          <a:prstGeom prst="rect">
            <a:avLst/>
          </a:prstGeom>
          <a:noFill/>
          <a:ln>
            <a:noFill/>
          </a:ln>
        </p:spPr>
      </p:pic>
      <p:sp>
        <p:nvSpPr>
          <p:cNvPr id="128" name="Google Shape;128;p3"/>
          <p:cNvSpPr/>
          <p:nvPr/>
        </p:nvSpPr>
        <p:spPr>
          <a:xfrm>
            <a:off x="1428750" y="579388"/>
            <a:ext cx="15430500" cy="1581931"/>
          </a:xfrm>
          <a:prstGeom prst="rect">
            <a:avLst/>
          </a:prstGeom>
          <a:noFill/>
          <a:ln>
            <a:noFill/>
          </a:ln>
        </p:spPr>
        <p:txBody>
          <a:bodyPr spcFirstLastPara="1" wrap="square" lIns="91425" tIns="45700" rIns="91425" bIns="45700" anchor="t" anchorCtr="0">
            <a:spAutoFit/>
          </a:bodyPr>
          <a:lstStyle/>
          <a:p>
            <a:pPr marL="0" marR="0" lvl="0" indent="0" algn="ctr" rtl="0">
              <a:lnSpc>
                <a:spcPct val="110000"/>
              </a:lnSpc>
              <a:spcBef>
                <a:spcPts val="0"/>
              </a:spcBef>
              <a:spcAft>
                <a:spcPts val="0"/>
              </a:spcAft>
              <a:buClr>
                <a:srgbClr val="000000"/>
              </a:buClr>
              <a:buSzPts val="8800"/>
              <a:buFont typeface="Arial"/>
              <a:buNone/>
            </a:pPr>
            <a:r>
              <a:rPr lang="en-US" sz="8800" b="0" i="0" u="none" strike="noStrike" cap="none" dirty="0">
                <a:solidFill>
                  <a:srgbClr val="EE3124"/>
                </a:solidFill>
                <a:latin typeface="Arial"/>
                <a:ea typeface="Arial"/>
                <a:cs typeface="Arial"/>
                <a:sym typeface="Arial"/>
              </a:rPr>
              <a:t>Ohio’s 48 CASA Programs</a:t>
            </a:r>
            <a:endParaRPr sz="1400" b="0" i="0" u="none" strike="noStrike" cap="none" dirty="0">
              <a:solidFill>
                <a:srgbClr val="000000"/>
              </a:solidFill>
              <a:latin typeface="Arial"/>
              <a:ea typeface="Arial"/>
              <a:cs typeface="Arial"/>
              <a:sym typeface="Arial"/>
            </a:endParaRPr>
          </a:p>
        </p:txBody>
      </p:sp>
      <p:sp>
        <p:nvSpPr>
          <p:cNvPr id="129" name="Google Shape;129;p3"/>
          <p:cNvSpPr/>
          <p:nvPr/>
        </p:nvSpPr>
        <p:spPr>
          <a:xfrm>
            <a:off x="76200" y="2138460"/>
            <a:ext cx="18135600" cy="45719"/>
          </a:xfrm>
          <a:prstGeom prst="rect">
            <a:avLst/>
          </a:prstGeom>
          <a:solidFill>
            <a:srgbClr val="00447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20" name="Google Shape;120;p35"/>
          <p:cNvSpPr txBox="1"/>
          <p:nvPr/>
        </p:nvSpPr>
        <p:spPr>
          <a:xfrm>
            <a:off x="5567449" y="688078"/>
            <a:ext cx="11739649" cy="1489639"/>
          </a:xfrm>
          <a:prstGeom prst="rect">
            <a:avLst/>
          </a:prstGeom>
          <a:noFill/>
          <a:ln>
            <a:noFill/>
          </a:ln>
        </p:spPr>
        <p:txBody>
          <a:bodyPr spcFirstLastPara="1" wrap="square" lIns="0" tIns="0" rIns="0" bIns="0" anchor="t" anchorCtr="0">
            <a:spAutoFit/>
          </a:bodyPr>
          <a:lstStyle/>
          <a:p>
            <a:pPr marL="0" marR="0" lvl="0" indent="0" algn="ctr" rtl="0">
              <a:lnSpc>
                <a:spcPct val="110000"/>
              </a:lnSpc>
              <a:spcBef>
                <a:spcPts val="0"/>
              </a:spcBef>
              <a:spcAft>
                <a:spcPts val="0"/>
              </a:spcAft>
              <a:buClr>
                <a:srgbClr val="000000"/>
              </a:buClr>
              <a:buSzPts val="8800"/>
              <a:buFont typeface="Arial"/>
              <a:buNone/>
            </a:pPr>
            <a:r>
              <a:rPr lang="en-US" sz="8800" b="0" i="0" u="none" strike="noStrike" cap="none" dirty="0">
                <a:solidFill>
                  <a:srgbClr val="EE3124"/>
                </a:solidFill>
                <a:latin typeface="Arial"/>
                <a:ea typeface="Arial"/>
                <a:cs typeface="Arial"/>
                <a:sym typeface="Arial"/>
              </a:rPr>
              <a:t>Local Impact of CASA</a:t>
            </a:r>
            <a:endParaRPr sz="1400" b="0" i="0" u="none" strike="noStrike" cap="none" dirty="0">
              <a:solidFill>
                <a:srgbClr val="000000"/>
              </a:solidFill>
              <a:latin typeface="Arial"/>
              <a:ea typeface="Arial"/>
              <a:cs typeface="Arial"/>
              <a:sym typeface="Arial"/>
            </a:endParaRPr>
          </a:p>
        </p:txBody>
      </p:sp>
      <p:grpSp>
        <p:nvGrpSpPr>
          <p:cNvPr id="5" name="Google Shape;141;p37">
            <a:extLst>
              <a:ext uri="{FF2B5EF4-FFF2-40B4-BE49-F238E27FC236}">
                <a16:creationId xmlns:a16="http://schemas.microsoft.com/office/drawing/2014/main" id="{DC09AF4A-B7FA-4BC1-8179-E626558AC279}"/>
              </a:ext>
            </a:extLst>
          </p:cNvPr>
          <p:cNvGrpSpPr/>
          <p:nvPr/>
        </p:nvGrpSpPr>
        <p:grpSpPr>
          <a:xfrm>
            <a:off x="6806831" y="4224686"/>
            <a:ext cx="9260883" cy="1314244"/>
            <a:chOff x="0" y="-57149"/>
            <a:chExt cx="12347844" cy="1752324"/>
          </a:xfrm>
        </p:grpSpPr>
        <p:sp>
          <p:nvSpPr>
            <p:cNvPr id="6" name="Google Shape;142;p37">
              <a:extLst>
                <a:ext uri="{FF2B5EF4-FFF2-40B4-BE49-F238E27FC236}">
                  <a16:creationId xmlns:a16="http://schemas.microsoft.com/office/drawing/2014/main" id="{B7293AFE-BB97-45AE-92D9-3B946567255E}"/>
                </a:ext>
              </a:extLst>
            </p:cNvPr>
            <p:cNvSpPr txBox="1"/>
            <p:nvPr/>
          </p:nvSpPr>
          <p:spPr>
            <a:xfrm>
              <a:off x="0" y="835025"/>
              <a:ext cx="12347844" cy="860150"/>
            </a:xfrm>
            <a:prstGeom prst="rect">
              <a:avLst/>
            </a:prstGeom>
            <a:noFill/>
            <a:ln>
              <a:noFill/>
            </a:ln>
          </p:spPr>
          <p:txBody>
            <a:bodyPr spcFirstLastPara="1" wrap="square" lIns="0" tIns="0" rIns="0" bIns="0" anchor="t" anchorCtr="0">
              <a:spAutoFit/>
            </a:bodyPr>
            <a:lstStyle/>
            <a:p>
              <a:pPr marL="0" marR="0" lvl="0" indent="0" algn="ctr" rtl="0">
                <a:lnSpc>
                  <a:spcPct val="131250"/>
                </a:lnSpc>
                <a:spcBef>
                  <a:spcPts val="0"/>
                </a:spcBef>
                <a:spcAft>
                  <a:spcPts val="0"/>
                </a:spcAft>
                <a:buClr>
                  <a:srgbClr val="000000"/>
                </a:buClr>
                <a:buSzPts val="3200"/>
                <a:buFont typeface="Arial"/>
                <a:buNone/>
              </a:pPr>
              <a:r>
                <a:rPr lang="en-US" sz="3200" b="0" i="0" u="none" strike="noStrike" cap="none" dirty="0">
                  <a:solidFill>
                    <a:schemeClr val="tx1"/>
                  </a:solidFill>
                  <a:latin typeface="Arial"/>
                  <a:ea typeface="Arial"/>
                  <a:cs typeface="Arial"/>
                  <a:sym typeface="Arial"/>
                </a:rPr>
                <a:t>Number of </a:t>
              </a:r>
              <a:r>
                <a:rPr lang="en-US" sz="3200" b="0" i="0" u="none" strike="noStrike" cap="none" dirty="0" err="1">
                  <a:solidFill>
                    <a:schemeClr val="tx1"/>
                  </a:solidFill>
                  <a:latin typeface="Arial"/>
                  <a:ea typeface="Arial"/>
                  <a:cs typeface="Arial"/>
                  <a:sym typeface="Arial"/>
                </a:rPr>
                <a:t>CASAs</a:t>
              </a:r>
              <a:r>
                <a:rPr lang="en-US" sz="3200" b="0" i="0" u="none" strike="noStrike" cap="none" dirty="0">
                  <a:solidFill>
                    <a:schemeClr val="tx1"/>
                  </a:solidFill>
                  <a:latin typeface="Arial"/>
                  <a:ea typeface="Arial"/>
                  <a:cs typeface="Arial"/>
                  <a:sym typeface="Arial"/>
                </a:rPr>
                <a:t> Currently available</a:t>
              </a:r>
              <a:endParaRPr sz="1400" b="0" i="0" u="none" strike="noStrike" cap="none" dirty="0">
                <a:solidFill>
                  <a:schemeClr val="tx1"/>
                </a:solidFill>
                <a:latin typeface="Arial"/>
                <a:ea typeface="Arial"/>
                <a:cs typeface="Arial"/>
                <a:sym typeface="Arial"/>
              </a:endParaRPr>
            </a:p>
          </p:txBody>
        </p:sp>
        <p:sp>
          <p:nvSpPr>
            <p:cNvPr id="7" name="Google Shape;143;p37">
              <a:extLst>
                <a:ext uri="{FF2B5EF4-FFF2-40B4-BE49-F238E27FC236}">
                  <a16:creationId xmlns:a16="http://schemas.microsoft.com/office/drawing/2014/main" id="{3E462926-A16B-4716-B40F-591A84A55629}"/>
                </a:ext>
              </a:extLst>
            </p:cNvPr>
            <p:cNvSpPr txBox="1"/>
            <p:nvPr/>
          </p:nvSpPr>
          <p:spPr>
            <a:xfrm>
              <a:off x="0" y="-57149"/>
              <a:ext cx="12347844" cy="978302"/>
            </a:xfrm>
            <a:prstGeom prst="rect">
              <a:avLst/>
            </a:prstGeom>
            <a:noFill/>
            <a:ln>
              <a:noFill/>
            </a:ln>
          </p:spPr>
          <p:txBody>
            <a:bodyPr spcFirstLastPara="1" wrap="square" lIns="0" tIns="0" rIns="0" bIns="0" anchor="t" anchorCtr="0">
              <a:spAutoFit/>
            </a:bodyPr>
            <a:lstStyle/>
            <a:p>
              <a:pPr marL="0" marR="0" lvl="0" indent="0" algn="ctr" rtl="0">
                <a:lnSpc>
                  <a:spcPct val="148718"/>
                </a:lnSpc>
                <a:spcBef>
                  <a:spcPts val="0"/>
                </a:spcBef>
                <a:spcAft>
                  <a:spcPts val="0"/>
                </a:spcAft>
                <a:buClr>
                  <a:srgbClr val="000000"/>
                </a:buClr>
                <a:buSzPts val="3200"/>
                <a:buFont typeface="Arial"/>
                <a:buNone/>
              </a:pPr>
              <a:r>
                <a:rPr lang="en-US" sz="3200" dirty="0">
                  <a:solidFill>
                    <a:schemeClr val="bg2"/>
                  </a:solidFill>
                </a:rPr>
                <a:t>83</a:t>
              </a:r>
              <a:endParaRPr sz="3200" b="0" i="0" u="none" strike="noStrike" cap="none" dirty="0">
                <a:solidFill>
                  <a:schemeClr val="bg2"/>
                </a:solidFill>
                <a:sym typeface="Arial"/>
              </a:endParaRPr>
            </a:p>
          </p:txBody>
        </p:sp>
      </p:grpSp>
      <p:grpSp>
        <p:nvGrpSpPr>
          <p:cNvPr id="8" name="Google Shape;144;p37">
            <a:extLst>
              <a:ext uri="{FF2B5EF4-FFF2-40B4-BE49-F238E27FC236}">
                <a16:creationId xmlns:a16="http://schemas.microsoft.com/office/drawing/2014/main" id="{80E02193-C340-410A-A880-6CC865BD4CF6}"/>
              </a:ext>
            </a:extLst>
          </p:cNvPr>
          <p:cNvGrpSpPr/>
          <p:nvPr/>
        </p:nvGrpSpPr>
        <p:grpSpPr>
          <a:xfrm>
            <a:off x="6899307" y="5831843"/>
            <a:ext cx="9260883" cy="1314244"/>
            <a:chOff x="0" y="-57149"/>
            <a:chExt cx="12347844" cy="1752324"/>
          </a:xfrm>
        </p:grpSpPr>
        <p:sp>
          <p:nvSpPr>
            <p:cNvPr id="9" name="Google Shape;145;p37">
              <a:extLst>
                <a:ext uri="{FF2B5EF4-FFF2-40B4-BE49-F238E27FC236}">
                  <a16:creationId xmlns:a16="http://schemas.microsoft.com/office/drawing/2014/main" id="{D99FAA7F-4D57-423F-9274-CE51930D6F06}"/>
                </a:ext>
              </a:extLst>
            </p:cNvPr>
            <p:cNvSpPr txBox="1"/>
            <p:nvPr/>
          </p:nvSpPr>
          <p:spPr>
            <a:xfrm>
              <a:off x="0" y="835025"/>
              <a:ext cx="12347844" cy="860150"/>
            </a:xfrm>
            <a:prstGeom prst="rect">
              <a:avLst/>
            </a:prstGeom>
            <a:noFill/>
            <a:ln>
              <a:noFill/>
            </a:ln>
          </p:spPr>
          <p:txBody>
            <a:bodyPr spcFirstLastPara="1" wrap="square" lIns="0" tIns="0" rIns="0" bIns="0" anchor="t" anchorCtr="0">
              <a:spAutoFit/>
            </a:bodyPr>
            <a:lstStyle/>
            <a:p>
              <a:pPr marL="0" marR="0" lvl="0" indent="0" algn="ctr" rtl="0">
                <a:lnSpc>
                  <a:spcPct val="131250"/>
                </a:lnSpc>
                <a:spcBef>
                  <a:spcPts val="0"/>
                </a:spcBef>
                <a:spcAft>
                  <a:spcPts val="0"/>
                </a:spcAft>
                <a:buClr>
                  <a:srgbClr val="000000"/>
                </a:buClr>
                <a:buSzPts val="3200"/>
                <a:buFont typeface="Arial"/>
                <a:buNone/>
              </a:pPr>
              <a:r>
                <a:rPr lang="en-US" sz="3200" b="0" i="0" u="none" strike="noStrike" cap="none" dirty="0">
                  <a:solidFill>
                    <a:schemeClr val="tx1"/>
                  </a:solidFill>
                  <a:latin typeface="+mj-lt"/>
                  <a:ea typeface="Arial"/>
                  <a:cs typeface="Arial"/>
                  <a:sym typeface="Arial"/>
                </a:rPr>
                <a:t>Number</a:t>
              </a:r>
              <a:r>
                <a:rPr lang="en-US" sz="3200" b="0" i="0" u="none" strike="noStrike" cap="none" dirty="0">
                  <a:solidFill>
                    <a:schemeClr val="tx1"/>
                  </a:solidFill>
                  <a:latin typeface="+mj-lt"/>
                  <a:ea typeface="Proxima Nova"/>
                  <a:cs typeface="Proxima Nova"/>
                  <a:sym typeface="Proxima Nova"/>
                </a:rPr>
                <a:t> of Children Served by CASA since 2016</a:t>
              </a:r>
              <a:endParaRPr sz="1400" b="0" i="0" u="none" strike="noStrike" cap="none" dirty="0">
                <a:solidFill>
                  <a:schemeClr val="tx1"/>
                </a:solidFill>
                <a:latin typeface="+mj-lt"/>
                <a:sym typeface="Arial"/>
              </a:endParaRPr>
            </a:p>
          </p:txBody>
        </p:sp>
        <p:sp>
          <p:nvSpPr>
            <p:cNvPr id="10" name="Google Shape;146;p37">
              <a:extLst>
                <a:ext uri="{FF2B5EF4-FFF2-40B4-BE49-F238E27FC236}">
                  <a16:creationId xmlns:a16="http://schemas.microsoft.com/office/drawing/2014/main" id="{719ADFDD-AE0B-48EB-B197-260E63871EF1}"/>
                </a:ext>
              </a:extLst>
            </p:cNvPr>
            <p:cNvSpPr txBox="1"/>
            <p:nvPr/>
          </p:nvSpPr>
          <p:spPr>
            <a:xfrm>
              <a:off x="0" y="-57149"/>
              <a:ext cx="12347844" cy="978302"/>
            </a:xfrm>
            <a:prstGeom prst="rect">
              <a:avLst/>
            </a:prstGeom>
            <a:noFill/>
            <a:ln>
              <a:noFill/>
            </a:ln>
          </p:spPr>
          <p:txBody>
            <a:bodyPr spcFirstLastPara="1" wrap="square" lIns="0" tIns="0" rIns="0" bIns="0" anchor="t" anchorCtr="0">
              <a:spAutoFit/>
            </a:bodyPr>
            <a:lstStyle/>
            <a:p>
              <a:pPr marL="0" marR="0" lvl="0" indent="0" algn="ctr" rtl="0">
                <a:lnSpc>
                  <a:spcPct val="148718"/>
                </a:lnSpc>
                <a:spcBef>
                  <a:spcPts val="0"/>
                </a:spcBef>
                <a:spcAft>
                  <a:spcPts val="0"/>
                </a:spcAft>
                <a:buClr>
                  <a:srgbClr val="000000"/>
                </a:buClr>
                <a:buSzPts val="3200"/>
                <a:buFont typeface="Arial"/>
                <a:buNone/>
              </a:pPr>
              <a:r>
                <a:rPr lang="en-US" sz="3200" dirty="0">
                  <a:solidFill>
                    <a:schemeClr val="bg2"/>
                  </a:solidFill>
                </a:rPr>
                <a:t>875</a:t>
              </a:r>
              <a:endParaRPr sz="3200" b="0" i="0" u="none" strike="noStrike" cap="none" dirty="0">
                <a:solidFill>
                  <a:schemeClr val="bg2"/>
                </a:solidFill>
                <a:latin typeface="Arial"/>
                <a:ea typeface="Arial"/>
                <a:cs typeface="Arial"/>
                <a:sym typeface="Arial"/>
              </a:endParaRPr>
            </a:p>
          </p:txBody>
        </p:sp>
      </p:grpSp>
      <p:grpSp>
        <p:nvGrpSpPr>
          <p:cNvPr id="11" name="Google Shape;147;p37">
            <a:extLst>
              <a:ext uri="{FF2B5EF4-FFF2-40B4-BE49-F238E27FC236}">
                <a16:creationId xmlns:a16="http://schemas.microsoft.com/office/drawing/2014/main" id="{458834BB-7D4B-4DE8-B268-193107E9608D}"/>
              </a:ext>
            </a:extLst>
          </p:cNvPr>
          <p:cNvGrpSpPr/>
          <p:nvPr/>
        </p:nvGrpSpPr>
        <p:grpSpPr>
          <a:xfrm>
            <a:off x="3374964" y="7690476"/>
            <a:ext cx="16309571" cy="1604772"/>
            <a:chOff x="0" y="-57149"/>
            <a:chExt cx="12347700" cy="2139695"/>
          </a:xfrm>
        </p:grpSpPr>
        <p:sp>
          <p:nvSpPr>
            <p:cNvPr id="12" name="Google Shape;148;p37">
              <a:extLst>
                <a:ext uri="{FF2B5EF4-FFF2-40B4-BE49-F238E27FC236}">
                  <a16:creationId xmlns:a16="http://schemas.microsoft.com/office/drawing/2014/main" id="{980B23A0-F542-46F7-812D-A253D3776E0C}"/>
                </a:ext>
              </a:extLst>
            </p:cNvPr>
            <p:cNvSpPr txBox="1"/>
            <p:nvPr/>
          </p:nvSpPr>
          <p:spPr>
            <a:xfrm>
              <a:off x="0" y="835025"/>
              <a:ext cx="12347700" cy="1247521"/>
            </a:xfrm>
            <a:prstGeom prst="rect">
              <a:avLst/>
            </a:prstGeom>
            <a:noFill/>
            <a:ln>
              <a:noFill/>
            </a:ln>
          </p:spPr>
          <p:txBody>
            <a:bodyPr spcFirstLastPara="1" wrap="square" lIns="0" tIns="0" rIns="0" bIns="0" anchor="t" anchorCtr="0">
              <a:spAutoFit/>
            </a:bodyPr>
            <a:lstStyle/>
            <a:p>
              <a:pPr marL="0" marR="0" lvl="0" indent="0" algn="ctr" rtl="0">
                <a:lnSpc>
                  <a:spcPct val="95454"/>
                </a:lnSpc>
                <a:spcBef>
                  <a:spcPts val="0"/>
                </a:spcBef>
                <a:spcAft>
                  <a:spcPts val="0"/>
                </a:spcAft>
                <a:buClr>
                  <a:srgbClr val="000000"/>
                </a:buClr>
                <a:buSzPts val="4400"/>
                <a:buFont typeface="Arial"/>
                <a:buNone/>
              </a:pPr>
              <a:r>
                <a:rPr lang="en-US" sz="3200" b="1" i="0" u="none" strike="noStrike" cap="none" dirty="0">
                  <a:solidFill>
                    <a:schemeClr val="tx1"/>
                  </a:solidFill>
                  <a:latin typeface="Arial"/>
                  <a:ea typeface="Arial"/>
                  <a:cs typeface="Arial"/>
                  <a:sym typeface="Arial"/>
                </a:rPr>
                <a:t>Number of CASA-</a:t>
              </a:r>
              <a:r>
                <a:rPr lang="en-US" sz="3200" b="1" dirty="0">
                  <a:solidFill>
                    <a:schemeClr val="tx1"/>
                  </a:solidFill>
                </a:rPr>
                <a:t>Eligible </a:t>
              </a:r>
              <a:r>
                <a:rPr lang="en-US" sz="3200" b="1" i="0" u="none" strike="noStrike" cap="none" dirty="0">
                  <a:solidFill>
                    <a:schemeClr val="tx1"/>
                  </a:solidFill>
                  <a:latin typeface="Arial"/>
                  <a:ea typeface="Arial"/>
                  <a:cs typeface="Arial"/>
                  <a:sym typeface="Arial"/>
                </a:rPr>
                <a:t>Children in Cuyahoga County</a:t>
              </a:r>
            </a:p>
            <a:p>
              <a:pPr marL="0" marR="0" lvl="0" indent="0" algn="ctr" rtl="0">
                <a:lnSpc>
                  <a:spcPct val="95454"/>
                </a:lnSpc>
                <a:spcBef>
                  <a:spcPts val="0"/>
                </a:spcBef>
                <a:spcAft>
                  <a:spcPts val="0"/>
                </a:spcAft>
                <a:buClr>
                  <a:srgbClr val="000000"/>
                </a:buClr>
                <a:buSzPts val="4400"/>
                <a:buFont typeface="Arial"/>
                <a:buNone/>
              </a:pPr>
              <a:r>
                <a:rPr lang="en-US" sz="3200" b="1" i="0" u="none" strike="noStrike" cap="none" dirty="0">
                  <a:solidFill>
                    <a:schemeClr val="tx1"/>
                  </a:solidFill>
                  <a:latin typeface="Arial"/>
                  <a:ea typeface="Arial"/>
                  <a:cs typeface="Arial"/>
                  <a:sym typeface="Arial"/>
                </a:rPr>
                <a:t>Who Need an Advocate</a:t>
              </a:r>
              <a:endParaRPr sz="3200" b="0" i="0" u="none" strike="noStrike" cap="none" dirty="0">
                <a:solidFill>
                  <a:schemeClr val="tx1"/>
                </a:solidFill>
                <a:latin typeface="Arial"/>
                <a:ea typeface="Arial"/>
                <a:cs typeface="Arial"/>
                <a:sym typeface="Arial"/>
              </a:endParaRPr>
            </a:p>
          </p:txBody>
        </p:sp>
        <p:sp>
          <p:nvSpPr>
            <p:cNvPr id="13" name="Google Shape;149;p37">
              <a:extLst>
                <a:ext uri="{FF2B5EF4-FFF2-40B4-BE49-F238E27FC236}">
                  <a16:creationId xmlns:a16="http://schemas.microsoft.com/office/drawing/2014/main" id="{73CF514D-EB05-48C7-9DF5-172E944D8604}"/>
                </a:ext>
              </a:extLst>
            </p:cNvPr>
            <p:cNvSpPr txBox="1"/>
            <p:nvPr/>
          </p:nvSpPr>
          <p:spPr>
            <a:xfrm>
              <a:off x="0" y="-57149"/>
              <a:ext cx="12347700" cy="709082"/>
            </a:xfrm>
            <a:prstGeom prst="rect">
              <a:avLst/>
            </a:prstGeom>
            <a:noFill/>
            <a:ln>
              <a:noFill/>
            </a:ln>
          </p:spPr>
          <p:txBody>
            <a:bodyPr spcFirstLastPara="1" wrap="square" lIns="0" tIns="0" rIns="0" bIns="0" anchor="t" anchorCtr="0">
              <a:spAutoFit/>
            </a:bodyPr>
            <a:lstStyle/>
            <a:p>
              <a:pPr marL="0" marR="0" lvl="0" indent="0" algn="ctr" rtl="0">
                <a:lnSpc>
                  <a:spcPct val="108159"/>
                </a:lnSpc>
                <a:spcBef>
                  <a:spcPts val="0"/>
                </a:spcBef>
                <a:spcAft>
                  <a:spcPts val="0"/>
                </a:spcAft>
                <a:buClr>
                  <a:srgbClr val="000000"/>
                </a:buClr>
                <a:buSzPts val="4400"/>
                <a:buFont typeface="Arial"/>
                <a:buNone/>
              </a:pPr>
              <a:r>
                <a:rPr lang="en-US" sz="3200" b="1" i="0" u="none" strike="noStrike" cap="none" dirty="0">
                  <a:solidFill>
                    <a:schemeClr val="tx1"/>
                  </a:solidFill>
                  <a:latin typeface="Arial"/>
                  <a:ea typeface="Arial"/>
                  <a:cs typeface="Arial"/>
                  <a:sym typeface="Arial"/>
                </a:rPr>
                <a:t>1,508</a:t>
              </a:r>
              <a:endParaRPr sz="3200" b="0" i="0" u="none" strike="noStrike" cap="none" dirty="0">
                <a:solidFill>
                  <a:schemeClr val="tx1"/>
                </a:solidFill>
                <a:latin typeface="Arial"/>
                <a:ea typeface="Arial"/>
                <a:cs typeface="Arial"/>
                <a:sym typeface="Arial"/>
              </a:endParaRPr>
            </a:p>
          </p:txBody>
        </p:sp>
      </p:grpSp>
      <p:grpSp>
        <p:nvGrpSpPr>
          <p:cNvPr id="27" name="Google Shape;141;p37">
            <a:extLst>
              <a:ext uri="{FF2B5EF4-FFF2-40B4-BE49-F238E27FC236}">
                <a16:creationId xmlns:a16="http://schemas.microsoft.com/office/drawing/2014/main" id="{D1A26E71-606D-4B5E-BB61-337764FB6B54}"/>
              </a:ext>
            </a:extLst>
          </p:cNvPr>
          <p:cNvGrpSpPr/>
          <p:nvPr/>
        </p:nvGrpSpPr>
        <p:grpSpPr>
          <a:xfrm>
            <a:off x="6899309" y="2617529"/>
            <a:ext cx="9260883" cy="1314244"/>
            <a:chOff x="0" y="-57149"/>
            <a:chExt cx="12347844" cy="1752324"/>
          </a:xfrm>
        </p:grpSpPr>
        <p:sp>
          <p:nvSpPr>
            <p:cNvPr id="28" name="Google Shape;142;p37">
              <a:extLst>
                <a:ext uri="{FF2B5EF4-FFF2-40B4-BE49-F238E27FC236}">
                  <a16:creationId xmlns:a16="http://schemas.microsoft.com/office/drawing/2014/main" id="{87886945-1054-497E-8894-FE3A0C248C7B}"/>
                </a:ext>
              </a:extLst>
            </p:cNvPr>
            <p:cNvSpPr txBox="1"/>
            <p:nvPr/>
          </p:nvSpPr>
          <p:spPr>
            <a:xfrm>
              <a:off x="0" y="835025"/>
              <a:ext cx="12347844" cy="860150"/>
            </a:xfrm>
            <a:prstGeom prst="rect">
              <a:avLst/>
            </a:prstGeom>
            <a:noFill/>
            <a:ln>
              <a:noFill/>
            </a:ln>
          </p:spPr>
          <p:txBody>
            <a:bodyPr spcFirstLastPara="1" wrap="square" lIns="0" tIns="0" rIns="0" bIns="0" anchor="t" anchorCtr="0">
              <a:spAutoFit/>
            </a:bodyPr>
            <a:lstStyle/>
            <a:p>
              <a:pPr marL="0" marR="0" lvl="0" indent="0" algn="ctr" rtl="0">
                <a:lnSpc>
                  <a:spcPct val="131250"/>
                </a:lnSpc>
                <a:spcBef>
                  <a:spcPts val="0"/>
                </a:spcBef>
                <a:spcAft>
                  <a:spcPts val="0"/>
                </a:spcAft>
                <a:buClr>
                  <a:srgbClr val="000000"/>
                </a:buClr>
                <a:buSzPts val="3200"/>
                <a:buFont typeface="Arial"/>
                <a:buNone/>
              </a:pPr>
              <a:r>
                <a:rPr lang="en-US" sz="3200" b="0" i="0" u="none" strike="noStrike" cap="none" dirty="0">
                  <a:solidFill>
                    <a:schemeClr val="tx1"/>
                  </a:solidFill>
                  <a:latin typeface="Arial"/>
                  <a:ea typeface="Arial"/>
                  <a:cs typeface="Arial"/>
                  <a:sym typeface="Arial"/>
                </a:rPr>
                <a:t>Number of </a:t>
              </a:r>
              <a:r>
                <a:rPr lang="en-US" sz="3200" b="0" i="0" u="none" strike="noStrike" cap="none" dirty="0" err="1">
                  <a:solidFill>
                    <a:schemeClr val="tx1"/>
                  </a:solidFill>
                  <a:latin typeface="Arial"/>
                  <a:ea typeface="Arial"/>
                  <a:cs typeface="Arial"/>
                  <a:sym typeface="Arial"/>
                </a:rPr>
                <a:t>CASAs</a:t>
              </a:r>
              <a:r>
                <a:rPr lang="en-US" sz="3200" b="0" i="0" u="none" strike="noStrike" cap="none" dirty="0">
                  <a:solidFill>
                    <a:schemeClr val="tx1"/>
                  </a:solidFill>
                  <a:latin typeface="Arial"/>
                  <a:ea typeface="Arial"/>
                  <a:cs typeface="Arial"/>
                  <a:sym typeface="Arial"/>
                </a:rPr>
                <a:t> Trained since 2015</a:t>
              </a:r>
              <a:endParaRPr sz="1400" b="0" i="0" u="none" strike="noStrike" cap="none" dirty="0">
                <a:solidFill>
                  <a:schemeClr val="tx1"/>
                </a:solidFill>
                <a:latin typeface="Arial"/>
                <a:ea typeface="Arial"/>
                <a:cs typeface="Arial"/>
                <a:sym typeface="Arial"/>
              </a:endParaRPr>
            </a:p>
          </p:txBody>
        </p:sp>
        <p:sp>
          <p:nvSpPr>
            <p:cNvPr id="29" name="Google Shape;143;p37">
              <a:extLst>
                <a:ext uri="{FF2B5EF4-FFF2-40B4-BE49-F238E27FC236}">
                  <a16:creationId xmlns:a16="http://schemas.microsoft.com/office/drawing/2014/main" id="{63EA419F-6599-4872-A028-9017102D71A1}"/>
                </a:ext>
              </a:extLst>
            </p:cNvPr>
            <p:cNvSpPr txBox="1"/>
            <p:nvPr/>
          </p:nvSpPr>
          <p:spPr>
            <a:xfrm>
              <a:off x="0" y="-57149"/>
              <a:ext cx="12347844" cy="978302"/>
            </a:xfrm>
            <a:prstGeom prst="rect">
              <a:avLst/>
            </a:prstGeom>
            <a:noFill/>
            <a:ln>
              <a:noFill/>
            </a:ln>
          </p:spPr>
          <p:txBody>
            <a:bodyPr spcFirstLastPara="1" wrap="square" lIns="0" tIns="0" rIns="0" bIns="0" anchor="t" anchorCtr="0">
              <a:spAutoFit/>
            </a:bodyPr>
            <a:lstStyle/>
            <a:p>
              <a:pPr marL="0" marR="0" lvl="0" indent="0" algn="ctr" rtl="0">
                <a:lnSpc>
                  <a:spcPct val="148718"/>
                </a:lnSpc>
                <a:spcBef>
                  <a:spcPts val="0"/>
                </a:spcBef>
                <a:spcAft>
                  <a:spcPts val="0"/>
                </a:spcAft>
                <a:buClr>
                  <a:srgbClr val="000000"/>
                </a:buClr>
                <a:buSzPts val="3200"/>
                <a:buFont typeface="Arial"/>
                <a:buNone/>
              </a:pPr>
              <a:r>
                <a:rPr lang="en-US" sz="3200" b="0" i="0" u="none" strike="noStrike" cap="none" dirty="0">
                  <a:solidFill>
                    <a:schemeClr val="bg2"/>
                  </a:solidFill>
                  <a:sym typeface="Arial"/>
                </a:rPr>
                <a:t>257</a:t>
              </a:r>
              <a:endParaRPr sz="3200" b="0" i="0" u="none" strike="noStrike" cap="none" dirty="0">
                <a:solidFill>
                  <a:schemeClr val="bg2"/>
                </a:solidFill>
                <a:sym typeface="Arial"/>
              </a:endParaRPr>
            </a:p>
          </p:txBody>
        </p:sp>
      </p:grpSp>
      <p:grpSp>
        <p:nvGrpSpPr>
          <p:cNvPr id="30" name="Google Shape;154;p8">
            <a:extLst>
              <a:ext uri="{FF2B5EF4-FFF2-40B4-BE49-F238E27FC236}">
                <a16:creationId xmlns:a16="http://schemas.microsoft.com/office/drawing/2014/main" id="{271E3266-1E5C-4CBA-A5FA-F62DEC6B18BC}"/>
              </a:ext>
            </a:extLst>
          </p:cNvPr>
          <p:cNvGrpSpPr/>
          <p:nvPr/>
        </p:nvGrpSpPr>
        <p:grpSpPr>
          <a:xfrm>
            <a:off x="0" y="0"/>
            <a:ext cx="4572000" cy="10287000"/>
            <a:chOff x="0" y="0"/>
            <a:chExt cx="6096000" cy="13716000"/>
          </a:xfrm>
        </p:grpSpPr>
        <p:pic>
          <p:nvPicPr>
            <p:cNvPr id="31" name="Google Shape;155;p8">
              <a:extLst>
                <a:ext uri="{FF2B5EF4-FFF2-40B4-BE49-F238E27FC236}">
                  <a16:creationId xmlns:a16="http://schemas.microsoft.com/office/drawing/2014/main" id="{4A64E845-5BF6-423F-8193-E9CDE929E79B}"/>
                </a:ext>
              </a:extLst>
            </p:cNvPr>
            <p:cNvPicPr preferRelativeResize="0"/>
            <p:nvPr/>
          </p:nvPicPr>
          <p:blipFill rotWithShape="1">
            <a:blip r:embed="rId3">
              <a:alphaModFix/>
            </a:blip>
            <a:srcRect l="4745" r="4745"/>
            <a:stretch/>
          </p:blipFill>
          <p:spPr>
            <a:xfrm>
              <a:off x="0" y="0"/>
              <a:ext cx="6096000" cy="4487333"/>
            </a:xfrm>
            <a:prstGeom prst="rect">
              <a:avLst/>
            </a:prstGeom>
            <a:noFill/>
            <a:ln>
              <a:noFill/>
            </a:ln>
          </p:spPr>
        </p:pic>
        <p:pic>
          <p:nvPicPr>
            <p:cNvPr id="32" name="Google Shape;156;p8">
              <a:extLst>
                <a:ext uri="{FF2B5EF4-FFF2-40B4-BE49-F238E27FC236}">
                  <a16:creationId xmlns:a16="http://schemas.microsoft.com/office/drawing/2014/main" id="{E7B8F909-455F-4CC8-95A2-7ACFC0D00A0E}"/>
                </a:ext>
              </a:extLst>
            </p:cNvPr>
            <p:cNvPicPr preferRelativeResize="0"/>
            <p:nvPr/>
          </p:nvPicPr>
          <p:blipFill rotWithShape="1">
            <a:blip r:embed="rId4">
              <a:alphaModFix/>
            </a:blip>
            <a:srcRect l="4745" r="4745"/>
            <a:stretch/>
          </p:blipFill>
          <p:spPr>
            <a:xfrm>
              <a:off x="0" y="4614333"/>
              <a:ext cx="6096000" cy="4487333"/>
            </a:xfrm>
            <a:prstGeom prst="rect">
              <a:avLst/>
            </a:prstGeom>
            <a:noFill/>
            <a:ln>
              <a:noFill/>
            </a:ln>
          </p:spPr>
        </p:pic>
        <p:pic>
          <p:nvPicPr>
            <p:cNvPr id="33" name="Google Shape;157;p8">
              <a:extLst>
                <a:ext uri="{FF2B5EF4-FFF2-40B4-BE49-F238E27FC236}">
                  <a16:creationId xmlns:a16="http://schemas.microsoft.com/office/drawing/2014/main" id="{584BE973-C90B-42D4-9767-7BC258002F54}"/>
                </a:ext>
              </a:extLst>
            </p:cNvPr>
            <p:cNvPicPr preferRelativeResize="0"/>
            <p:nvPr/>
          </p:nvPicPr>
          <p:blipFill rotWithShape="1">
            <a:blip r:embed="rId5">
              <a:alphaModFix/>
            </a:blip>
            <a:srcRect l="4745" r="4745"/>
            <a:stretch/>
          </p:blipFill>
          <p:spPr>
            <a:xfrm>
              <a:off x="0" y="9228667"/>
              <a:ext cx="6096000" cy="4487333"/>
            </a:xfrm>
            <a:prstGeom prst="rect">
              <a:avLst/>
            </a:prstGeom>
            <a:noFill/>
            <a:ln>
              <a:noFill/>
            </a:ln>
          </p:spPr>
        </p:pic>
      </p:grpSp>
      <p:grpSp>
        <p:nvGrpSpPr>
          <p:cNvPr id="34" name="Google Shape;275;p19">
            <a:extLst>
              <a:ext uri="{FF2B5EF4-FFF2-40B4-BE49-F238E27FC236}">
                <a16:creationId xmlns:a16="http://schemas.microsoft.com/office/drawing/2014/main" id="{CC3D3501-3F28-4D8D-BECA-D1FE04FDDC32}"/>
              </a:ext>
            </a:extLst>
          </p:cNvPr>
          <p:cNvGrpSpPr/>
          <p:nvPr/>
        </p:nvGrpSpPr>
        <p:grpSpPr>
          <a:xfrm>
            <a:off x="17834" y="0"/>
            <a:ext cx="4572000" cy="10287000"/>
            <a:chOff x="0" y="0"/>
            <a:chExt cx="6096000" cy="13716000"/>
          </a:xfrm>
        </p:grpSpPr>
        <p:pic>
          <p:nvPicPr>
            <p:cNvPr id="35" name="Google Shape;276;p19">
              <a:extLst>
                <a:ext uri="{FF2B5EF4-FFF2-40B4-BE49-F238E27FC236}">
                  <a16:creationId xmlns:a16="http://schemas.microsoft.com/office/drawing/2014/main" id="{E80EA0C3-DFE4-4AED-AD24-317DDBCA2D1A}"/>
                </a:ext>
              </a:extLst>
            </p:cNvPr>
            <p:cNvPicPr preferRelativeResize="0"/>
            <p:nvPr/>
          </p:nvPicPr>
          <p:blipFill rotWithShape="1">
            <a:blip r:embed="rId6">
              <a:alphaModFix/>
            </a:blip>
            <a:srcRect l="4745" r="4745"/>
            <a:stretch/>
          </p:blipFill>
          <p:spPr>
            <a:xfrm>
              <a:off x="0" y="0"/>
              <a:ext cx="6096000" cy="4487333"/>
            </a:xfrm>
            <a:prstGeom prst="rect">
              <a:avLst/>
            </a:prstGeom>
            <a:noFill/>
            <a:ln>
              <a:noFill/>
            </a:ln>
          </p:spPr>
        </p:pic>
        <p:pic>
          <p:nvPicPr>
            <p:cNvPr id="36" name="Google Shape;277;p19">
              <a:extLst>
                <a:ext uri="{FF2B5EF4-FFF2-40B4-BE49-F238E27FC236}">
                  <a16:creationId xmlns:a16="http://schemas.microsoft.com/office/drawing/2014/main" id="{648F7972-9361-4156-A89C-EF12755AAA11}"/>
                </a:ext>
              </a:extLst>
            </p:cNvPr>
            <p:cNvPicPr preferRelativeResize="0"/>
            <p:nvPr/>
          </p:nvPicPr>
          <p:blipFill rotWithShape="1">
            <a:blip r:embed="rId7">
              <a:alphaModFix/>
            </a:blip>
            <a:srcRect l="4745" r="4745"/>
            <a:stretch/>
          </p:blipFill>
          <p:spPr>
            <a:xfrm>
              <a:off x="0" y="4614333"/>
              <a:ext cx="6096000" cy="4487333"/>
            </a:xfrm>
            <a:prstGeom prst="rect">
              <a:avLst/>
            </a:prstGeom>
            <a:noFill/>
            <a:ln>
              <a:noFill/>
            </a:ln>
          </p:spPr>
        </p:pic>
        <p:pic>
          <p:nvPicPr>
            <p:cNvPr id="37" name="Google Shape;278;p19">
              <a:extLst>
                <a:ext uri="{FF2B5EF4-FFF2-40B4-BE49-F238E27FC236}">
                  <a16:creationId xmlns:a16="http://schemas.microsoft.com/office/drawing/2014/main" id="{228BD307-980F-4D6C-B18C-7AB85450F327}"/>
                </a:ext>
              </a:extLst>
            </p:cNvPr>
            <p:cNvPicPr preferRelativeResize="0"/>
            <p:nvPr/>
          </p:nvPicPr>
          <p:blipFill rotWithShape="1">
            <a:blip r:embed="rId8">
              <a:alphaModFix/>
            </a:blip>
            <a:srcRect l="4660" r="4658"/>
            <a:stretch/>
          </p:blipFill>
          <p:spPr>
            <a:xfrm>
              <a:off x="0" y="9228667"/>
              <a:ext cx="6096000" cy="4487333"/>
            </a:xfrm>
            <a:prstGeom prst="rect">
              <a:avLst/>
            </a:prstGeom>
            <a:noFill/>
            <a:ln>
              <a:noFill/>
            </a:ln>
          </p:spPr>
        </p:pic>
      </p:grpSp>
    </p:spTree>
    <p:extLst>
      <p:ext uri="{BB962C8B-B14F-4D97-AF65-F5344CB8AC3E}">
        <p14:creationId xmlns:p14="http://schemas.microsoft.com/office/powerpoint/2010/main" val="1425520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grpSp>
        <p:nvGrpSpPr>
          <p:cNvPr id="154" name="Google Shape;154;p8"/>
          <p:cNvGrpSpPr/>
          <p:nvPr/>
        </p:nvGrpSpPr>
        <p:grpSpPr>
          <a:xfrm>
            <a:off x="13716000" y="0"/>
            <a:ext cx="4572000" cy="10287000"/>
            <a:chOff x="0" y="0"/>
            <a:chExt cx="6096000" cy="13716000"/>
          </a:xfrm>
        </p:grpSpPr>
        <p:pic>
          <p:nvPicPr>
            <p:cNvPr id="155" name="Google Shape;155;p8"/>
            <p:cNvPicPr preferRelativeResize="0"/>
            <p:nvPr/>
          </p:nvPicPr>
          <p:blipFill rotWithShape="1">
            <a:blip r:embed="rId3">
              <a:alphaModFix/>
            </a:blip>
            <a:srcRect l="4745" r="4745"/>
            <a:stretch/>
          </p:blipFill>
          <p:spPr>
            <a:xfrm>
              <a:off x="0" y="0"/>
              <a:ext cx="6096000" cy="4487333"/>
            </a:xfrm>
            <a:prstGeom prst="rect">
              <a:avLst/>
            </a:prstGeom>
            <a:noFill/>
            <a:ln>
              <a:noFill/>
            </a:ln>
          </p:spPr>
        </p:pic>
        <p:pic>
          <p:nvPicPr>
            <p:cNvPr id="156" name="Google Shape;156;p8"/>
            <p:cNvPicPr preferRelativeResize="0"/>
            <p:nvPr/>
          </p:nvPicPr>
          <p:blipFill rotWithShape="1">
            <a:blip r:embed="rId4">
              <a:alphaModFix/>
            </a:blip>
            <a:srcRect l="4745" r="4745"/>
            <a:stretch/>
          </p:blipFill>
          <p:spPr>
            <a:xfrm>
              <a:off x="0" y="4614333"/>
              <a:ext cx="6096000" cy="4487333"/>
            </a:xfrm>
            <a:prstGeom prst="rect">
              <a:avLst/>
            </a:prstGeom>
            <a:noFill/>
            <a:ln>
              <a:noFill/>
            </a:ln>
          </p:spPr>
        </p:pic>
        <p:pic>
          <p:nvPicPr>
            <p:cNvPr id="157" name="Google Shape;157;p8"/>
            <p:cNvPicPr preferRelativeResize="0"/>
            <p:nvPr/>
          </p:nvPicPr>
          <p:blipFill rotWithShape="1">
            <a:blip r:embed="rId5">
              <a:alphaModFix/>
            </a:blip>
            <a:srcRect l="4745" r="4745"/>
            <a:stretch/>
          </p:blipFill>
          <p:spPr>
            <a:xfrm>
              <a:off x="0" y="9228667"/>
              <a:ext cx="6096000" cy="4487333"/>
            </a:xfrm>
            <a:prstGeom prst="rect">
              <a:avLst/>
            </a:prstGeom>
            <a:noFill/>
            <a:ln>
              <a:noFill/>
            </a:ln>
          </p:spPr>
        </p:pic>
      </p:grpSp>
      <p:sp>
        <p:nvSpPr>
          <p:cNvPr id="158" name="Google Shape;158;p8"/>
          <p:cNvSpPr txBox="1"/>
          <p:nvPr/>
        </p:nvSpPr>
        <p:spPr>
          <a:xfrm>
            <a:off x="812350" y="609550"/>
            <a:ext cx="12493800" cy="1200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447B"/>
              </a:buClr>
              <a:buSzPts val="7200"/>
              <a:buFont typeface="Arial"/>
              <a:buNone/>
            </a:pPr>
            <a:r>
              <a:rPr lang="en-US" sz="7200" b="0" i="0" u="none" strike="noStrike" cap="none" dirty="0">
                <a:solidFill>
                  <a:srgbClr val="00447B"/>
                </a:solidFill>
                <a:latin typeface="Arial"/>
                <a:ea typeface="Arial"/>
                <a:cs typeface="Arial"/>
                <a:sym typeface="Arial"/>
              </a:rPr>
              <a:t>Who are CASA Volunteers?</a:t>
            </a:r>
            <a:endParaRPr sz="1800" b="0" i="0" u="none" strike="noStrike" cap="none" dirty="0">
              <a:solidFill>
                <a:schemeClr val="dk1"/>
              </a:solidFill>
              <a:latin typeface="Arial"/>
              <a:ea typeface="Arial"/>
              <a:cs typeface="Arial"/>
              <a:sym typeface="Arial"/>
            </a:endParaRPr>
          </a:p>
        </p:txBody>
      </p:sp>
      <p:sp>
        <p:nvSpPr>
          <p:cNvPr id="159" name="Google Shape;159;p8"/>
          <p:cNvSpPr/>
          <p:nvPr/>
        </p:nvSpPr>
        <p:spPr>
          <a:xfrm>
            <a:off x="76200" y="1882265"/>
            <a:ext cx="13639800" cy="45719"/>
          </a:xfrm>
          <a:prstGeom prst="rect">
            <a:avLst/>
          </a:prstGeom>
          <a:solidFill>
            <a:srgbClr val="EE312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Proxima Nova"/>
              <a:ea typeface="Proxima Nova"/>
              <a:cs typeface="Proxima Nova"/>
              <a:sym typeface="Proxima Nova"/>
            </a:endParaRPr>
          </a:p>
        </p:txBody>
      </p:sp>
      <p:sp>
        <p:nvSpPr>
          <p:cNvPr id="160" name="Google Shape;160;p8"/>
          <p:cNvSpPr txBox="1"/>
          <p:nvPr/>
        </p:nvSpPr>
        <p:spPr>
          <a:xfrm>
            <a:off x="1079051" y="2456032"/>
            <a:ext cx="12227099" cy="86173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447B"/>
              </a:buClr>
              <a:buSzPts val="3200"/>
              <a:buFont typeface="Proxima Nova"/>
              <a:buNone/>
            </a:pPr>
            <a:r>
              <a:rPr lang="en-US" sz="3200" b="1" i="0" u="none" strike="noStrike" cap="none">
                <a:solidFill>
                  <a:srgbClr val="00447B"/>
                </a:solidFill>
                <a:latin typeface="Arial"/>
                <a:ea typeface="Arial"/>
                <a:cs typeface="Arial"/>
                <a:sym typeface="Arial"/>
              </a:rPr>
              <a:t>CASA- COURT APPOINTED SPECIAL ADVOCATE</a:t>
            </a:r>
            <a:endParaRPr sz="3200" b="0" i="0" u="none" strike="noStrike" cap="none">
              <a:solidFill>
                <a:schemeClr val="lt1"/>
              </a:solidFill>
              <a:latin typeface="Arial"/>
              <a:ea typeface="Arial"/>
              <a:cs typeface="Arial"/>
              <a:sym typeface="Arial"/>
            </a:endParaRPr>
          </a:p>
          <a:p>
            <a:pPr marL="285750" marR="0" lvl="0" indent="-171450" algn="l"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Proxima Nova"/>
              <a:ea typeface="Proxima Nova"/>
              <a:cs typeface="Proxima Nova"/>
              <a:sym typeface="Proxima Nova"/>
            </a:endParaRPr>
          </a:p>
        </p:txBody>
      </p:sp>
      <p:sp>
        <p:nvSpPr>
          <p:cNvPr id="161" name="Google Shape;161;p8"/>
          <p:cNvSpPr txBox="1"/>
          <p:nvPr/>
        </p:nvSpPr>
        <p:spPr>
          <a:xfrm>
            <a:off x="1200150" y="3585874"/>
            <a:ext cx="11391900" cy="5816977"/>
          </a:xfrm>
          <a:prstGeom prst="rect">
            <a:avLst/>
          </a:prstGeom>
          <a:noFill/>
          <a:ln>
            <a:noFill/>
          </a:ln>
        </p:spPr>
        <p:txBody>
          <a:bodyPr spcFirstLastPara="1" wrap="square" lIns="0" tIns="0" rIns="0" bIns="0" anchor="t" anchorCtr="0">
            <a:spAutoFit/>
          </a:bodyPr>
          <a:lstStyle/>
          <a:p>
            <a:pPr marL="0" marR="0" lvl="0" indent="0" algn="just" rtl="0">
              <a:lnSpc>
                <a:spcPct val="140000"/>
              </a:lnSpc>
              <a:spcBef>
                <a:spcPts val="0"/>
              </a:spcBef>
              <a:spcAft>
                <a:spcPts val="0"/>
              </a:spcAft>
              <a:buClr>
                <a:srgbClr val="00447B"/>
              </a:buClr>
              <a:buSzPts val="3000"/>
              <a:buFont typeface="Proxima Nova"/>
              <a:buNone/>
            </a:pPr>
            <a:r>
              <a:rPr lang="en-US" sz="3000" b="0" i="0" u="none" strike="noStrike" cap="none" dirty="0" err="1">
                <a:solidFill>
                  <a:srgbClr val="00447B"/>
                </a:solidFill>
                <a:latin typeface="Arial"/>
                <a:ea typeface="Arial"/>
                <a:cs typeface="Arial"/>
                <a:sym typeface="Arial"/>
              </a:rPr>
              <a:t>CASAs</a:t>
            </a:r>
            <a:r>
              <a:rPr lang="en-US" sz="3000" b="0" i="0" u="none" strike="noStrike" cap="none" dirty="0">
                <a:solidFill>
                  <a:srgbClr val="00447B"/>
                </a:solidFill>
                <a:latin typeface="Arial"/>
                <a:ea typeface="Arial"/>
                <a:cs typeface="Arial"/>
                <a:sym typeface="Arial"/>
              </a:rPr>
              <a:t> are everyday people who have undergone screening and training and volunteer their time to advocate for children at risk of abuse, neglect, dependency, and aging out of the foster care system. No special background or education is required to become a CASA.  We encourage people from all cultures, professions, and of all ethic and educational backgrounds to apply.</a:t>
            </a:r>
            <a:endParaRPr sz="1800" b="0" i="0" u="none" strike="noStrike" cap="none" dirty="0">
              <a:solidFill>
                <a:schemeClr val="dk1"/>
              </a:solidFill>
              <a:latin typeface="Arial"/>
              <a:ea typeface="Arial"/>
              <a:cs typeface="Arial"/>
              <a:sym typeface="Arial"/>
            </a:endParaRPr>
          </a:p>
          <a:p>
            <a:pPr marL="0" marR="0" lvl="0" indent="0" algn="just" rtl="0">
              <a:lnSpc>
                <a:spcPct val="140000"/>
              </a:lnSpc>
              <a:spcBef>
                <a:spcPts val="0"/>
              </a:spcBef>
              <a:spcAft>
                <a:spcPts val="0"/>
              </a:spcAft>
              <a:buClr>
                <a:schemeClr val="dk1"/>
              </a:buClr>
              <a:buSzPts val="3000"/>
              <a:buFont typeface="Calibri"/>
              <a:buNone/>
            </a:pPr>
            <a:endParaRPr sz="3000" b="0" i="0" u="none" strike="noStrike" cap="none" dirty="0">
              <a:solidFill>
                <a:srgbClr val="00447B"/>
              </a:solidFill>
              <a:latin typeface="Arial"/>
              <a:ea typeface="Arial"/>
              <a:cs typeface="Arial"/>
              <a:sym typeface="Arial"/>
            </a:endParaRPr>
          </a:p>
          <a:p>
            <a:pPr marL="0" marR="0" lvl="0" indent="0" algn="just" rtl="0">
              <a:lnSpc>
                <a:spcPct val="140000"/>
              </a:lnSpc>
              <a:spcBef>
                <a:spcPts val="0"/>
              </a:spcBef>
              <a:spcAft>
                <a:spcPts val="0"/>
              </a:spcAft>
              <a:buClr>
                <a:srgbClr val="00447B"/>
              </a:buClr>
              <a:buSzPts val="3000"/>
              <a:buFont typeface="Proxima Nova"/>
              <a:buNone/>
            </a:pPr>
            <a:r>
              <a:rPr lang="en-US" sz="3000" b="0" i="0" u="none" strike="noStrike" cap="none" dirty="0" err="1">
                <a:solidFill>
                  <a:srgbClr val="00447B"/>
                </a:solidFill>
                <a:latin typeface="Arial"/>
                <a:ea typeface="Arial"/>
                <a:cs typeface="Arial"/>
                <a:sym typeface="Arial"/>
              </a:rPr>
              <a:t>CASAs</a:t>
            </a:r>
            <a:r>
              <a:rPr lang="en-US" sz="3000" b="0" i="0" u="none" strike="noStrike" cap="none" dirty="0">
                <a:solidFill>
                  <a:srgbClr val="00447B"/>
                </a:solidFill>
                <a:latin typeface="Arial"/>
                <a:ea typeface="Arial"/>
                <a:cs typeface="Arial"/>
                <a:sym typeface="Arial"/>
              </a:rPr>
              <a:t> are often the one, consistent adult in the child’s life during the course of their case. </a:t>
            </a:r>
            <a:endParaRPr sz="1800" b="0" i="0" u="none" strike="noStrike" cap="none" dirty="0">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TotalTime>
  <Words>2119</Words>
  <Application>Microsoft Office PowerPoint</Application>
  <PresentationFormat>Custom</PresentationFormat>
  <Paragraphs>228</Paragraphs>
  <Slides>21</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Calibri</vt:lpstr>
      <vt:lpstr>Noto Sans Symbols</vt:lpstr>
      <vt:lpstr>Arial</vt:lpstr>
      <vt:lpstr>Wingdings</vt:lpstr>
      <vt:lpstr>Proxima Nova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casaprogramdirector</dc:creator>
  <cp:lastModifiedBy>CASA-2</cp:lastModifiedBy>
  <cp:revision>18</cp:revision>
  <dcterms:created xsi:type="dcterms:W3CDTF">2006-08-16T00:00:00Z</dcterms:created>
  <dcterms:modified xsi:type="dcterms:W3CDTF">2025-01-27T13:40:13Z</dcterms:modified>
</cp:coreProperties>
</file>