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Arimo" panose="020B0604020202020204" charset="0"/>
      <p:regular r:id="rId21"/>
    </p:embeddedFont>
    <p:embeddedFont>
      <p:font typeface="Arimo Bold" panose="020B0604020202020204" charset="0"/>
      <p:regular r:id="rId22"/>
    </p:embeddedFont>
    <p:embeddedFont>
      <p:font typeface="Arimo Bold Italics" panose="020B0604020202020204" charset="0"/>
      <p:regular r:id="rId23"/>
    </p:embeddedFont>
    <p:embeddedFont>
      <p:font typeface="Arimo Italics" panose="020B0604020202020204" charset="0"/>
      <p:regular r:id="rId24"/>
    </p:embeddedFont>
    <p:embeddedFont>
      <p:font typeface="Inter" panose="020B0604020202020204" charset="0"/>
      <p:regular r:id="rId25"/>
    </p:embeddedFont>
    <p:embeddedFont>
      <p:font typeface="Inter Bold" panose="020B0604020202020204" charset="0"/>
      <p:regular r:id="rId26"/>
    </p:embeddedFont>
    <p:embeddedFont>
      <p:font typeface="Inter Bold Italics" panose="020B0604020202020204" charset="0"/>
      <p:regular r:id="rId27"/>
    </p:embeddedFont>
    <p:embeddedFont>
      <p:font typeface="Inter Italics" panose="020B0604020202020204" charset="0"/>
      <p:regular r:id="rId28"/>
    </p:embeddedFont>
    <p:embeddedFont>
      <p:font typeface="Norwester" panose="020B0604020202020204" charset="0"/>
      <p:regular r:id="rId29"/>
    </p:embeddedFont>
    <p:embeddedFont>
      <p:font typeface="Oswald" panose="00000500000000000000" pitchFamily="2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108" y="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27.01.2025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lbb.mgh.harvard.edu/wp-content/uploads/CLBB-White-Paper-on-the-Science-of-Late-Adolescence-3.pd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jjdp.ojp.gov/model-programs-guide/literature-reviews/intsection_between_mental_health_and_the_juvenile_justice_system.pdf" TargetMode="External"/><Relationship Id="rId5" Type="http://schemas.openxmlformats.org/officeDocument/2006/relationships/hyperlink" Target="https://nij.ojp.gov/topics/articles/dual-system-youth-intersection-child-maltreatment-and-delinquency" TargetMode="Externa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ohiobindover.wordpress.co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health.jhu.edu/gun-violence-solution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sentencingproject.org/reports/effective-alternatives-to-youth-incarceration/?emci=ea88f507-f3ba-ee11-b660-002248223197&amp;emdi=e54adfd0-24bd-ee11-b660-002248223197&amp;ceid=12190662" TargetMode="External"/><Relationship Id="rId4" Type="http://schemas.openxmlformats.org/officeDocument/2006/relationships/hyperlink" Target="https://clbb.mgh.harvard.edu/white-paper-on-the-science-of-late-adolescence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31095" y="4777508"/>
            <a:ext cx="5411782" cy="1438574"/>
            <a:chOff x="0" y="0"/>
            <a:chExt cx="9232293" cy="2454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32265" cy="2454148"/>
            </a:xfrm>
            <a:custGeom>
              <a:avLst/>
              <a:gdLst/>
              <a:ahLst/>
              <a:cxnLst/>
              <a:rect l="l" t="t" r="r" b="b"/>
              <a:pathLst>
                <a:path w="9232265" h="2454148">
                  <a:moveTo>
                    <a:pt x="0" y="0"/>
                  </a:moveTo>
                  <a:lnTo>
                    <a:pt x="9232265" y="0"/>
                  </a:lnTo>
                  <a:lnTo>
                    <a:pt x="9232265" y="2454148"/>
                  </a:lnTo>
                  <a:lnTo>
                    <a:pt x="0" y="24541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2492803" y="4070917"/>
            <a:ext cx="2145166" cy="2145166"/>
          </a:xfrm>
          <a:custGeom>
            <a:avLst/>
            <a:gdLst/>
            <a:ahLst/>
            <a:cxnLst/>
            <a:rect l="l" t="t" r="r" b="b"/>
            <a:pathLst>
              <a:path w="2145166" h="2145166">
                <a:moveTo>
                  <a:pt x="0" y="0"/>
                </a:moveTo>
                <a:lnTo>
                  <a:pt x="2145166" y="0"/>
                </a:lnTo>
                <a:lnTo>
                  <a:pt x="2145166" y="2145166"/>
                </a:lnTo>
                <a:lnTo>
                  <a:pt x="0" y="2145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835677" y="844525"/>
            <a:ext cx="14616645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b="1" spc="209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Cuyahoga County and Ohio Public Defender Offices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89838" y="1584798"/>
            <a:ext cx="7308322" cy="731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200" b="1">
                <a:solidFill>
                  <a:srgbClr val="4A9CCA"/>
                </a:solidFill>
                <a:latin typeface="Arimo Bold"/>
                <a:ea typeface="Arimo Bold"/>
                <a:cs typeface="Arimo Bold"/>
                <a:sym typeface="Arimo Bold"/>
              </a:rPr>
              <a:t>Youth Justice Perspectives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418902" y="2421093"/>
            <a:ext cx="9450196" cy="1680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3213" b="1" spc="318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Cuyahoga County Council</a:t>
            </a:r>
          </a:p>
          <a:p>
            <a:pPr algn="ctr">
              <a:lnSpc>
                <a:spcPts val="4499"/>
              </a:lnSpc>
            </a:pPr>
            <a:r>
              <a:rPr lang="en-US" sz="3213" b="1" spc="318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Juvenile Court Advisory Subcommittee</a:t>
            </a:r>
          </a:p>
          <a:p>
            <a:pPr algn="ctr">
              <a:lnSpc>
                <a:spcPts val="4500"/>
              </a:lnSpc>
            </a:pPr>
            <a:r>
              <a:rPr lang="en-US" sz="3214" b="1" spc="32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January 27, 2025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331095" y="6273233"/>
            <a:ext cx="6205197" cy="1427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7"/>
              </a:lnSpc>
            </a:pPr>
            <a:r>
              <a:rPr lang="en-US" sz="27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Brooke M. Burns</a:t>
            </a:r>
          </a:p>
          <a:p>
            <a:pPr algn="l">
              <a:lnSpc>
                <a:spcPts val="3779"/>
              </a:lnSpc>
            </a:pPr>
            <a:r>
              <a:rPr lang="en-US" sz="2700" b="1" i="1">
                <a:solidFill>
                  <a:srgbClr val="174759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Managing Counsel, Youth Defense</a:t>
            </a:r>
          </a:p>
          <a:p>
            <a:pPr algn="l">
              <a:lnSpc>
                <a:spcPts val="3777"/>
              </a:lnSpc>
            </a:pPr>
            <a:r>
              <a:rPr lang="en-US" sz="27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Office of the Ohio Public Defender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6273233"/>
            <a:ext cx="9542949" cy="2855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7"/>
              </a:lnSpc>
            </a:pPr>
            <a:r>
              <a:rPr lang="en-US" sz="27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Cullen Sweeney, </a:t>
            </a:r>
            <a:r>
              <a:rPr lang="en-US" sz="2700" b="1" i="1">
                <a:solidFill>
                  <a:srgbClr val="174759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Chief Public Defender</a:t>
            </a:r>
          </a:p>
          <a:p>
            <a:pPr algn="l">
              <a:lnSpc>
                <a:spcPts val="3777"/>
              </a:lnSpc>
            </a:pPr>
            <a:r>
              <a:rPr lang="en-US" sz="27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Leah Winsberg, </a:t>
            </a:r>
            <a:r>
              <a:rPr lang="en-US" sz="2700" b="1" i="1">
                <a:solidFill>
                  <a:srgbClr val="174759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Community Engagement Attorney</a:t>
            </a:r>
          </a:p>
          <a:p>
            <a:pPr algn="l">
              <a:lnSpc>
                <a:spcPts val="3777"/>
              </a:lnSpc>
            </a:pPr>
            <a:r>
              <a:rPr lang="en-US" sz="27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Sam Amata, </a:t>
            </a:r>
            <a:r>
              <a:rPr lang="en-US" sz="2700" b="1" i="1">
                <a:solidFill>
                  <a:srgbClr val="174759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Youth &amp; Parent Defense Division Director</a:t>
            </a:r>
          </a:p>
          <a:p>
            <a:pPr algn="l">
              <a:lnSpc>
                <a:spcPts val="3777"/>
              </a:lnSpc>
            </a:pPr>
            <a:r>
              <a:rPr lang="en-US" sz="27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Brant DiChiera, Sarah Honig, </a:t>
            </a:r>
            <a:r>
              <a:rPr lang="en-US" sz="2700" b="1" i="1">
                <a:solidFill>
                  <a:srgbClr val="174759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Vertical Defenders</a:t>
            </a:r>
          </a:p>
          <a:p>
            <a:pPr algn="l">
              <a:lnSpc>
                <a:spcPts val="3777"/>
              </a:lnSpc>
            </a:pPr>
            <a:r>
              <a:rPr lang="en-US" sz="27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Kenyatta Johnson, </a:t>
            </a:r>
            <a:r>
              <a:rPr lang="en-US" sz="2700" b="1" i="1">
                <a:solidFill>
                  <a:srgbClr val="174759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Social Worker</a:t>
            </a:r>
          </a:p>
          <a:p>
            <a:pPr algn="l">
              <a:lnSpc>
                <a:spcPts val="3777"/>
              </a:lnSpc>
            </a:pPr>
            <a:r>
              <a:rPr lang="en-US" sz="27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Keara Mullen, </a:t>
            </a:r>
            <a:r>
              <a:rPr lang="en-US" sz="2700" b="1" i="1">
                <a:solidFill>
                  <a:srgbClr val="174759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Mitigation Specialist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47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99041" y="8531316"/>
            <a:ext cx="12214487" cy="1111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0"/>
              </a:lnSpc>
            </a:pPr>
            <a:r>
              <a:rPr lang="en-US" sz="2757" b="1">
                <a:solidFill>
                  <a:srgbClr val="9DC6EC"/>
                </a:solidFill>
                <a:latin typeface="Arimo Bold"/>
                <a:ea typeface="Arimo Bold"/>
                <a:cs typeface="Arimo Bold"/>
                <a:sym typeface="Arimo Bold"/>
              </a:rPr>
              <a:t>Cuyahoga</a:t>
            </a:r>
            <a:r>
              <a:rPr lang="en-US" sz="2757" b="1">
                <a:solidFill>
                  <a:srgbClr val="F15A29"/>
                </a:solidFill>
                <a:latin typeface="Arimo Bold"/>
                <a:ea typeface="Arimo Bold"/>
                <a:cs typeface="Arimo Bold"/>
                <a:sym typeface="Arimo Bold"/>
              </a:rPr>
              <a:t>        </a:t>
            </a:r>
            <a:r>
              <a:rPr lang="en-US" sz="2757" b="1">
                <a:solidFill>
                  <a:srgbClr val="F7CD65"/>
                </a:solidFill>
                <a:latin typeface="Arimo Bold"/>
                <a:ea typeface="Arimo Bold"/>
                <a:cs typeface="Arimo Bold"/>
                <a:sym typeface="Arimo Bold"/>
              </a:rPr>
              <a:t>Franklin</a:t>
            </a:r>
            <a:r>
              <a:rPr lang="en-US" sz="2757" b="1">
                <a:solidFill>
                  <a:srgbClr val="F15A29"/>
                </a:solidFill>
                <a:latin typeface="Arimo Bold"/>
                <a:ea typeface="Arimo Bold"/>
                <a:cs typeface="Arimo Bold"/>
                <a:sym typeface="Arimo Bold"/>
              </a:rPr>
              <a:t>      </a:t>
            </a:r>
            <a:r>
              <a:rPr lang="en-US" sz="2757" b="1">
                <a:solidFill>
                  <a:srgbClr val="58585A"/>
                </a:solidFill>
                <a:latin typeface="Arimo Bold"/>
                <a:ea typeface="Arimo Bold"/>
                <a:cs typeface="Arimo Bold"/>
                <a:sym typeface="Arimo Bold"/>
              </a:rPr>
              <a:t>   </a:t>
            </a:r>
            <a:r>
              <a:rPr lang="en-US" sz="2757" b="1">
                <a:solidFill>
                  <a:srgbClr val="FAF9F0"/>
                </a:solidFill>
                <a:latin typeface="Arimo Bold"/>
                <a:ea typeface="Arimo Bold"/>
                <a:cs typeface="Arimo Bold"/>
                <a:sym typeface="Arimo Bold"/>
              </a:rPr>
              <a:t>Hamilton</a:t>
            </a:r>
            <a:r>
              <a:rPr lang="en-US" sz="2757" b="1">
                <a:solidFill>
                  <a:srgbClr val="58585A"/>
                </a:solidFill>
                <a:latin typeface="Arimo Bold"/>
                <a:ea typeface="Arimo Bold"/>
                <a:cs typeface="Arimo Bold"/>
                <a:sym typeface="Arimo Bold"/>
              </a:rPr>
              <a:t>   </a:t>
            </a:r>
            <a:r>
              <a:rPr lang="en-US" sz="2757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    </a:t>
            </a:r>
            <a:r>
              <a:rPr lang="en-US" sz="2757" b="1">
                <a:solidFill>
                  <a:srgbClr val="C7B4D8"/>
                </a:solidFill>
                <a:latin typeface="Arimo Bold"/>
                <a:ea typeface="Arimo Bold"/>
                <a:cs typeface="Arimo Bold"/>
                <a:sym typeface="Arimo Bold"/>
              </a:rPr>
              <a:t>Montgomery       </a:t>
            </a:r>
            <a:r>
              <a:rPr lang="en-US" sz="2757" b="1">
                <a:solidFill>
                  <a:srgbClr val="F15A29"/>
                </a:solidFill>
                <a:latin typeface="Arimo Bold"/>
                <a:ea typeface="Arimo Bold"/>
                <a:cs typeface="Arimo Bold"/>
                <a:sym typeface="Arimo Bold"/>
              </a:rPr>
              <a:t>Summit</a:t>
            </a:r>
          </a:p>
          <a:p>
            <a:pPr algn="r">
              <a:lnSpc>
                <a:spcPts val="3860"/>
              </a:lnSpc>
            </a:pPr>
            <a:endParaRPr lang="en-US" sz="2757" b="1">
              <a:solidFill>
                <a:srgbClr val="F15A29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457307" y="8094337"/>
            <a:ext cx="1373386" cy="40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7"/>
              </a:lnSpc>
            </a:pPr>
            <a:r>
              <a:rPr lang="en-US" sz="2047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Fiscal Year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077238" y="9458261"/>
            <a:ext cx="12133523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spc="88">
                <a:solidFill>
                  <a:srgbClr val="FAFAFA"/>
                </a:solidFill>
                <a:latin typeface="Arimo"/>
                <a:ea typeface="Arimo"/>
                <a:cs typeface="Arimo"/>
                <a:sym typeface="Arimo"/>
              </a:rPr>
              <a:t>Source: Ohio Department of Youth Services FIscal Year Data, </a:t>
            </a:r>
            <a:r>
              <a:rPr lang="en-US" sz="1800" i="1" spc="88">
                <a:solidFill>
                  <a:srgbClr val="FAFAFA"/>
                </a:solidFill>
                <a:latin typeface="Arimo Italics"/>
                <a:ea typeface="Arimo Italics"/>
                <a:cs typeface="Arimo Italics"/>
                <a:sym typeface="Arimo Italics"/>
              </a:rPr>
              <a:t>Youth Transferred to Adult Court, </a:t>
            </a:r>
            <a:r>
              <a:rPr lang="en-US" sz="1800" spc="88">
                <a:solidFill>
                  <a:srgbClr val="FAFAFA"/>
                </a:solidFill>
                <a:latin typeface="Arimo"/>
                <a:ea typeface="Arimo"/>
                <a:cs typeface="Arimo"/>
                <a:sym typeface="Arimo"/>
              </a:rPr>
              <a:t>available: https://data.ohio.gov/wps/portal/gov/data/view/youth-transferred-to-adult-court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66586" y="380213"/>
            <a:ext cx="17237031" cy="167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63"/>
              </a:lnSpc>
            </a:pPr>
            <a:r>
              <a:rPr lang="en-US" sz="7052" spc="352">
                <a:solidFill>
                  <a:srgbClr val="FAF9F0"/>
                </a:solidFill>
                <a:latin typeface="Oswald"/>
                <a:ea typeface="Oswald"/>
                <a:cs typeface="Oswald"/>
                <a:sym typeface="Oswald"/>
              </a:rPr>
              <a:t>RECENT COUNTY BINDOVER TRENDS</a:t>
            </a:r>
          </a:p>
          <a:p>
            <a:pPr algn="ctr">
              <a:lnSpc>
                <a:spcPts val="4983"/>
              </a:lnSpc>
            </a:pPr>
            <a:endParaRPr lang="en-US" sz="7052" spc="352">
              <a:solidFill>
                <a:srgbClr val="FAF9F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548224" y="228614"/>
            <a:ext cx="15192134" cy="8994243"/>
          </a:xfrm>
          <a:custGeom>
            <a:avLst/>
            <a:gdLst/>
            <a:ahLst/>
            <a:cxnLst/>
            <a:rect l="l" t="t" r="r" b="b"/>
            <a:pathLst>
              <a:path w="15192134" h="8994243">
                <a:moveTo>
                  <a:pt x="0" y="0"/>
                </a:moveTo>
                <a:lnTo>
                  <a:pt x="15192134" y="0"/>
                </a:lnTo>
                <a:lnTo>
                  <a:pt x="15192134" y="8994243"/>
                </a:lnTo>
                <a:lnTo>
                  <a:pt x="0" y="89942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" r="-15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47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66359" y="3545205"/>
            <a:ext cx="7723216" cy="5713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2" lvl="1" indent="-291466" algn="l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16 or 17 y.o. charged with aggravated murder, murder, or attempt;</a:t>
            </a:r>
          </a:p>
          <a:p>
            <a:pPr marL="582932" lvl="1" indent="-291466" algn="l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16 or 17 y.o. charged with category two offense and either has previously been committed to ODYS or alleged to have used a firearm while committing the offense; or</a:t>
            </a:r>
          </a:p>
          <a:p>
            <a:pPr marL="582932" lvl="1" indent="-291466" algn="l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14 or 15 y.o. charged with aggravated murder, murder, or attempt and previously committed to ODYS for a category one or two offense</a:t>
            </a:r>
          </a:p>
          <a:p>
            <a:pPr marL="582932" lvl="1" indent="-291466" algn="l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Prior adult conviction</a:t>
            </a:r>
          </a:p>
          <a:p>
            <a:pPr marL="582932" lvl="1" indent="-291466" algn="l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Youth from outside Ohio who would have been eligible for direct file in their home state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181600" y="344925"/>
            <a:ext cx="7497589" cy="1184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dirty="0">
                <a:solidFill>
                  <a:srgbClr val="FAF9F0"/>
                </a:solidFill>
                <a:latin typeface="Oswald"/>
                <a:ea typeface="Oswald"/>
                <a:cs typeface="Oswald"/>
                <a:sym typeface="Oswald"/>
              </a:rPr>
              <a:t>TYPES OF BINDOVER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73447" y="1768648"/>
            <a:ext cx="6709039" cy="1450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52"/>
              </a:lnSpc>
            </a:pPr>
            <a:r>
              <a:rPr lang="en-US" sz="3207" b="1" u="sng">
                <a:solidFill>
                  <a:srgbClr val="F7AD36"/>
                </a:solidFill>
                <a:latin typeface="Arimo Bold"/>
                <a:ea typeface="Arimo Bold"/>
                <a:cs typeface="Arimo Bold"/>
                <a:sym typeface="Arimo Bold"/>
              </a:rPr>
              <a:t>MANDATORY </a:t>
            </a:r>
          </a:p>
          <a:p>
            <a:pPr algn="ctr">
              <a:lnSpc>
                <a:spcPts val="3752"/>
              </a:lnSpc>
            </a:pPr>
            <a:r>
              <a:rPr lang="en-US" sz="3207" b="1">
                <a:solidFill>
                  <a:srgbClr val="F7AD36"/>
                </a:solidFill>
                <a:latin typeface="Arimo Bold"/>
                <a:ea typeface="Arimo Bold"/>
                <a:cs typeface="Arimo Bold"/>
                <a:sym typeface="Arimo Bold"/>
              </a:rPr>
              <a:t>The court </a:t>
            </a:r>
            <a:r>
              <a:rPr lang="en-US" sz="3207" b="1" i="1">
                <a:solidFill>
                  <a:srgbClr val="F7AD36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must </a:t>
            </a:r>
            <a:r>
              <a:rPr lang="en-US" sz="3207" b="1">
                <a:solidFill>
                  <a:srgbClr val="F7AD36"/>
                </a:solidFill>
                <a:latin typeface="Arimo Bold"/>
                <a:ea typeface="Arimo Bold"/>
                <a:cs typeface="Arimo Bold"/>
                <a:sym typeface="Arimo Bold"/>
              </a:rPr>
              <a:t>transfer a child to adult court if: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169678" y="1846710"/>
            <a:ext cx="7089622" cy="1450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52"/>
              </a:lnSpc>
            </a:pPr>
            <a:r>
              <a:rPr lang="en-US" sz="3207" b="1" u="sng">
                <a:solidFill>
                  <a:srgbClr val="F7AD36"/>
                </a:solidFill>
                <a:latin typeface="Arimo Bold"/>
                <a:ea typeface="Arimo Bold"/>
                <a:cs typeface="Arimo Bold"/>
                <a:sym typeface="Arimo Bold"/>
              </a:rPr>
              <a:t>DISCRETIONARY</a:t>
            </a:r>
          </a:p>
          <a:p>
            <a:pPr algn="ctr">
              <a:lnSpc>
                <a:spcPts val="3752"/>
              </a:lnSpc>
            </a:pPr>
            <a:r>
              <a:rPr lang="en-US" sz="3207" b="1">
                <a:solidFill>
                  <a:srgbClr val="F7AD36"/>
                </a:solidFill>
                <a:latin typeface="Arimo Bold"/>
                <a:ea typeface="Arimo Bold"/>
                <a:cs typeface="Arimo Bold"/>
                <a:sym typeface="Arimo Bold"/>
              </a:rPr>
              <a:t>The court </a:t>
            </a:r>
            <a:r>
              <a:rPr lang="en-US" sz="3207" b="1" i="1">
                <a:solidFill>
                  <a:srgbClr val="F7AD36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may </a:t>
            </a:r>
            <a:r>
              <a:rPr lang="en-US" sz="3207" b="1">
                <a:solidFill>
                  <a:srgbClr val="F7AD36"/>
                </a:solidFill>
                <a:latin typeface="Arimo Bold"/>
                <a:ea typeface="Arimo Bold"/>
                <a:cs typeface="Arimo Bold"/>
                <a:sym typeface="Arimo Bold"/>
              </a:rPr>
              <a:t>transfer a child to adult court if: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651581" y="3545205"/>
            <a:ext cx="7607719" cy="3331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32" lvl="1" indent="-291466" algn="l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14 y.o. or older at the time of the act charged;</a:t>
            </a:r>
          </a:p>
          <a:p>
            <a:pPr marL="582932" lvl="1" indent="-291466" algn="l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The act charged would be a felony if committed by an adult;</a:t>
            </a:r>
          </a:p>
          <a:p>
            <a:pPr marL="582932" lvl="1" indent="-291466" algn="l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The child is not amenable* to care or rehabilitation within the juvenile system; </a:t>
            </a:r>
            <a:r>
              <a:rPr lang="en-US" sz="2700" i="1">
                <a:solidFill>
                  <a:srgbClr val="FAF9F0"/>
                </a:solidFill>
                <a:latin typeface="Arimo Italics"/>
                <a:ea typeface="Arimo Italics"/>
                <a:cs typeface="Arimo Italics"/>
                <a:sym typeface="Arimo Italics"/>
              </a:rPr>
              <a:t>and</a:t>
            </a:r>
          </a:p>
          <a:p>
            <a:pPr marL="582932" lvl="1" indent="-291466" algn="l">
              <a:lnSpc>
                <a:spcPts val="3780"/>
              </a:lnSpc>
              <a:buFont typeface="Arial"/>
              <a:buChar char="•"/>
            </a:pPr>
            <a:r>
              <a:rPr lang="en-US" sz="2700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The safety of the community may require the child to be subject to adult sanctions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23164" y="8122241"/>
            <a:ext cx="7782650" cy="1426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*Court must consider individualized evaluation and statutory factors in favor of transfer must </a:t>
            </a:r>
            <a:r>
              <a:rPr lang="en-US" sz="2700" i="1">
                <a:solidFill>
                  <a:srgbClr val="FAF9F0"/>
                </a:solidFill>
                <a:latin typeface="Arimo Italics"/>
                <a:ea typeface="Arimo Italics"/>
                <a:cs typeface="Arimo Italics"/>
                <a:sym typeface="Arimo Italics"/>
              </a:rPr>
              <a:t>outweigh </a:t>
            </a:r>
            <a:r>
              <a:rPr lang="en-US" sz="2700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statutory factors against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47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25484" y="514350"/>
            <a:ext cx="17237031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63"/>
              </a:lnSpc>
            </a:pPr>
            <a:r>
              <a:rPr lang="en-US" sz="7052" spc="352">
                <a:solidFill>
                  <a:srgbClr val="FAF9F0"/>
                </a:solidFill>
                <a:latin typeface="Oswald"/>
                <a:ea typeface="Oswald"/>
                <a:cs typeface="Oswald"/>
                <a:sym typeface="Oswald"/>
              </a:rPr>
              <a:t>OHIO TYPE OF BINDOVER </a:t>
            </a:r>
          </a:p>
        </p:txBody>
      </p:sp>
      <p:sp>
        <p:nvSpPr>
          <p:cNvPr id="3" name="Freeform 3"/>
          <p:cNvSpPr/>
          <p:nvPr/>
        </p:nvSpPr>
        <p:spPr>
          <a:xfrm>
            <a:off x="3766735" y="1191153"/>
            <a:ext cx="10271279" cy="7560437"/>
          </a:xfrm>
          <a:custGeom>
            <a:avLst/>
            <a:gdLst/>
            <a:ahLst/>
            <a:cxnLst/>
            <a:rect l="l" t="t" r="r" b="b"/>
            <a:pathLst>
              <a:path w="10271279" h="7560437">
                <a:moveTo>
                  <a:pt x="0" y="0"/>
                </a:moveTo>
                <a:lnTo>
                  <a:pt x="10271278" y="0"/>
                </a:lnTo>
                <a:lnTo>
                  <a:pt x="10271278" y="7560437"/>
                </a:lnTo>
                <a:lnTo>
                  <a:pt x="0" y="75604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" b="-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7841134" y="8258266"/>
            <a:ext cx="3464606" cy="533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6"/>
              </a:lnSpc>
            </a:pPr>
            <a:r>
              <a:rPr lang="en-US" sz="3003" b="1">
                <a:solidFill>
                  <a:srgbClr val="9DC6EC"/>
                </a:solidFill>
                <a:latin typeface="Arimo Bold"/>
                <a:ea typeface="Arimo Bold"/>
                <a:cs typeface="Arimo Bold"/>
                <a:sym typeface="Arimo Bold"/>
              </a:rPr>
              <a:t>Discretionary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077238" y="9458261"/>
            <a:ext cx="12133523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spc="88">
                <a:solidFill>
                  <a:srgbClr val="FAFAFA"/>
                </a:solidFill>
                <a:latin typeface="Arimo"/>
                <a:ea typeface="Arimo"/>
                <a:cs typeface="Arimo"/>
                <a:sym typeface="Arimo"/>
              </a:rPr>
              <a:t>Sources: Ohio Department of Youth Services Public Records Request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11623" y="8258266"/>
            <a:ext cx="3474131" cy="533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6"/>
              </a:lnSpc>
            </a:pPr>
            <a:r>
              <a:rPr lang="en-US" sz="3003" b="1">
                <a:solidFill>
                  <a:srgbClr val="F15A29"/>
                </a:solidFill>
                <a:latin typeface="Arimo Bold"/>
                <a:ea typeface="Arimo Bold"/>
                <a:cs typeface="Arimo Bold"/>
                <a:sym typeface="Arimo Bold"/>
              </a:rPr>
              <a:t>Mandatory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573408" y="8258266"/>
            <a:ext cx="3464606" cy="533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6"/>
              </a:lnSpc>
            </a:pPr>
            <a:r>
              <a:rPr lang="en-US" sz="3003" b="1">
                <a:solidFill>
                  <a:srgbClr val="8FA9B1"/>
                </a:solidFill>
                <a:latin typeface="Arimo Bold"/>
                <a:ea typeface="Arimo Bold"/>
                <a:cs typeface="Arimo Bold"/>
                <a:sym typeface="Arimo Bold"/>
              </a:rPr>
              <a:t>Unknown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47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50443" y="365037"/>
            <a:ext cx="13841135" cy="1114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8"/>
              </a:lnSpc>
            </a:pPr>
            <a:r>
              <a:rPr lang="en-US" sz="5998">
                <a:solidFill>
                  <a:srgbClr val="FAF9F0"/>
                </a:solidFill>
                <a:latin typeface="Oswald"/>
                <a:ea typeface="Oswald"/>
                <a:cs typeface="Oswald"/>
                <a:sym typeface="Oswald"/>
              </a:rPr>
              <a:t>AVERAGE LENGTH OF STAY IN COUNTY DETENTION</a:t>
            </a:r>
          </a:p>
        </p:txBody>
      </p:sp>
      <p:sp>
        <p:nvSpPr>
          <p:cNvPr id="3" name="TextBox 3"/>
          <p:cNvSpPr txBox="1"/>
          <p:nvPr/>
        </p:nvSpPr>
        <p:spPr>
          <a:xfrm rot="-5400000">
            <a:off x="44630" y="4935534"/>
            <a:ext cx="3188040" cy="40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7"/>
              </a:lnSpc>
            </a:pPr>
            <a:r>
              <a:rPr lang="en-US" sz="2047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Days in Detention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866785" y="2998995"/>
            <a:ext cx="2812709" cy="2032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99" b="1">
                <a:solidFill>
                  <a:srgbClr val="749AD0"/>
                </a:solidFill>
                <a:latin typeface="Arimo Bold"/>
                <a:ea typeface="Arimo Bold"/>
                <a:cs typeface="Arimo Bold"/>
                <a:sym typeface="Arimo Bold"/>
              </a:rPr>
              <a:t>Cuyahoga        </a:t>
            </a:r>
          </a:p>
          <a:p>
            <a:pPr algn="ctr">
              <a:lnSpc>
                <a:spcPts val="3779"/>
              </a:lnSpc>
            </a:pPr>
            <a:r>
              <a:rPr lang="en-US" sz="2799" b="1">
                <a:solidFill>
                  <a:srgbClr val="00BF63"/>
                </a:solidFill>
                <a:latin typeface="Arimo Bold"/>
                <a:ea typeface="Arimo Bold"/>
                <a:cs typeface="Arimo Bold"/>
                <a:sym typeface="Arimo Bold"/>
              </a:rPr>
              <a:t>Franklin</a:t>
            </a:r>
          </a:p>
          <a:p>
            <a:pPr algn="ctr">
              <a:lnSpc>
                <a:spcPts val="3779"/>
              </a:lnSpc>
            </a:pPr>
            <a:r>
              <a:rPr lang="en-US" sz="2799" b="1">
                <a:solidFill>
                  <a:srgbClr val="FD5D2B"/>
                </a:solidFill>
                <a:latin typeface="Arimo Bold"/>
                <a:ea typeface="Arimo Bold"/>
                <a:cs typeface="Arimo Bold"/>
                <a:sym typeface="Arimo Bold"/>
              </a:rPr>
              <a:t>Montgomery       </a:t>
            </a:r>
          </a:p>
          <a:p>
            <a:pPr algn="r">
              <a:lnSpc>
                <a:spcPts val="3779"/>
              </a:lnSpc>
            </a:pPr>
            <a:endParaRPr lang="en-US" sz="2799" b="1">
              <a:solidFill>
                <a:srgbClr val="FD5D2B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866785" y="6551161"/>
            <a:ext cx="2812709" cy="2032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99" b="1">
                <a:solidFill>
                  <a:srgbClr val="9DC6EC"/>
                </a:solidFill>
                <a:latin typeface="Arimo Bold"/>
                <a:ea typeface="Arimo Bold"/>
                <a:cs typeface="Arimo Bold"/>
                <a:sym typeface="Arimo Bold"/>
              </a:rPr>
              <a:t>Cuyahoga        </a:t>
            </a:r>
          </a:p>
          <a:p>
            <a:pPr algn="ctr">
              <a:lnSpc>
                <a:spcPts val="3779"/>
              </a:lnSpc>
            </a:pPr>
            <a:r>
              <a:rPr lang="en-US" sz="2799" b="1">
                <a:solidFill>
                  <a:srgbClr val="C1FF72"/>
                </a:solidFill>
                <a:latin typeface="Arimo Bold"/>
                <a:ea typeface="Arimo Bold"/>
                <a:cs typeface="Arimo Bold"/>
                <a:sym typeface="Arimo Bold"/>
              </a:rPr>
              <a:t>Franklin</a:t>
            </a:r>
          </a:p>
          <a:p>
            <a:pPr algn="ctr">
              <a:lnSpc>
                <a:spcPts val="3779"/>
              </a:lnSpc>
            </a:pPr>
            <a:r>
              <a:rPr lang="en-US" sz="2799" b="1">
                <a:solidFill>
                  <a:srgbClr val="FF914D"/>
                </a:solidFill>
                <a:latin typeface="Arimo Bold"/>
                <a:ea typeface="Arimo Bold"/>
                <a:cs typeface="Arimo Bold"/>
                <a:sym typeface="Arimo Bold"/>
              </a:rPr>
              <a:t>Montgomery       </a:t>
            </a:r>
          </a:p>
          <a:p>
            <a:pPr algn="r">
              <a:lnSpc>
                <a:spcPts val="3779"/>
              </a:lnSpc>
            </a:pPr>
            <a:endParaRPr lang="en-US" sz="2799" b="1">
              <a:solidFill>
                <a:srgbClr val="FF914D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412190" y="2118885"/>
            <a:ext cx="3105388" cy="680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FAF9F0"/>
                </a:solidFill>
                <a:latin typeface="Norwester"/>
                <a:ea typeface="Norwester"/>
                <a:cs typeface="Norwester"/>
                <a:sym typeface="Norwester"/>
              </a:rPr>
              <a:t> Bindover Youth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641768" y="5652001"/>
            <a:ext cx="4646232" cy="699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8"/>
              </a:lnSpc>
            </a:pPr>
            <a:r>
              <a:rPr lang="en-US" sz="3598">
                <a:solidFill>
                  <a:srgbClr val="FAF9F0"/>
                </a:solidFill>
                <a:latin typeface="Norwester"/>
                <a:ea typeface="Norwester"/>
                <a:cs typeface="Norwester"/>
                <a:sym typeface="Norwester"/>
              </a:rPr>
              <a:t> Non-Bindover Youth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215756" y="9656417"/>
            <a:ext cx="6674607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spc="88">
                <a:solidFill>
                  <a:srgbClr val="FAFAFA"/>
                </a:solidFill>
                <a:latin typeface="Arimo"/>
                <a:ea typeface="Arimo"/>
                <a:cs typeface="Arimo"/>
                <a:sym typeface="Arimo"/>
              </a:rPr>
              <a:t>Source: County Juvenile Courts Public Records Request</a:t>
            </a:r>
          </a:p>
        </p:txBody>
      </p:sp>
      <p:sp>
        <p:nvSpPr>
          <p:cNvPr id="9" name="Freeform 9"/>
          <p:cNvSpPr/>
          <p:nvPr/>
        </p:nvSpPr>
        <p:spPr>
          <a:xfrm>
            <a:off x="753188" y="498441"/>
            <a:ext cx="16083998" cy="9692867"/>
          </a:xfrm>
          <a:custGeom>
            <a:avLst/>
            <a:gdLst/>
            <a:ahLst/>
            <a:cxnLst/>
            <a:rect l="l" t="t" r="r" b="b"/>
            <a:pathLst>
              <a:path w="16083998" h="9692867">
                <a:moveTo>
                  <a:pt x="0" y="0"/>
                </a:moveTo>
                <a:lnTo>
                  <a:pt x="16083998" y="0"/>
                </a:lnTo>
                <a:lnTo>
                  <a:pt x="16083998" y="9692867"/>
                </a:lnTo>
                <a:lnTo>
                  <a:pt x="0" y="96928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" b="-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8409980" y="9008092"/>
            <a:ext cx="1677591" cy="405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7"/>
              </a:lnSpc>
            </a:pPr>
            <a:r>
              <a:rPr lang="en-US" sz="2047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Calendar Year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25484" y="514350"/>
            <a:ext cx="17237031" cy="1057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63"/>
              </a:lnSpc>
            </a:pPr>
            <a:r>
              <a:rPr lang="en-US" sz="7052" spc="352">
                <a:solidFill>
                  <a:srgbClr val="174759"/>
                </a:solidFill>
                <a:latin typeface="Oswald"/>
                <a:ea typeface="Oswald"/>
                <a:cs typeface="Oswald"/>
                <a:sym typeface="Oswald"/>
              </a:rPr>
              <a:t>OHIO BINDOVER OUTCOMES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367929" y="1589803"/>
            <a:ext cx="13552142" cy="652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4A9CCA"/>
                </a:solidFill>
                <a:latin typeface="Arimo Bold"/>
                <a:ea typeface="Arimo Bold"/>
                <a:cs typeface="Arimo Bold"/>
                <a:sym typeface="Arimo Bold"/>
              </a:rPr>
              <a:t>Snapshot of Dispositions of Bindover Youth FY 2018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75181" y="9679954"/>
            <a:ext cx="6674607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spc="88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Source: Office of the Ohio Public Defender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07476" y="3001386"/>
            <a:ext cx="5870547" cy="4594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7"/>
              </a:lnSpc>
            </a:pPr>
            <a:r>
              <a:rPr lang="en-US" sz="3297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205 youth boundover</a:t>
            </a:r>
          </a:p>
          <a:p>
            <a:pPr marL="753794" lvl="2" indent="-251265" algn="l">
              <a:lnSpc>
                <a:spcPts val="4617"/>
              </a:lnSpc>
              <a:buFont typeface="Arial"/>
              <a:buChar char="⚬"/>
            </a:pPr>
            <a:r>
              <a:rPr lang="en-US" sz="3297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more than half (61%) were mandatory transfers</a:t>
            </a:r>
          </a:p>
          <a:p>
            <a:pPr marL="753794" lvl="2" indent="-251265" algn="l">
              <a:lnSpc>
                <a:spcPts val="4617"/>
              </a:lnSpc>
              <a:buFont typeface="Arial"/>
              <a:buChar char="⚬"/>
            </a:pPr>
            <a:r>
              <a:rPr lang="en-US" sz="3297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6% went to trial</a:t>
            </a:r>
          </a:p>
          <a:p>
            <a:pPr marL="753794" lvl="2" indent="-251265" algn="l">
              <a:lnSpc>
                <a:spcPts val="4617"/>
              </a:lnSpc>
              <a:buFont typeface="Arial"/>
              <a:buChar char="⚬"/>
            </a:pPr>
            <a:r>
              <a:rPr lang="en-US" sz="3297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60% received a non-prison sentence or prison sentence of 5 years or less</a:t>
            </a:r>
          </a:p>
          <a:p>
            <a:pPr marL="753794" lvl="2" indent="-251265" algn="l">
              <a:lnSpc>
                <a:spcPts val="3371"/>
              </a:lnSpc>
            </a:pPr>
            <a:endParaRPr lang="en-US" sz="3297">
              <a:solidFill>
                <a:srgbClr val="174759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6848979" y="1818344"/>
            <a:ext cx="11589280" cy="8323316"/>
          </a:xfrm>
          <a:custGeom>
            <a:avLst/>
            <a:gdLst/>
            <a:ahLst/>
            <a:cxnLst/>
            <a:rect l="l" t="t" r="r" b="b"/>
            <a:pathLst>
              <a:path w="11589280" h="8323316">
                <a:moveTo>
                  <a:pt x="0" y="0"/>
                </a:moveTo>
                <a:lnTo>
                  <a:pt x="11589280" y="0"/>
                </a:lnTo>
                <a:lnTo>
                  <a:pt x="11589280" y="8323316"/>
                </a:lnTo>
                <a:lnTo>
                  <a:pt x="0" y="83233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" r="-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88933" y="12191"/>
            <a:ext cx="12613570" cy="1846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4"/>
              </a:lnSpc>
            </a:pPr>
            <a:r>
              <a:rPr lang="en-US" sz="7371" spc="368">
                <a:solidFill>
                  <a:srgbClr val="174759"/>
                </a:solidFill>
                <a:latin typeface="Oswald"/>
                <a:ea typeface="Oswald"/>
                <a:cs typeface="Oswald"/>
                <a:sym typeface="Oswald"/>
              </a:rPr>
              <a:t>OHIO'S RACIAL DISPARITIES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853606" y="8205974"/>
            <a:ext cx="4728469" cy="598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2703" b="1">
                <a:solidFill>
                  <a:srgbClr val="749AD0"/>
                </a:solidFill>
                <a:latin typeface="Arimo Bold"/>
                <a:ea typeface="Arimo Bold"/>
                <a:cs typeface="Arimo Bold"/>
                <a:sym typeface="Arimo Bold"/>
              </a:rPr>
              <a:t>Black  </a:t>
            </a:r>
            <a:r>
              <a:rPr lang="en-US" sz="2703" b="1">
                <a:solidFill>
                  <a:srgbClr val="366271"/>
                </a:solidFill>
                <a:latin typeface="Arimo Bold"/>
                <a:ea typeface="Arimo Bold"/>
                <a:cs typeface="Arimo Bold"/>
                <a:sym typeface="Arimo Bold"/>
              </a:rPr>
              <a:t>White   </a:t>
            </a:r>
            <a:r>
              <a:rPr lang="en-US" sz="2703" b="1">
                <a:solidFill>
                  <a:srgbClr val="F15A29"/>
                </a:solidFill>
                <a:latin typeface="Arimo Bold"/>
                <a:ea typeface="Arimo Bold"/>
                <a:cs typeface="Arimo Bold"/>
                <a:sym typeface="Arimo Bold"/>
              </a:rPr>
              <a:t>Other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077238" y="9488261"/>
            <a:ext cx="12133523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spc="88">
                <a:solidFill>
                  <a:srgbClr val="3F5B67"/>
                </a:solidFill>
                <a:latin typeface="Arimo"/>
                <a:ea typeface="Arimo"/>
                <a:cs typeface="Arimo"/>
                <a:sym typeface="Arimo"/>
              </a:rPr>
              <a:t>Source: Ohio Department of Youth Services FIscal Year Data, </a:t>
            </a:r>
            <a:r>
              <a:rPr lang="en-US" sz="1800" i="1" spc="88">
                <a:solidFill>
                  <a:srgbClr val="3F5B67"/>
                </a:solidFill>
                <a:latin typeface="Arimo Italics"/>
                <a:ea typeface="Arimo Italics"/>
                <a:cs typeface="Arimo Italics"/>
                <a:sym typeface="Arimo Italics"/>
              </a:rPr>
              <a:t>Youth Transferred to Adult Court</a:t>
            </a:r>
            <a:r>
              <a:rPr lang="en-US" sz="1800" spc="88">
                <a:solidFill>
                  <a:srgbClr val="3F5B67"/>
                </a:solidFill>
                <a:latin typeface="Arimo"/>
                <a:ea typeface="Arimo"/>
                <a:cs typeface="Arimo"/>
                <a:sym typeface="Arimo"/>
              </a:rPr>
              <a:t>: https://data.ohio.gov/wps/portal/gov/data/view/youth-transferred-to-adult-court</a:t>
            </a:r>
          </a:p>
        </p:txBody>
      </p:sp>
      <p:sp>
        <p:nvSpPr>
          <p:cNvPr id="5" name="Freeform 5"/>
          <p:cNvSpPr/>
          <p:nvPr/>
        </p:nvSpPr>
        <p:spPr>
          <a:xfrm>
            <a:off x="1093260" y="1858865"/>
            <a:ext cx="7159706" cy="7389684"/>
          </a:xfrm>
          <a:custGeom>
            <a:avLst/>
            <a:gdLst/>
            <a:ahLst/>
            <a:cxnLst/>
            <a:rect l="l" t="t" r="r" b="b"/>
            <a:pathLst>
              <a:path w="7159706" h="7389684">
                <a:moveTo>
                  <a:pt x="0" y="0"/>
                </a:moveTo>
                <a:lnTo>
                  <a:pt x="7159706" y="0"/>
                </a:lnTo>
                <a:lnTo>
                  <a:pt x="7159706" y="7389684"/>
                </a:lnTo>
                <a:lnTo>
                  <a:pt x="0" y="73896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" r="-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5585138" y="1532793"/>
            <a:ext cx="7117724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4A9CCA"/>
                </a:solidFill>
                <a:latin typeface="Arimo Bold"/>
                <a:ea typeface="Arimo Bold"/>
                <a:cs typeface="Arimo Bold"/>
                <a:sym typeface="Arimo Bold"/>
              </a:rPr>
              <a:t>Bindover Youth FY 2011-2022</a:t>
            </a:r>
          </a:p>
        </p:txBody>
      </p:sp>
      <p:sp>
        <p:nvSpPr>
          <p:cNvPr id="7" name="Freeform 7"/>
          <p:cNvSpPr/>
          <p:nvPr/>
        </p:nvSpPr>
        <p:spPr>
          <a:xfrm>
            <a:off x="7281204" y="2013699"/>
            <a:ext cx="13178004" cy="7089050"/>
          </a:xfrm>
          <a:custGeom>
            <a:avLst/>
            <a:gdLst/>
            <a:ahLst/>
            <a:cxnLst/>
            <a:rect l="l" t="t" r="r" b="b"/>
            <a:pathLst>
              <a:path w="13178004" h="7089050">
                <a:moveTo>
                  <a:pt x="0" y="0"/>
                </a:moveTo>
                <a:lnTo>
                  <a:pt x="13178004" y="0"/>
                </a:lnTo>
                <a:lnTo>
                  <a:pt x="13178004" y="7089050"/>
                </a:lnTo>
                <a:lnTo>
                  <a:pt x="0" y="70890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4" r="-34"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84705" y="2262505"/>
            <a:ext cx="14001959" cy="6995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endParaRPr/>
          </a:p>
          <a:p>
            <a:pPr marL="731521" lvl="2" indent="-243840" algn="l">
              <a:lnSpc>
                <a:spcPts val="4480"/>
              </a:lnSpc>
              <a:buFont typeface="Arial"/>
              <a:buChar char="⚬"/>
            </a:pPr>
            <a:r>
              <a:rPr lang="en-US" sz="32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Youth incarcerated in adult facilities often face brutal conditions</a:t>
            </a:r>
          </a:p>
          <a:p>
            <a:pPr marL="1307254" lvl="3" indent="-326813" algn="l">
              <a:lnSpc>
                <a:spcPts val="4480"/>
              </a:lnSpc>
              <a:buFont typeface="Arial"/>
              <a:buChar char="￭"/>
            </a:pPr>
            <a:r>
              <a:rPr lang="en-US" sz="32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5 times</a:t>
            </a:r>
            <a:r>
              <a:rPr lang="en-US" sz="32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 more likely to be sexually assaulted</a:t>
            </a:r>
          </a:p>
          <a:p>
            <a:pPr marL="1307254" lvl="3" indent="-326813" algn="l">
              <a:lnSpc>
                <a:spcPts val="4480"/>
              </a:lnSpc>
              <a:buFont typeface="Arial"/>
              <a:buChar char="￭"/>
            </a:pPr>
            <a:r>
              <a:rPr lang="en-US" sz="32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8 times</a:t>
            </a:r>
            <a:r>
              <a:rPr lang="en-US" sz="32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 more likely to commit suicide</a:t>
            </a:r>
          </a:p>
          <a:p>
            <a:pPr marL="1306983" lvl="3" indent="-326746" algn="l">
              <a:lnSpc>
                <a:spcPts val="4480"/>
              </a:lnSpc>
              <a:buFont typeface="Arial"/>
              <a:buChar char="￭"/>
            </a:pPr>
            <a:r>
              <a:rPr lang="en-US" sz="32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2 times</a:t>
            </a:r>
            <a:r>
              <a:rPr lang="en-US" sz="32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 as likely to be beaten or attacked </a:t>
            </a:r>
          </a:p>
          <a:p>
            <a:pPr marL="1306983" lvl="3" indent="-326746" algn="l">
              <a:lnSpc>
                <a:spcPts val="4480"/>
              </a:lnSpc>
              <a:buFont typeface="Arial"/>
              <a:buChar char="￭"/>
            </a:pPr>
            <a:r>
              <a:rPr lang="en-US" sz="32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Often kept in solitary confinement for long periods </a:t>
            </a:r>
          </a:p>
          <a:p>
            <a:pPr marL="1306982" lvl="3" indent="-326746" algn="l">
              <a:lnSpc>
                <a:spcPts val="4480"/>
              </a:lnSpc>
              <a:buFont typeface="Arial"/>
              <a:buChar char="￭"/>
            </a:pPr>
            <a:r>
              <a:rPr lang="en-US" sz="32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More likely to die prematurely </a:t>
            </a:r>
          </a:p>
          <a:p>
            <a:pPr marL="731521" lvl="2" indent="-243840" algn="l">
              <a:lnSpc>
                <a:spcPts val="1960"/>
              </a:lnSpc>
            </a:pPr>
            <a:endParaRPr lang="en-US" sz="3200">
              <a:solidFill>
                <a:srgbClr val="174759"/>
              </a:solidFill>
              <a:latin typeface="Arimo"/>
              <a:ea typeface="Arimo"/>
              <a:cs typeface="Arimo"/>
              <a:sym typeface="Arimo"/>
            </a:endParaRPr>
          </a:p>
          <a:p>
            <a:pPr marL="731521" lvl="2" indent="-243840" algn="l">
              <a:lnSpc>
                <a:spcPts val="4480"/>
              </a:lnSpc>
              <a:buFont typeface="Arial"/>
              <a:buChar char="⚬"/>
            </a:pPr>
            <a:r>
              <a:rPr lang="en-US" sz="32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Adult prisons lack academic, vocational, and social skill building education adolescents need</a:t>
            </a:r>
          </a:p>
          <a:p>
            <a:pPr marL="731521" lvl="2" indent="-243840" algn="l">
              <a:lnSpc>
                <a:spcPts val="4480"/>
              </a:lnSpc>
              <a:buFont typeface="Arial"/>
              <a:buChar char="⚬"/>
            </a:pPr>
            <a:r>
              <a:rPr lang="en-US" sz="32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Bindover increases future re-offending: </a:t>
            </a:r>
            <a:r>
              <a:rPr lang="en-US" sz="32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34%</a:t>
            </a:r>
            <a:r>
              <a:rPr lang="en-US" sz="32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 more likely to commit additional felony offenses</a:t>
            </a:r>
          </a:p>
          <a:p>
            <a:pPr marL="731521" lvl="2" indent="-243840" algn="l">
              <a:lnSpc>
                <a:spcPts val="4480"/>
              </a:lnSpc>
              <a:buFont typeface="Arial"/>
              <a:buChar char="⚬"/>
            </a:pPr>
            <a:r>
              <a:rPr lang="en-US" sz="32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Recidivism costs taxpayers and crime victims</a:t>
            </a:r>
          </a:p>
        </p:txBody>
      </p:sp>
      <p:sp>
        <p:nvSpPr>
          <p:cNvPr id="3" name="Freeform 3"/>
          <p:cNvSpPr/>
          <p:nvPr/>
        </p:nvSpPr>
        <p:spPr>
          <a:xfrm>
            <a:off x="14478640" y="5143500"/>
            <a:ext cx="3353086" cy="4441174"/>
          </a:xfrm>
          <a:custGeom>
            <a:avLst/>
            <a:gdLst/>
            <a:ahLst/>
            <a:cxnLst/>
            <a:rect l="l" t="t" r="r" b="b"/>
            <a:pathLst>
              <a:path w="3353086" h="4441174">
                <a:moveTo>
                  <a:pt x="0" y="0"/>
                </a:moveTo>
                <a:lnTo>
                  <a:pt x="3353086" y="0"/>
                </a:lnTo>
                <a:lnTo>
                  <a:pt x="3353086" y="4441174"/>
                </a:lnTo>
                <a:lnTo>
                  <a:pt x="0" y="44411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55" b="-1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132817" y="514350"/>
            <a:ext cx="14022366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58"/>
              </a:lnSpc>
            </a:pPr>
            <a:r>
              <a:rPr lang="en-US" sz="7048" spc="351">
                <a:solidFill>
                  <a:srgbClr val="174759"/>
                </a:solidFill>
                <a:latin typeface="Oswald"/>
                <a:ea typeface="Oswald"/>
                <a:cs typeface="Oswald"/>
                <a:sym typeface="Oswald"/>
              </a:rPr>
              <a:t>THE IMPACT OF BINDOVER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58059" y="1730957"/>
            <a:ext cx="10771882" cy="632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9"/>
              </a:lnSpc>
            </a:pPr>
            <a:r>
              <a:rPr lang="en-US" sz="3207" b="1" dirty="0">
                <a:solidFill>
                  <a:srgbClr val="4A9CCA"/>
                </a:solidFill>
                <a:latin typeface="Arimo Bold"/>
                <a:ea typeface="Arimo Bold"/>
                <a:cs typeface="Arimo Bold"/>
                <a:sym typeface="Arimo Bold"/>
              </a:rPr>
              <a:t>Children face profound and long lasting consequences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827419"/>
            <a:ext cx="6435180" cy="2210278"/>
            <a:chOff x="0" y="0"/>
            <a:chExt cx="1694862" cy="5821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4862" cy="582131"/>
            </a:xfrm>
            <a:custGeom>
              <a:avLst/>
              <a:gdLst/>
              <a:ahLst/>
              <a:cxnLst/>
              <a:rect l="l" t="t" r="r" b="b"/>
              <a:pathLst>
                <a:path w="1694862" h="582131">
                  <a:moveTo>
                    <a:pt x="0" y="0"/>
                  </a:moveTo>
                  <a:lnTo>
                    <a:pt x="1694862" y="0"/>
                  </a:lnTo>
                  <a:lnTo>
                    <a:pt x="1694862" y="582131"/>
                  </a:lnTo>
                  <a:lnTo>
                    <a:pt x="0" y="582131"/>
                  </a:lnTo>
                  <a:close/>
                </a:path>
              </a:pathLst>
            </a:custGeom>
            <a:solidFill>
              <a:srgbClr val="3E4B8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694862" cy="6297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6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4522305"/>
            <a:ext cx="6435180" cy="2210278"/>
            <a:chOff x="0" y="0"/>
            <a:chExt cx="1694862" cy="58213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94862" cy="582131"/>
            </a:xfrm>
            <a:custGeom>
              <a:avLst/>
              <a:gdLst/>
              <a:ahLst/>
              <a:cxnLst/>
              <a:rect l="l" t="t" r="r" b="b"/>
              <a:pathLst>
                <a:path w="1694862" h="582131">
                  <a:moveTo>
                    <a:pt x="0" y="0"/>
                  </a:moveTo>
                  <a:lnTo>
                    <a:pt x="1694862" y="0"/>
                  </a:lnTo>
                  <a:lnTo>
                    <a:pt x="1694862" y="582131"/>
                  </a:lnTo>
                  <a:lnTo>
                    <a:pt x="0" y="582131"/>
                  </a:lnTo>
                  <a:close/>
                </a:path>
              </a:pathLst>
            </a:custGeom>
            <a:solidFill>
              <a:srgbClr val="D4D4D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694862" cy="6297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68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824120" y="4541355"/>
            <a:ext cx="6435180" cy="2210278"/>
            <a:chOff x="0" y="0"/>
            <a:chExt cx="1694862" cy="58213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94862" cy="582131"/>
            </a:xfrm>
            <a:custGeom>
              <a:avLst/>
              <a:gdLst/>
              <a:ahLst/>
              <a:cxnLst/>
              <a:rect l="l" t="t" r="r" b="b"/>
              <a:pathLst>
                <a:path w="1694862" h="582131">
                  <a:moveTo>
                    <a:pt x="0" y="0"/>
                  </a:moveTo>
                  <a:lnTo>
                    <a:pt x="1694862" y="0"/>
                  </a:lnTo>
                  <a:lnTo>
                    <a:pt x="1694862" y="582131"/>
                  </a:lnTo>
                  <a:lnTo>
                    <a:pt x="0" y="582131"/>
                  </a:lnTo>
                  <a:close/>
                </a:path>
              </a:pathLst>
            </a:custGeom>
            <a:solidFill>
              <a:srgbClr val="D4D4D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694862" cy="6297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68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824120" y="1827419"/>
            <a:ext cx="6435180" cy="2210278"/>
            <a:chOff x="0" y="0"/>
            <a:chExt cx="1694862" cy="58213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94862" cy="582131"/>
            </a:xfrm>
            <a:custGeom>
              <a:avLst/>
              <a:gdLst/>
              <a:ahLst/>
              <a:cxnLst/>
              <a:rect l="l" t="t" r="r" b="b"/>
              <a:pathLst>
                <a:path w="1694862" h="582131">
                  <a:moveTo>
                    <a:pt x="0" y="0"/>
                  </a:moveTo>
                  <a:lnTo>
                    <a:pt x="1694862" y="0"/>
                  </a:lnTo>
                  <a:lnTo>
                    <a:pt x="1694862" y="582131"/>
                  </a:lnTo>
                  <a:lnTo>
                    <a:pt x="0" y="582131"/>
                  </a:lnTo>
                  <a:close/>
                </a:path>
              </a:pathLst>
            </a:custGeom>
            <a:solidFill>
              <a:srgbClr val="3E4B8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694862" cy="6297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68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7218358"/>
            <a:ext cx="6435180" cy="2210278"/>
            <a:chOff x="0" y="0"/>
            <a:chExt cx="1694862" cy="58213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94862" cy="582131"/>
            </a:xfrm>
            <a:custGeom>
              <a:avLst/>
              <a:gdLst/>
              <a:ahLst/>
              <a:cxnLst/>
              <a:rect l="l" t="t" r="r" b="b"/>
              <a:pathLst>
                <a:path w="1694862" h="582131">
                  <a:moveTo>
                    <a:pt x="0" y="0"/>
                  </a:moveTo>
                  <a:lnTo>
                    <a:pt x="1694862" y="0"/>
                  </a:lnTo>
                  <a:lnTo>
                    <a:pt x="1694862" y="582131"/>
                  </a:lnTo>
                  <a:lnTo>
                    <a:pt x="0" y="582131"/>
                  </a:lnTo>
                  <a:close/>
                </a:path>
              </a:pathLst>
            </a:custGeom>
            <a:solidFill>
              <a:srgbClr val="3E4B8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1694862" cy="6297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68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824120" y="7218358"/>
            <a:ext cx="6435180" cy="2210278"/>
            <a:chOff x="0" y="0"/>
            <a:chExt cx="1694862" cy="58213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94862" cy="582131"/>
            </a:xfrm>
            <a:custGeom>
              <a:avLst/>
              <a:gdLst/>
              <a:ahLst/>
              <a:cxnLst/>
              <a:rect l="l" t="t" r="r" b="b"/>
              <a:pathLst>
                <a:path w="1694862" h="582131">
                  <a:moveTo>
                    <a:pt x="0" y="0"/>
                  </a:moveTo>
                  <a:lnTo>
                    <a:pt x="1694862" y="0"/>
                  </a:lnTo>
                  <a:lnTo>
                    <a:pt x="1694862" y="582131"/>
                  </a:lnTo>
                  <a:lnTo>
                    <a:pt x="0" y="582131"/>
                  </a:lnTo>
                  <a:close/>
                </a:path>
              </a:pathLst>
            </a:custGeom>
            <a:solidFill>
              <a:srgbClr val="3E4B8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1694862" cy="6297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68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7866310" y="4297672"/>
            <a:ext cx="2555379" cy="2659545"/>
          </a:xfrm>
          <a:custGeom>
            <a:avLst/>
            <a:gdLst/>
            <a:ahLst/>
            <a:cxnLst/>
            <a:rect l="l" t="t" r="r" b="b"/>
            <a:pathLst>
              <a:path w="2555379" h="2659545">
                <a:moveTo>
                  <a:pt x="0" y="0"/>
                </a:moveTo>
                <a:lnTo>
                  <a:pt x="2555380" y="0"/>
                </a:lnTo>
                <a:lnTo>
                  <a:pt x="2555380" y="2659545"/>
                </a:lnTo>
                <a:lnTo>
                  <a:pt x="0" y="26595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2132817" y="514350"/>
            <a:ext cx="14022366" cy="10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58"/>
              </a:lnSpc>
            </a:pPr>
            <a:r>
              <a:rPr lang="en-US" sz="7048" spc="351">
                <a:solidFill>
                  <a:srgbClr val="174759"/>
                </a:solidFill>
                <a:latin typeface="Oswald"/>
                <a:ea typeface="Oswald"/>
                <a:cs typeface="Oswald"/>
                <a:sym typeface="Oswald"/>
              </a:rPr>
              <a:t>RECOMMENDATIONS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11016" y="2276260"/>
            <a:ext cx="5870547" cy="1303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1"/>
              </a:lnSpc>
            </a:pPr>
            <a:r>
              <a:rPr lang="en-US" sz="3297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Commit to sustained funding for services that address environmental risk factors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11016" y="4780646"/>
            <a:ext cx="5870547" cy="1722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1"/>
              </a:lnSpc>
            </a:pPr>
            <a:r>
              <a:rPr lang="en-US" sz="3297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Audit costs associated with deep-end systems and shift funds to cost-effective, promising alternatives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106437" y="4799696"/>
            <a:ext cx="5870547" cy="1722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1"/>
              </a:lnSpc>
            </a:pPr>
            <a:r>
              <a:rPr lang="en-US" sz="3297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Support local court rules that assign attorneys based on state standards and provide for continuity of counsel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106437" y="2125026"/>
            <a:ext cx="5870547" cy="1722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1"/>
              </a:lnSpc>
            </a:pPr>
            <a:r>
              <a:rPr lang="en-US" sz="3297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Encourage race equity initiatives to address points in the system where disparities are most profound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11016" y="7475533"/>
            <a:ext cx="5870547" cy="1722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1"/>
              </a:lnSpc>
            </a:pPr>
            <a:r>
              <a:rPr lang="en-US" sz="3297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Increase diversion opportunities for low risk, low-level offenses and decrease probation caseloads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106437" y="7495749"/>
            <a:ext cx="5870547" cy="1722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1"/>
              </a:lnSpc>
            </a:pPr>
            <a:r>
              <a:rPr lang="en-US" sz="3297">
                <a:solidFill>
                  <a:srgbClr val="FAF9F0"/>
                </a:solidFill>
                <a:latin typeface="Arimo"/>
                <a:ea typeface="Arimo"/>
                <a:cs typeface="Arimo"/>
                <a:sym typeface="Arimo"/>
              </a:rPr>
              <a:t>Reserve commitments to ODYS for Felony 1 and 2 adjudications, allowing for adequate youth to staff ratios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66558" y="3144696"/>
            <a:ext cx="2705891" cy="2705891"/>
          </a:xfrm>
          <a:custGeom>
            <a:avLst/>
            <a:gdLst/>
            <a:ahLst/>
            <a:cxnLst/>
            <a:rect l="l" t="t" r="r" b="b"/>
            <a:pathLst>
              <a:path w="2705891" h="2705891">
                <a:moveTo>
                  <a:pt x="0" y="0"/>
                </a:moveTo>
                <a:lnTo>
                  <a:pt x="2705891" y="0"/>
                </a:lnTo>
                <a:lnTo>
                  <a:pt x="2705891" y="2705891"/>
                </a:lnTo>
                <a:lnTo>
                  <a:pt x="0" y="2705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660667" y="6707508"/>
            <a:ext cx="5411782" cy="1438574"/>
            <a:chOff x="0" y="0"/>
            <a:chExt cx="9232293" cy="24541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232265" cy="2454148"/>
            </a:xfrm>
            <a:custGeom>
              <a:avLst/>
              <a:gdLst/>
              <a:ahLst/>
              <a:cxnLst/>
              <a:rect l="l" t="t" r="r" b="b"/>
              <a:pathLst>
                <a:path w="9232265" h="2454148">
                  <a:moveTo>
                    <a:pt x="0" y="0"/>
                  </a:moveTo>
                  <a:lnTo>
                    <a:pt x="9232265" y="0"/>
                  </a:lnTo>
                  <a:lnTo>
                    <a:pt x="9232265" y="2454148"/>
                  </a:lnTo>
                  <a:lnTo>
                    <a:pt x="0" y="24541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132817" y="514350"/>
            <a:ext cx="14022366" cy="10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58"/>
              </a:lnSpc>
            </a:pPr>
            <a:r>
              <a:rPr lang="en-US" sz="7048" spc="351">
                <a:solidFill>
                  <a:srgbClr val="174759"/>
                </a:solidFill>
                <a:latin typeface="Oswald"/>
                <a:ea typeface="Oswald"/>
                <a:cs typeface="Oswald"/>
                <a:sym typeface="Oswald"/>
              </a:rPr>
              <a:t>THANK YOU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758059" y="1730957"/>
            <a:ext cx="10771882" cy="556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9"/>
              </a:lnSpc>
            </a:pPr>
            <a:r>
              <a:rPr lang="en-US" sz="3207" b="1">
                <a:solidFill>
                  <a:srgbClr val="4A9CCA"/>
                </a:solidFill>
                <a:latin typeface="Arimo Bold"/>
                <a:ea typeface="Arimo Bold"/>
                <a:cs typeface="Arimo Bold"/>
                <a:sym typeface="Arimo Bold"/>
              </a:rPr>
              <a:t>Please feel free to reach out with questions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53986" y="3264935"/>
            <a:ext cx="9699550" cy="2481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9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Cullen Sweeney, </a:t>
            </a:r>
            <a:r>
              <a:rPr lang="en-US" sz="2799" b="1" i="1">
                <a:solidFill>
                  <a:srgbClr val="174759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Chief Public Defender</a:t>
            </a:r>
          </a:p>
          <a:p>
            <a:pPr algn="l">
              <a:lnSpc>
                <a:spcPts val="3917"/>
              </a:lnSpc>
            </a:pPr>
            <a:r>
              <a:rPr lang="en-US" sz="2799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Csweeney@cuyahogacounty.gov</a:t>
            </a:r>
          </a:p>
          <a:p>
            <a:pPr algn="l">
              <a:lnSpc>
                <a:spcPts val="3917"/>
              </a:lnSpc>
            </a:pPr>
            <a:endParaRPr lang="en-US" sz="2799" b="1">
              <a:solidFill>
                <a:srgbClr val="174759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algn="l">
              <a:lnSpc>
                <a:spcPts val="3917"/>
              </a:lnSpc>
            </a:pPr>
            <a:r>
              <a:rPr lang="en-US" sz="2799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Leah Winsberg, </a:t>
            </a:r>
            <a:r>
              <a:rPr lang="en-US" sz="2799" b="1" i="1">
                <a:solidFill>
                  <a:srgbClr val="174759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Community Engagement Attorney</a:t>
            </a:r>
          </a:p>
          <a:p>
            <a:pPr algn="l">
              <a:lnSpc>
                <a:spcPts val="3917"/>
              </a:lnSpc>
            </a:pPr>
            <a:r>
              <a:rPr lang="en-US" sz="2799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Lwinsberg@cuyahogacounty.gov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53986" y="6631308"/>
            <a:ext cx="9501197" cy="996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7"/>
              </a:lnSpc>
            </a:pPr>
            <a:r>
              <a:rPr lang="en-US" sz="2799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Brooke M. Burns, </a:t>
            </a:r>
            <a:r>
              <a:rPr lang="en-US" sz="2799" b="1" i="1">
                <a:solidFill>
                  <a:srgbClr val="174759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Managing Counsel, Youth Defense </a:t>
            </a:r>
          </a:p>
          <a:p>
            <a:pPr algn="l">
              <a:lnSpc>
                <a:spcPts val="3917"/>
              </a:lnSpc>
            </a:pPr>
            <a:r>
              <a:rPr lang="en-US" sz="2799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Brooke.Burns@opd.ohio.gov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33450" y="1224622"/>
            <a:ext cx="7157523" cy="1348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0"/>
              </a:lnSpc>
            </a:pPr>
            <a:r>
              <a:rPr lang="en-US" sz="3893" b="1">
                <a:solidFill>
                  <a:srgbClr val="4A9CCA"/>
                </a:solidFill>
                <a:latin typeface="Inter Bold"/>
                <a:ea typeface="Inter Bold"/>
                <a:cs typeface="Inter Bold"/>
                <a:sym typeface="Inter Bold"/>
              </a:rPr>
              <a:t>Cuyahoga County </a:t>
            </a:r>
          </a:p>
          <a:p>
            <a:pPr algn="ctr">
              <a:lnSpc>
                <a:spcPts val="5450"/>
              </a:lnSpc>
            </a:pPr>
            <a:r>
              <a:rPr lang="en-US" sz="3893" b="1">
                <a:solidFill>
                  <a:srgbClr val="4A9CCA"/>
                </a:solidFill>
                <a:latin typeface="Inter Bold"/>
                <a:ea typeface="Inter Bold"/>
                <a:cs typeface="Inter Bold"/>
                <a:sym typeface="Inter Bold"/>
              </a:rPr>
              <a:t>Public Defender’s Office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369539" y="1224622"/>
            <a:ext cx="7157523" cy="1348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0"/>
              </a:lnSpc>
            </a:pPr>
            <a:r>
              <a:rPr lang="en-US" sz="3893" b="1">
                <a:solidFill>
                  <a:srgbClr val="4A9CCA"/>
                </a:solidFill>
                <a:latin typeface="Inter Bold"/>
                <a:ea typeface="Inter Bold"/>
                <a:cs typeface="Inter Bold"/>
                <a:sym typeface="Inter Bold"/>
              </a:rPr>
              <a:t>Office of the Ohio</a:t>
            </a:r>
          </a:p>
          <a:p>
            <a:pPr algn="ctr">
              <a:lnSpc>
                <a:spcPts val="5450"/>
              </a:lnSpc>
            </a:pPr>
            <a:r>
              <a:rPr lang="en-US" sz="3893" b="1">
                <a:solidFill>
                  <a:srgbClr val="4A9CCA"/>
                </a:solidFill>
                <a:latin typeface="Inter Bold"/>
                <a:ea typeface="Inter Bold"/>
                <a:cs typeface="Inter Bold"/>
                <a:sym typeface="Inter Bold"/>
              </a:rPr>
              <a:t>Public Defender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54951" y="3634105"/>
            <a:ext cx="6505021" cy="562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9" lvl="1" indent="-345439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Multidisciplinary team includes attorneys, social workers, parent advocates, investigators, and paralegals. </a:t>
            </a:r>
          </a:p>
          <a:p>
            <a:pPr marL="690879" lvl="1" indent="-345439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Represent children in delinquency cases. </a:t>
            </a:r>
          </a:p>
          <a:p>
            <a:pPr marL="690879" lvl="1" indent="-345439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Represent parents in abuse, neglect, dependency case</a:t>
            </a:r>
          </a:p>
          <a:p>
            <a:pPr marL="690879" lvl="1" indent="-345439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Represent parents in child support cases. </a:t>
            </a:r>
          </a:p>
        </p:txBody>
      </p:sp>
      <p:sp>
        <p:nvSpPr>
          <p:cNvPr id="5" name="Freeform 5"/>
          <p:cNvSpPr/>
          <p:nvPr/>
        </p:nvSpPr>
        <p:spPr>
          <a:xfrm>
            <a:off x="8186223" y="474769"/>
            <a:ext cx="2183317" cy="1877652"/>
          </a:xfrm>
          <a:custGeom>
            <a:avLst/>
            <a:gdLst/>
            <a:ahLst/>
            <a:cxnLst/>
            <a:rect l="l" t="t" r="r" b="b"/>
            <a:pathLst>
              <a:path w="2183317" h="1877652">
                <a:moveTo>
                  <a:pt x="0" y="0"/>
                </a:moveTo>
                <a:lnTo>
                  <a:pt x="2183316" y="0"/>
                </a:lnTo>
                <a:lnTo>
                  <a:pt x="2183316" y="1877653"/>
                </a:lnTo>
                <a:lnTo>
                  <a:pt x="0" y="18776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101777" y="3695195"/>
            <a:ext cx="7157523" cy="5062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79" lvl="1" indent="-345439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Trial</a:t>
            </a:r>
          </a:p>
          <a:p>
            <a:pPr marL="690879" lvl="1" indent="-345439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Post-disposition: Appeals and Post-conviction</a:t>
            </a:r>
          </a:p>
          <a:p>
            <a:pPr marL="1381758" lvl="2" indent="-460586" algn="l">
              <a:lnSpc>
                <a:spcPts val="4479"/>
              </a:lnSpc>
              <a:buFont typeface="Arial"/>
              <a:buChar char="⚬"/>
            </a:pPr>
            <a:r>
              <a:rPr lang="en-US" sz="31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Intake and Orientation for all youth committed to DYS/DRC</a:t>
            </a:r>
          </a:p>
          <a:p>
            <a:pPr marL="1381758" lvl="2" indent="-460586" algn="l">
              <a:lnSpc>
                <a:spcPts val="4479"/>
              </a:lnSpc>
              <a:buFont typeface="Arial"/>
              <a:buChar char="⚬"/>
            </a:pPr>
            <a:r>
              <a:rPr lang="en-US" sz="31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Conditions of Confinement</a:t>
            </a:r>
          </a:p>
          <a:p>
            <a:pPr marL="1381758" lvl="2" indent="-460586" algn="l">
              <a:lnSpc>
                <a:spcPts val="4479"/>
              </a:lnSpc>
              <a:buFont typeface="Arial"/>
              <a:buChar char="⚬"/>
            </a:pPr>
            <a:r>
              <a:rPr lang="en-US" sz="31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Re-Entry</a:t>
            </a:r>
          </a:p>
          <a:p>
            <a:pPr marL="690879" lvl="1" indent="-345439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Parole per SB 256</a:t>
            </a:r>
          </a:p>
          <a:p>
            <a:pPr marL="690879" lvl="1" indent="-345439" algn="l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Policy advocacy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766825"/>
            <a:ext cx="715752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u="sng">
                <a:solidFill>
                  <a:srgbClr val="3E4B81"/>
                </a:solidFill>
                <a:latin typeface="Inter Bold"/>
                <a:ea typeface="Inter Bold"/>
                <a:cs typeface="Inter Bold"/>
                <a:sym typeface="Inter Bold"/>
              </a:rPr>
              <a:t>Youth and Parent Defense Division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101777" y="2766825"/>
            <a:ext cx="715752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u="sng">
                <a:solidFill>
                  <a:srgbClr val="3E4B81"/>
                </a:solidFill>
                <a:latin typeface="Inter Bold"/>
                <a:ea typeface="Inter Bold"/>
                <a:cs typeface="Inter Bold"/>
                <a:sym typeface="Inter Bold"/>
              </a:rPr>
              <a:t>Youth Defense Department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84534" y="4673332"/>
            <a:ext cx="5735782" cy="3441469"/>
            <a:chOff x="0" y="0"/>
            <a:chExt cx="7647709" cy="4588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647686" cy="4588637"/>
            </a:xfrm>
            <a:custGeom>
              <a:avLst/>
              <a:gdLst/>
              <a:ahLst/>
              <a:cxnLst/>
              <a:rect l="l" t="t" r="r" b="b"/>
              <a:pathLst>
                <a:path w="7647686" h="4588637">
                  <a:moveTo>
                    <a:pt x="0" y="0"/>
                  </a:moveTo>
                  <a:lnTo>
                    <a:pt x="7647686" y="0"/>
                  </a:lnTo>
                  <a:lnTo>
                    <a:pt x="7647686" y="4588637"/>
                  </a:lnTo>
                  <a:lnTo>
                    <a:pt x="0" y="45886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894816" y="585788"/>
            <a:ext cx="14498369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8" spc="349">
                <a:solidFill>
                  <a:srgbClr val="174759"/>
                </a:solidFill>
                <a:latin typeface="Oswald"/>
                <a:ea typeface="Oswald"/>
                <a:cs typeface="Oswald"/>
                <a:sym typeface="Oswald"/>
              </a:rPr>
              <a:t>CHILDREN ARE DIFFERENT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1808615"/>
            <a:ext cx="16230600" cy="1756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9"/>
              </a:lnSpc>
            </a:pPr>
            <a:r>
              <a:rPr lang="en-US" sz="3207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"From a moral standpoint, it would be misguided to equate the failings of a minor with those of an adult, for a greater possibility exists that a minor's character deficiencies will be reformed."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370084" y="3606677"/>
            <a:ext cx="6063072" cy="632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9"/>
              </a:lnSpc>
            </a:pPr>
            <a:r>
              <a:rPr lang="en-US" sz="3207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- Roper v. Simmons (2005)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93939" y="4963501"/>
            <a:ext cx="8817608" cy="2374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3"/>
              </a:lnSpc>
            </a:pPr>
            <a:r>
              <a:rPr lang="en-US" sz="3259" i="1" spc="97">
                <a:solidFill>
                  <a:srgbClr val="174759"/>
                </a:solidFill>
                <a:latin typeface="Arimo Italics"/>
                <a:ea typeface="Arimo Italics"/>
                <a:cs typeface="Arimo Italics"/>
                <a:sym typeface="Arimo Italics"/>
              </a:rPr>
              <a:t>“While counterintuitive, a robust body of research indicates that committing a violent crime before age 20 is </a:t>
            </a:r>
            <a:r>
              <a:rPr lang="en-US" sz="3259" b="1" i="1" spc="97">
                <a:solidFill>
                  <a:srgbClr val="174759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not a strong predictor </a:t>
            </a:r>
            <a:r>
              <a:rPr lang="en-US" sz="3259" i="1" spc="97">
                <a:solidFill>
                  <a:srgbClr val="174759"/>
                </a:solidFill>
                <a:latin typeface="Arimo Italics"/>
                <a:ea typeface="Arimo Italics"/>
                <a:cs typeface="Arimo Italics"/>
                <a:sym typeface="Arimo Italics"/>
              </a:rPr>
              <a:t>of a persistent criminal trajectory.”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93939" y="8764747"/>
            <a:ext cx="13700122" cy="132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Source: Center for Law, Brain &amp; Behavior at Massachusetts General Hospital, White Paper on the Science of Late Adolescence, A Guide for Judges, Attorneys, and Policy Makers (January 27, 2022), </a:t>
            </a:r>
            <a:r>
              <a:rPr lang="en-US" sz="1800" u="sng">
                <a:solidFill>
                  <a:srgbClr val="0000FF"/>
                </a:solidFill>
                <a:latin typeface="Arimo"/>
                <a:ea typeface="Arimo"/>
                <a:cs typeface="Arimo"/>
                <a:sym typeface="Arimo"/>
                <a:hlinkClick r:id="rId3" tooltip="https://clbb.mgh.harvard.edu/wp-content/uploads/CLBB-White-Paper-on-the-Science-of-Late-Adolescence-3.pdf"/>
              </a:rPr>
              <a:t>https://clbb.mgh.harvard.edu/wp-content/uploads/CLBB-White-Paper-on-the-Science-of-Late-Adolescence-3.pdf</a:t>
            </a:r>
            <a:r>
              <a:rPr lang="en-US" sz="18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  <a:p>
            <a:pPr algn="ctr">
              <a:lnSpc>
                <a:spcPts val="2520"/>
              </a:lnSpc>
            </a:pPr>
            <a:endParaRPr lang="en-US" sz="1800">
              <a:solidFill>
                <a:srgbClr val="174759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D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676393" y="190690"/>
            <a:ext cx="8181682" cy="9076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3"/>
              </a:lnSpc>
            </a:pPr>
            <a:r>
              <a:rPr lang="en-US" sz="3300" spc="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Comparing youth with MH disorders:</a:t>
            </a:r>
          </a:p>
          <a:p>
            <a:pPr marL="754380" lvl="2" indent="-251460" algn="l">
              <a:lnSpc>
                <a:spcPts val="5313"/>
              </a:lnSpc>
              <a:buFont typeface="Arial"/>
              <a:buChar char="⚬"/>
            </a:pPr>
            <a:r>
              <a:rPr lang="en-US" sz="3300" b="1" spc="99">
                <a:solidFill>
                  <a:srgbClr val="3E4B81"/>
                </a:solidFill>
                <a:latin typeface="Arimo Bold"/>
                <a:ea typeface="Arimo Bold"/>
                <a:cs typeface="Arimo Bold"/>
                <a:sym typeface="Arimo Bold"/>
              </a:rPr>
              <a:t>9</a:t>
            </a:r>
            <a:r>
              <a:rPr lang="en-US" sz="3300" spc="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-</a:t>
            </a:r>
            <a:r>
              <a:rPr lang="en-US" sz="3300" b="1" spc="99">
                <a:solidFill>
                  <a:srgbClr val="3E4B81"/>
                </a:solidFill>
                <a:latin typeface="Arimo Bold"/>
                <a:ea typeface="Arimo Bold"/>
                <a:cs typeface="Arimo Bold"/>
                <a:sym typeface="Arimo Bold"/>
              </a:rPr>
              <a:t>20%</a:t>
            </a:r>
            <a:r>
              <a:rPr lang="en-US" sz="3300" spc="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 of general youth population </a:t>
            </a:r>
          </a:p>
          <a:p>
            <a:pPr marL="754380" lvl="2" indent="-251460" algn="l">
              <a:lnSpc>
                <a:spcPts val="5313"/>
              </a:lnSpc>
              <a:buFont typeface="Arial"/>
              <a:buChar char="⚬"/>
            </a:pPr>
            <a:r>
              <a:rPr lang="en-US" sz="3300" b="1" spc="99">
                <a:solidFill>
                  <a:srgbClr val="3E4B81"/>
                </a:solidFill>
                <a:latin typeface="Arimo Bold"/>
                <a:ea typeface="Arimo Bold"/>
                <a:cs typeface="Arimo Bold"/>
                <a:sym typeface="Arimo Bold"/>
              </a:rPr>
              <a:t>50-70%</a:t>
            </a:r>
            <a:r>
              <a:rPr lang="en-US" sz="3300" spc="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 of JJ youth</a:t>
            </a:r>
          </a:p>
          <a:p>
            <a:pPr marL="754380" lvl="2" indent="-251460" algn="l">
              <a:lnSpc>
                <a:spcPts val="2898"/>
              </a:lnSpc>
            </a:pPr>
            <a:endParaRPr lang="en-US" sz="3300" spc="99">
              <a:solidFill>
                <a:srgbClr val="3E4B81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5313"/>
              </a:lnSpc>
            </a:pPr>
            <a:r>
              <a:rPr lang="en-US" sz="3300" spc="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Youth on the MH caseload ODYS:</a:t>
            </a:r>
          </a:p>
          <a:p>
            <a:pPr marL="754380" lvl="2" indent="-251460" algn="l">
              <a:lnSpc>
                <a:spcPts val="5313"/>
              </a:lnSpc>
              <a:buFont typeface="Arial"/>
              <a:buChar char="⚬"/>
            </a:pPr>
            <a:r>
              <a:rPr lang="en-US" sz="3300" b="1" spc="99">
                <a:solidFill>
                  <a:srgbClr val="3E4B81"/>
                </a:solidFill>
                <a:latin typeface="Arimo Bold"/>
                <a:ea typeface="Arimo Bold"/>
                <a:cs typeface="Arimo Bold"/>
                <a:sym typeface="Arimo Bold"/>
              </a:rPr>
              <a:t>74% </a:t>
            </a:r>
            <a:r>
              <a:rPr lang="en-US" sz="3300" spc="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males</a:t>
            </a:r>
          </a:p>
          <a:p>
            <a:pPr marL="754380" lvl="2" indent="-251460" algn="l">
              <a:lnSpc>
                <a:spcPts val="5313"/>
              </a:lnSpc>
              <a:buFont typeface="Arial"/>
              <a:buChar char="⚬"/>
            </a:pPr>
            <a:r>
              <a:rPr lang="en-US" sz="3300" b="1" spc="99">
                <a:solidFill>
                  <a:srgbClr val="3E4B81"/>
                </a:solidFill>
                <a:latin typeface="Arimo Bold"/>
                <a:ea typeface="Arimo Bold"/>
                <a:cs typeface="Arimo Bold"/>
                <a:sym typeface="Arimo Bold"/>
              </a:rPr>
              <a:t>100%</a:t>
            </a:r>
            <a:r>
              <a:rPr lang="en-US" sz="3300" spc="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 females</a:t>
            </a:r>
          </a:p>
          <a:p>
            <a:pPr marL="754380" lvl="2" indent="-251460" algn="l">
              <a:lnSpc>
                <a:spcPts val="2898"/>
              </a:lnSpc>
            </a:pPr>
            <a:endParaRPr lang="en-US" sz="3300" spc="99">
              <a:solidFill>
                <a:srgbClr val="3E4B81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5313"/>
              </a:lnSpc>
            </a:pPr>
            <a:r>
              <a:rPr lang="en-US" sz="3300" spc="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Detained youth &amp; traumatic experiences: </a:t>
            </a:r>
          </a:p>
          <a:p>
            <a:pPr marL="754380" lvl="2" indent="-251460" algn="l">
              <a:lnSpc>
                <a:spcPts val="5313"/>
              </a:lnSpc>
              <a:buFont typeface="Arial"/>
              <a:buChar char="⚬"/>
            </a:pPr>
            <a:r>
              <a:rPr lang="en-US" sz="3300" b="1" spc="99">
                <a:solidFill>
                  <a:srgbClr val="3E4B81"/>
                </a:solidFill>
                <a:latin typeface="Arimo Bold"/>
                <a:ea typeface="Arimo Bold"/>
                <a:cs typeface="Arimo Bold"/>
                <a:sym typeface="Arimo Bold"/>
              </a:rPr>
              <a:t>92.5%</a:t>
            </a:r>
            <a:r>
              <a:rPr lang="en-US" sz="3300" spc="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 reported at least one </a:t>
            </a:r>
          </a:p>
          <a:p>
            <a:pPr marL="754380" lvl="2" indent="-251460" algn="l">
              <a:lnSpc>
                <a:spcPts val="5313"/>
              </a:lnSpc>
              <a:buFont typeface="Arial"/>
              <a:buChar char="⚬"/>
            </a:pPr>
            <a:r>
              <a:rPr lang="en-US" sz="3300" b="1" spc="99">
                <a:solidFill>
                  <a:srgbClr val="3E4B81"/>
                </a:solidFill>
                <a:latin typeface="Arimo Bold"/>
                <a:ea typeface="Arimo Bold"/>
                <a:cs typeface="Arimo Bold"/>
                <a:sym typeface="Arimo Bold"/>
              </a:rPr>
              <a:t>84% </a:t>
            </a:r>
            <a:r>
              <a:rPr lang="en-US" sz="3300" spc="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reported multiple </a:t>
            </a:r>
          </a:p>
          <a:p>
            <a:pPr marL="754380" lvl="2" indent="-251460" algn="l">
              <a:lnSpc>
                <a:spcPts val="2898"/>
              </a:lnSpc>
            </a:pPr>
            <a:endParaRPr lang="en-US" sz="3300" spc="99">
              <a:solidFill>
                <a:srgbClr val="3E4B81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5313"/>
              </a:lnSpc>
            </a:pPr>
            <a:r>
              <a:rPr lang="en-US" sz="3300" spc="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Dual system youth:</a:t>
            </a:r>
          </a:p>
          <a:p>
            <a:pPr marL="753961" lvl="2" indent="-251320" algn="l">
              <a:lnSpc>
                <a:spcPts val="5313"/>
              </a:lnSpc>
              <a:buFont typeface="Arial"/>
              <a:buChar char="⚬"/>
            </a:pPr>
            <a:r>
              <a:rPr lang="en-US" sz="3300" b="1" spc="99">
                <a:solidFill>
                  <a:srgbClr val="3E4B81"/>
                </a:solidFill>
                <a:latin typeface="Arimo Bold"/>
                <a:ea typeface="Arimo Bold"/>
                <a:cs typeface="Arimo Bold"/>
                <a:sym typeface="Arimo Bold"/>
              </a:rPr>
              <a:t>2/3</a:t>
            </a:r>
            <a:r>
              <a:rPr lang="en-US" sz="3300" spc="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 youth in Cuyahoga JJ had CW</a:t>
            </a:r>
          </a:p>
          <a:p>
            <a:pPr marL="754380" lvl="2" indent="-251460" algn="l">
              <a:lnSpc>
                <a:spcPts val="5313"/>
              </a:lnSpc>
              <a:buFont typeface="Arial"/>
              <a:buChar char="⚬"/>
            </a:pPr>
            <a:r>
              <a:rPr lang="en-US" sz="3300" spc="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higher recidivism rates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-180826"/>
            <a:ext cx="9144000" cy="10467826"/>
          </a:xfrm>
          <a:custGeom>
            <a:avLst/>
            <a:gdLst/>
            <a:ahLst/>
            <a:cxnLst/>
            <a:rect l="l" t="t" r="r" b="b"/>
            <a:pathLst>
              <a:path w="9144000" h="10467826">
                <a:moveTo>
                  <a:pt x="0" y="0"/>
                </a:moveTo>
                <a:lnTo>
                  <a:pt x="9144000" y="0"/>
                </a:lnTo>
                <a:lnTo>
                  <a:pt x="9144000" y="10467826"/>
                </a:lnTo>
                <a:lnTo>
                  <a:pt x="0" y="104678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02836" y="830771"/>
            <a:ext cx="7962886" cy="186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8"/>
              </a:lnSpc>
            </a:pPr>
            <a:r>
              <a:rPr lang="en-US" sz="6098" spc="303">
                <a:solidFill>
                  <a:srgbClr val="3E4B81"/>
                </a:solidFill>
                <a:latin typeface="Oswald"/>
                <a:ea typeface="Oswald"/>
                <a:cs typeface="Oswald"/>
                <a:sym typeface="Oswald"/>
              </a:rPr>
              <a:t>YOUTH IN THE JJ SYSTEM HAVE COMPLEX NEEDS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99127" y="2999087"/>
            <a:ext cx="7170305" cy="2084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b="1">
                <a:solidFill>
                  <a:srgbClr val="4A9CCA"/>
                </a:solidFill>
                <a:latin typeface="Arimo Bold"/>
                <a:ea typeface="Arimo Bold"/>
                <a:cs typeface="Arimo Bold"/>
                <a:sym typeface="Arimo Bold"/>
              </a:rPr>
              <a:t>Youth with mental health, trauma, and maltreatment are overrepresented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0485" y="7749853"/>
            <a:ext cx="7729037" cy="1954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Sources: Ohio Department of Youth Services, Reports: </a:t>
            </a:r>
            <a:r>
              <a:rPr lang="en-US" sz="1799" i="1">
                <a:solidFill>
                  <a:srgbClr val="3E4B81"/>
                </a:solidFill>
                <a:latin typeface="Arimo Italics"/>
                <a:ea typeface="Arimo Italics"/>
                <a:cs typeface="Arimo Italics"/>
                <a:sym typeface="Arimo Italics"/>
              </a:rPr>
              <a:t>Monthly Fact Sheet </a:t>
            </a:r>
            <a:r>
              <a:rPr lang="en-US" sz="17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(Jan. 2024); Barbara Tatem Kelley; Paul A. Haskins, </a:t>
            </a:r>
            <a:r>
              <a:rPr lang="en-US" sz="1799" i="1" u="sng">
                <a:solidFill>
                  <a:srgbClr val="3E4B81"/>
                </a:solidFill>
                <a:latin typeface="Arimo Italics"/>
                <a:ea typeface="Arimo Italics"/>
                <a:cs typeface="Arimo Italics"/>
                <a:sym typeface="Arimo Italics"/>
                <a:hlinkClick r:id="rId5" tooltip="https://nij.ojp.gov/topics/articles/dual-system-youth-intersection-child-maltreatment-and-delinquency"/>
              </a:rPr>
              <a:t>Dual System Youth: At the Intersection of Child Maltreatment and Delinquency</a:t>
            </a:r>
            <a:r>
              <a:rPr lang="en-US" sz="1799" i="1">
                <a:solidFill>
                  <a:srgbClr val="3E4B81"/>
                </a:solidFill>
                <a:latin typeface="Arimo Italics"/>
                <a:ea typeface="Arimo Italics"/>
                <a:cs typeface="Arimo Italics"/>
                <a:sym typeface="Arimo Italics"/>
              </a:rPr>
              <a:t> (</a:t>
            </a:r>
            <a:r>
              <a:rPr lang="en-US" sz="17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Aug. 10, 2021); Office of Juvenile Justice and Delinquency Prevention, </a:t>
            </a:r>
            <a:r>
              <a:rPr lang="en-US" sz="1799" i="1" u="sng">
                <a:solidFill>
                  <a:srgbClr val="3E4B81"/>
                </a:solidFill>
                <a:latin typeface="Arimo Italics"/>
                <a:ea typeface="Arimo Italics"/>
                <a:cs typeface="Arimo Italics"/>
                <a:sym typeface="Arimo Italics"/>
                <a:hlinkClick r:id="rId6" tooltip="https://ojjdp.ojp.gov/model-programs-guide/literature-reviews/intsection_between_mental_health_and_the_juvenile_justice_system.pdf"/>
              </a:rPr>
              <a:t>Intersection between Mental Health and the Juvenile Justice System</a:t>
            </a:r>
            <a:r>
              <a:rPr lang="en-US" sz="1799">
                <a:solidFill>
                  <a:srgbClr val="3E4B81"/>
                </a:solidFill>
                <a:latin typeface="Arimo"/>
                <a:ea typeface="Arimo"/>
                <a:cs typeface="Arimo"/>
                <a:sym typeface="Arimo"/>
              </a:rPr>
              <a:t> (July 2017).</a:t>
            </a:r>
          </a:p>
          <a:p>
            <a:pPr algn="ctr">
              <a:lnSpc>
                <a:spcPts val="2519"/>
              </a:lnSpc>
            </a:pPr>
            <a:endParaRPr lang="en-US" sz="1799">
              <a:solidFill>
                <a:srgbClr val="3E4B81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62557" y="714899"/>
            <a:ext cx="7962886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spc="349">
                <a:solidFill>
                  <a:srgbClr val="174759"/>
                </a:solidFill>
                <a:latin typeface="Oswald"/>
                <a:ea typeface="Oswald"/>
                <a:cs typeface="Oswald"/>
                <a:sym typeface="Oswald"/>
              </a:rPr>
              <a:t>YOUTH PERSPECTIVE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88585" y="2134019"/>
            <a:ext cx="15510830" cy="2113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2"/>
              </a:lnSpc>
            </a:pPr>
            <a:r>
              <a:rPr lang="en-US" sz="3037" i="1">
                <a:solidFill>
                  <a:srgbClr val="174759"/>
                </a:solidFill>
                <a:latin typeface="Inter Italics"/>
                <a:ea typeface="Inter Italics"/>
                <a:cs typeface="Inter Italics"/>
                <a:sym typeface="Inter Italics"/>
              </a:rPr>
              <a:t>“Our minds isn’t fully developed so sometimes we make stupid decisions off of impulse. </a:t>
            </a:r>
            <a:r>
              <a:rPr lang="en-US" sz="3037" b="1" i="1">
                <a:solidFill>
                  <a:srgbClr val="174759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We don’t think of the consequences untill after we’ve made our decision.</a:t>
            </a:r>
            <a:r>
              <a:rPr lang="en-US" sz="3037" i="1">
                <a:solidFill>
                  <a:srgbClr val="174759"/>
                </a:solidFill>
                <a:latin typeface="Inter Italics"/>
                <a:ea typeface="Inter Italics"/>
                <a:cs typeface="Inter Italics"/>
                <a:sym typeface="Inter Italics"/>
              </a:rPr>
              <a:t> The best way to handle these situations is to put the children in therapy untill they show progress.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95963" y="4705672"/>
            <a:ext cx="13406187" cy="3180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2"/>
              </a:lnSpc>
            </a:pPr>
            <a:r>
              <a:rPr lang="en-US" sz="3037" i="1">
                <a:solidFill>
                  <a:srgbClr val="174759"/>
                </a:solidFill>
                <a:latin typeface="Inter Italics"/>
                <a:ea typeface="Inter Italics"/>
                <a:cs typeface="Inter Italics"/>
                <a:sym typeface="Inter Italics"/>
              </a:rPr>
              <a:t>A lot of the children that end up in situations like this has </a:t>
            </a:r>
            <a:r>
              <a:rPr lang="en-US" sz="3037" b="1" i="1">
                <a:solidFill>
                  <a:srgbClr val="174759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been through a lot of abuse and trama</a:t>
            </a:r>
            <a:r>
              <a:rPr lang="en-US" sz="3037" i="1">
                <a:solidFill>
                  <a:srgbClr val="174759"/>
                </a:solidFill>
                <a:latin typeface="Inter Italics"/>
                <a:ea typeface="Inter Italics"/>
                <a:cs typeface="Inter Italics"/>
                <a:sym typeface="Inter Italics"/>
              </a:rPr>
              <a:t>, like me. I grew up in foster care [and was] abused mentally and physically. I never reported these things cause I felt it was my fault. </a:t>
            </a:r>
            <a:r>
              <a:rPr lang="en-US" sz="3037" b="1" i="1">
                <a:solidFill>
                  <a:srgbClr val="174759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I just hope that every kid that’s going through the same thing that I went through get the proper treatment.</a:t>
            </a:r>
            <a:r>
              <a:rPr lang="en-US" sz="3037" i="1">
                <a:solidFill>
                  <a:srgbClr val="174759"/>
                </a:solidFill>
                <a:latin typeface="Inter Italics"/>
                <a:ea typeface="Inter Italics"/>
                <a:cs typeface="Inter Italics"/>
                <a:sym typeface="Inter Italics"/>
              </a:rPr>
              <a:t> I want the adults to not label them as young criminals but to see them as kids."  - </a:t>
            </a:r>
            <a:r>
              <a:rPr lang="en-US" sz="3037">
                <a:solidFill>
                  <a:srgbClr val="174759"/>
                </a:solidFill>
                <a:latin typeface="Inter"/>
                <a:ea typeface="Inter"/>
                <a:cs typeface="Inter"/>
                <a:sym typeface="Inter"/>
              </a:rPr>
              <a:t>L.J.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722761" y="9434520"/>
            <a:ext cx="8842479" cy="325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Source:  Children's Law Center,</a:t>
            </a:r>
            <a:r>
              <a:rPr lang="en-US" sz="1800" i="1" u="sng">
                <a:solidFill>
                  <a:srgbClr val="174759"/>
                </a:solidFill>
                <a:latin typeface="Arimo Italics"/>
                <a:ea typeface="Arimo Italics"/>
                <a:cs typeface="Arimo Italics"/>
                <a:sym typeface="Arimo Italics"/>
                <a:hlinkClick r:id="rId2" tooltip="https://ohiobindover.wordpress.com"/>
              </a:rPr>
              <a:t> In Their Own Words</a:t>
            </a:r>
            <a:r>
              <a:rPr lang="en-US" sz="18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, Bindover Storytelling Project</a:t>
            </a:r>
          </a:p>
        </p:txBody>
      </p:sp>
      <p:sp>
        <p:nvSpPr>
          <p:cNvPr id="6" name="Freeform 6"/>
          <p:cNvSpPr/>
          <p:nvPr/>
        </p:nvSpPr>
        <p:spPr>
          <a:xfrm>
            <a:off x="746449" y="4242281"/>
            <a:ext cx="2495669" cy="4697730"/>
          </a:xfrm>
          <a:custGeom>
            <a:avLst/>
            <a:gdLst/>
            <a:ahLst/>
            <a:cxnLst/>
            <a:rect l="l" t="t" r="r" b="b"/>
            <a:pathLst>
              <a:path w="2495669" h="4697730">
                <a:moveTo>
                  <a:pt x="0" y="0"/>
                </a:moveTo>
                <a:lnTo>
                  <a:pt x="2495669" y="0"/>
                </a:lnTo>
                <a:lnTo>
                  <a:pt x="2495669" y="4697730"/>
                </a:lnTo>
                <a:lnTo>
                  <a:pt x="0" y="46977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19321" t="5748" r="22356" b="67799"/>
          <a:stretch>
            <a:fillRect/>
          </a:stretch>
        </p:blipFill>
        <p:spPr>
          <a:xfrm>
            <a:off x="9465206" y="2384869"/>
            <a:ext cx="7122298" cy="574262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572892" y="714899"/>
            <a:ext cx="11050856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spc="349">
                <a:solidFill>
                  <a:srgbClr val="174759"/>
                </a:solidFill>
                <a:latin typeface="Oswald"/>
                <a:ea typeface="Oswald"/>
                <a:cs typeface="Oswald"/>
                <a:sym typeface="Oswald"/>
              </a:rPr>
              <a:t>PARENT PERSPECTIVE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83691" y="2327719"/>
            <a:ext cx="6954036" cy="5799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52"/>
              </a:lnSpc>
            </a:pPr>
            <a:r>
              <a:rPr lang="en-US" sz="3037" i="1">
                <a:solidFill>
                  <a:srgbClr val="174759"/>
                </a:solidFill>
                <a:latin typeface="Inter Italics"/>
                <a:ea typeface="Inter Italics"/>
                <a:cs typeface="Inter Italics"/>
                <a:sym typeface="Inter Italics"/>
              </a:rPr>
              <a:t>Placing children hours away from family is </a:t>
            </a:r>
            <a:r>
              <a:rPr lang="en-US" sz="3037" b="1" i="1">
                <a:solidFill>
                  <a:srgbClr val="174759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harmful</a:t>
            </a:r>
            <a:r>
              <a:rPr lang="en-US" sz="3037" i="1">
                <a:solidFill>
                  <a:srgbClr val="174759"/>
                </a:solidFill>
                <a:latin typeface="Inter Italics"/>
                <a:ea typeface="Inter Italics"/>
                <a:cs typeface="Inter Italics"/>
                <a:sym typeface="Inter Italics"/>
              </a:rPr>
              <a:t>.</a:t>
            </a:r>
          </a:p>
          <a:p>
            <a:pPr algn="just">
              <a:lnSpc>
                <a:spcPts val="3832"/>
              </a:lnSpc>
            </a:pPr>
            <a:endParaRPr lang="en-US" sz="3037" i="1">
              <a:solidFill>
                <a:srgbClr val="174759"/>
              </a:solidFill>
              <a:latin typeface="Inter Italics"/>
              <a:ea typeface="Inter Italics"/>
              <a:cs typeface="Inter Italics"/>
              <a:sym typeface="Inter Italics"/>
            </a:endParaRPr>
          </a:p>
          <a:p>
            <a:pPr algn="just">
              <a:lnSpc>
                <a:spcPts val="4252"/>
              </a:lnSpc>
            </a:pPr>
            <a:r>
              <a:rPr lang="en-US" sz="3037" i="1">
                <a:solidFill>
                  <a:srgbClr val="174759"/>
                </a:solidFill>
                <a:latin typeface="Inter Italics"/>
                <a:ea typeface="Inter Italics"/>
                <a:cs typeface="Inter Italics"/>
                <a:sym typeface="Inter Italics"/>
              </a:rPr>
              <a:t>Parents </a:t>
            </a:r>
            <a:r>
              <a:rPr lang="en-US" sz="3037" b="1" i="1">
                <a:solidFill>
                  <a:srgbClr val="174759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don’t have resources to prevent children from entering DYS systems</a:t>
            </a:r>
            <a:r>
              <a:rPr lang="en-US" sz="3037" i="1">
                <a:solidFill>
                  <a:srgbClr val="174759"/>
                </a:solidFill>
                <a:latin typeface="Inter Italics"/>
                <a:ea typeface="Inter Italics"/>
                <a:cs typeface="Inter Italics"/>
                <a:sym typeface="Inter Italics"/>
              </a:rPr>
              <a:t>. We can ask for help from multiple systems for years and get nothing. Only when our child commits a serious crime does the system respond, and then the </a:t>
            </a:r>
            <a:r>
              <a:rPr lang="en-US" sz="3037" b="1" i="1">
                <a:solidFill>
                  <a:srgbClr val="174759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only solution seems to be incarceration.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25484" y="476250"/>
            <a:ext cx="17237031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23"/>
              </a:lnSpc>
            </a:pPr>
            <a:r>
              <a:rPr lang="en-US" sz="6851" spc="341">
                <a:solidFill>
                  <a:srgbClr val="174759"/>
                </a:solidFill>
                <a:latin typeface="Oswald"/>
                <a:ea typeface="Oswald"/>
                <a:cs typeface="Oswald"/>
                <a:sym typeface="Oswald"/>
              </a:rPr>
              <a:t>DATA REVEALS: KIDS CARRY TO PROTECT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13265" y="1994020"/>
            <a:ext cx="6558640" cy="6581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9"/>
              </a:lnSpc>
            </a:pPr>
            <a:r>
              <a:rPr lang="en-US" sz="2898" spc="143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Comprehensive research finds most young people who possess or use guns are </a:t>
            </a:r>
            <a:r>
              <a:rPr lang="en-US" sz="2898" b="1" spc="143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motivated by fear, not criminal interests</a:t>
            </a:r>
            <a:r>
              <a:rPr lang="en-US" sz="2898" spc="143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  <a:p>
            <a:pPr algn="ctr">
              <a:lnSpc>
                <a:spcPts val="3479"/>
              </a:lnSpc>
            </a:pPr>
            <a:endParaRPr lang="en-US" sz="2898" spc="143">
              <a:solidFill>
                <a:srgbClr val="174759"/>
              </a:solidFill>
              <a:latin typeface="Arimo"/>
              <a:ea typeface="Arimo"/>
              <a:cs typeface="Arimo"/>
              <a:sym typeface="Arimo"/>
            </a:endParaRPr>
          </a:p>
          <a:p>
            <a:pPr algn="ctr">
              <a:lnSpc>
                <a:spcPts val="3479"/>
              </a:lnSpc>
            </a:pPr>
            <a:r>
              <a:rPr lang="en-US" sz="2898" spc="143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Young people report carrying guns to increase their feelings of safety:</a:t>
            </a:r>
          </a:p>
          <a:p>
            <a:pPr algn="ctr">
              <a:lnSpc>
                <a:spcPts val="3479"/>
              </a:lnSpc>
            </a:pPr>
            <a:endParaRPr lang="en-US" sz="2898" spc="143">
              <a:solidFill>
                <a:srgbClr val="174759"/>
              </a:solidFill>
              <a:latin typeface="Arimo"/>
              <a:ea typeface="Arimo"/>
              <a:cs typeface="Arimo"/>
              <a:sym typeface="Arimo"/>
            </a:endParaRPr>
          </a:p>
          <a:p>
            <a:pPr marL="662822" lvl="2" indent="-220941" algn="l">
              <a:lnSpc>
                <a:spcPts val="3479"/>
              </a:lnSpc>
              <a:buFont typeface="Arial"/>
              <a:buChar char="⚬"/>
            </a:pPr>
            <a:r>
              <a:rPr lang="en-US" sz="2898" spc="143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A generalized fear of being victimized</a:t>
            </a:r>
          </a:p>
          <a:p>
            <a:pPr marL="662822" lvl="2" indent="-220941" algn="l">
              <a:lnSpc>
                <a:spcPts val="3479"/>
              </a:lnSpc>
              <a:buFont typeface="Arial"/>
              <a:buChar char="⚬"/>
            </a:pPr>
            <a:r>
              <a:rPr lang="en-US" sz="2898" spc="143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A specific fear of retaliation</a:t>
            </a:r>
          </a:p>
          <a:p>
            <a:pPr marL="662822" lvl="2" indent="-220941" algn="l">
              <a:lnSpc>
                <a:spcPts val="3479"/>
              </a:lnSpc>
              <a:buFont typeface="Arial"/>
              <a:buChar char="⚬"/>
            </a:pPr>
            <a:r>
              <a:rPr lang="en-US" sz="2898" spc="143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A history of violent victimization </a:t>
            </a:r>
          </a:p>
          <a:p>
            <a:pPr marL="662822" lvl="2" indent="-220941" algn="l">
              <a:lnSpc>
                <a:spcPts val="3479"/>
              </a:lnSpc>
              <a:buFont typeface="Arial"/>
              <a:buChar char="⚬"/>
            </a:pPr>
            <a:r>
              <a:rPr lang="en-US" sz="2898" spc="143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A pervasive fear of law enforcement </a:t>
            </a:r>
          </a:p>
          <a:p>
            <a:pPr marL="662822" lvl="2" indent="-220941" algn="ctr">
              <a:lnSpc>
                <a:spcPts val="3479"/>
              </a:lnSpc>
            </a:pPr>
            <a:endParaRPr lang="en-US" sz="2898" spc="143">
              <a:solidFill>
                <a:srgbClr val="174759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520099" y="8801100"/>
            <a:ext cx="11247802" cy="1011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Sources: Lopez, Basia E., Haskins, Paul A., The Fight Against Rampant Gun Violence: Data-Driven Scientific Research Will Light the Way, National Institute of Justice (Dec. 2, 2021). Johns Hopkins Center for Gun Violence Solutions. (2022). </a:t>
            </a:r>
            <a:r>
              <a:rPr lang="en-US" sz="1799" u="sng">
                <a:solidFill>
                  <a:srgbClr val="0000FF"/>
                </a:solidFill>
                <a:latin typeface="Arimo"/>
                <a:ea typeface="Arimo"/>
                <a:cs typeface="Arimo"/>
                <a:sym typeface="Arimo"/>
                <a:hlinkClick r:id="rId3" tooltip="https://publichealth.jhu.edu/gun-violence-solutions"/>
              </a:rPr>
              <a:t>A Year in Review: 2020 Gun Deaths in the U.S</a:t>
            </a:r>
            <a:r>
              <a:rPr lang="en-US" sz="1799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7639919" y="2003545"/>
            <a:ext cx="10141647" cy="5944789"/>
            <a:chOff x="0" y="0"/>
            <a:chExt cx="13522196" cy="7926385"/>
          </a:xfrm>
        </p:grpSpPr>
        <p:sp>
          <p:nvSpPr>
            <p:cNvPr id="6" name="Freeform 6"/>
            <p:cNvSpPr/>
            <p:nvPr/>
          </p:nvSpPr>
          <p:spPr>
            <a:xfrm>
              <a:off x="25400" y="25400"/>
              <a:ext cx="13471398" cy="7875524"/>
            </a:xfrm>
            <a:custGeom>
              <a:avLst/>
              <a:gdLst/>
              <a:ahLst/>
              <a:cxnLst/>
              <a:rect l="l" t="t" r="r" b="b"/>
              <a:pathLst>
                <a:path w="13471398" h="7875524">
                  <a:moveTo>
                    <a:pt x="0" y="0"/>
                  </a:moveTo>
                  <a:lnTo>
                    <a:pt x="13471398" y="0"/>
                  </a:lnTo>
                  <a:lnTo>
                    <a:pt x="13471398" y="7875524"/>
                  </a:lnTo>
                  <a:lnTo>
                    <a:pt x="0" y="78755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22" t="-322" r="-322" b="-32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13522198" cy="7926324"/>
            </a:xfrm>
            <a:custGeom>
              <a:avLst/>
              <a:gdLst/>
              <a:ahLst/>
              <a:cxnLst/>
              <a:rect l="l" t="t" r="r" b="b"/>
              <a:pathLst>
                <a:path w="13522198" h="7926324">
                  <a:moveTo>
                    <a:pt x="25400" y="0"/>
                  </a:moveTo>
                  <a:lnTo>
                    <a:pt x="13496798" y="0"/>
                  </a:lnTo>
                  <a:cubicBezTo>
                    <a:pt x="13510768" y="0"/>
                    <a:pt x="13522198" y="11430"/>
                    <a:pt x="13522198" y="25400"/>
                  </a:cubicBezTo>
                  <a:lnTo>
                    <a:pt x="13522198" y="7900924"/>
                  </a:lnTo>
                  <a:cubicBezTo>
                    <a:pt x="13522198" y="7914894"/>
                    <a:pt x="13510768" y="7926324"/>
                    <a:pt x="13496798" y="7926324"/>
                  </a:cubicBezTo>
                  <a:lnTo>
                    <a:pt x="25400" y="7926324"/>
                  </a:lnTo>
                  <a:cubicBezTo>
                    <a:pt x="11430" y="7926324"/>
                    <a:pt x="0" y="7914894"/>
                    <a:pt x="0" y="7900924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7900924"/>
                  </a:lnTo>
                  <a:lnTo>
                    <a:pt x="25400" y="7900924"/>
                  </a:lnTo>
                  <a:lnTo>
                    <a:pt x="25400" y="7875524"/>
                  </a:lnTo>
                  <a:lnTo>
                    <a:pt x="13496798" y="7875524"/>
                  </a:lnTo>
                  <a:lnTo>
                    <a:pt x="13496798" y="7900924"/>
                  </a:lnTo>
                  <a:lnTo>
                    <a:pt x="13471398" y="7900924"/>
                  </a:lnTo>
                  <a:lnTo>
                    <a:pt x="13471398" y="25400"/>
                  </a:lnTo>
                  <a:lnTo>
                    <a:pt x="13496798" y="25400"/>
                  </a:lnTo>
                  <a:lnTo>
                    <a:pt x="13496798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174759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71142" y="2886966"/>
            <a:ext cx="14420725" cy="521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5801" lvl="2" indent="-228600" algn="l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Age-crime </a:t>
            </a:r>
            <a:r>
              <a:rPr lang="en-US" sz="30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desistence curve </a:t>
            </a:r>
          </a:p>
          <a:p>
            <a:pPr marL="1225552" lvl="3" indent="-306388" algn="l">
              <a:lnSpc>
                <a:spcPts val="4200"/>
              </a:lnSpc>
              <a:buFont typeface="Arial"/>
              <a:buChar char="￭"/>
            </a:pPr>
            <a:r>
              <a:rPr lang="en-US" sz="30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Most youth stop engaging in offending behaviors as they grow and mature</a:t>
            </a:r>
          </a:p>
          <a:p>
            <a:pPr marL="1225552" lvl="3" indent="-306388" algn="l">
              <a:lnSpc>
                <a:spcPts val="1680"/>
              </a:lnSpc>
            </a:pPr>
            <a:endParaRPr lang="en-US" sz="3000">
              <a:solidFill>
                <a:srgbClr val="174759"/>
              </a:solidFill>
              <a:latin typeface="Arimo"/>
              <a:ea typeface="Arimo"/>
              <a:cs typeface="Arimo"/>
              <a:sym typeface="Arimo"/>
            </a:endParaRPr>
          </a:p>
          <a:p>
            <a:pPr marL="685801" lvl="2" indent="-228600" algn="l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Brains continue to develop into the </a:t>
            </a:r>
            <a:r>
              <a:rPr lang="en-US" sz="30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mid-20's </a:t>
            </a:r>
          </a:p>
          <a:p>
            <a:pPr marL="1225552" lvl="3" indent="-306388" algn="l">
              <a:lnSpc>
                <a:spcPts val="4200"/>
              </a:lnSpc>
              <a:buFont typeface="Arial"/>
              <a:buChar char="￭"/>
            </a:pPr>
            <a:r>
              <a:rPr lang="en-US" sz="30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Marked by risk-taking, boundary testing, impulsivity, acting out</a:t>
            </a:r>
          </a:p>
          <a:p>
            <a:pPr marL="1225552" lvl="3" indent="-306388" algn="l">
              <a:lnSpc>
                <a:spcPts val="4200"/>
              </a:lnSpc>
              <a:buFont typeface="Arial"/>
              <a:buChar char="￭"/>
            </a:pPr>
            <a:r>
              <a:rPr lang="en-US" sz="30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Late adolescents (18-21) closely resemble brain functioning of youth (13-17) </a:t>
            </a:r>
          </a:p>
          <a:p>
            <a:pPr marL="1225552" lvl="3" indent="-306388" algn="l">
              <a:lnSpc>
                <a:spcPts val="1679"/>
              </a:lnSpc>
            </a:pPr>
            <a:endParaRPr lang="en-US" sz="3000">
              <a:solidFill>
                <a:srgbClr val="174759"/>
              </a:solidFill>
              <a:latin typeface="Arimo"/>
              <a:ea typeface="Arimo"/>
              <a:cs typeface="Arimo"/>
              <a:sym typeface="Arimo"/>
            </a:endParaRPr>
          </a:p>
          <a:p>
            <a:pPr marL="685801" lvl="2" indent="-228600" algn="l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Youth respond to </a:t>
            </a:r>
            <a:r>
              <a:rPr lang="en-US" sz="3000" b="1">
                <a:solidFill>
                  <a:srgbClr val="174759"/>
                </a:solidFill>
                <a:latin typeface="Arimo Bold"/>
                <a:ea typeface="Arimo Bold"/>
                <a:cs typeface="Arimo Bold"/>
                <a:sym typeface="Arimo Bold"/>
              </a:rPr>
              <a:t>effective interventions</a:t>
            </a:r>
          </a:p>
          <a:p>
            <a:pPr marL="1225552" lvl="3" indent="-306388" algn="l">
              <a:lnSpc>
                <a:spcPts val="4200"/>
              </a:lnSpc>
              <a:buFont typeface="Arial"/>
              <a:buChar char="￭"/>
            </a:pPr>
            <a:r>
              <a:rPr lang="en-US" sz="30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Credible Messengers &amp; Mentoring</a:t>
            </a:r>
          </a:p>
          <a:p>
            <a:pPr marL="1225552" lvl="3" indent="-306388" algn="l">
              <a:lnSpc>
                <a:spcPts val="4200"/>
              </a:lnSpc>
              <a:buFont typeface="Arial"/>
              <a:buChar char="￭"/>
            </a:pPr>
            <a:r>
              <a:rPr lang="en-US" sz="30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Evidence-Based, Family-Focused Therapy</a:t>
            </a:r>
          </a:p>
          <a:p>
            <a:pPr marL="1225552" lvl="3" indent="-306388" algn="l">
              <a:lnSpc>
                <a:spcPts val="4200"/>
              </a:lnSpc>
              <a:buFont typeface="Arial"/>
              <a:buChar char="￭"/>
            </a:pPr>
            <a:r>
              <a:rPr lang="en-US" sz="300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Restorative Justice</a:t>
            </a:r>
          </a:p>
        </p:txBody>
      </p:sp>
      <p:sp>
        <p:nvSpPr>
          <p:cNvPr id="3" name="Freeform 3"/>
          <p:cNvSpPr/>
          <p:nvPr/>
        </p:nvSpPr>
        <p:spPr>
          <a:xfrm>
            <a:off x="14821218" y="6109838"/>
            <a:ext cx="2941297" cy="2474366"/>
          </a:xfrm>
          <a:custGeom>
            <a:avLst/>
            <a:gdLst/>
            <a:ahLst/>
            <a:cxnLst/>
            <a:rect l="l" t="t" r="r" b="b"/>
            <a:pathLst>
              <a:path w="2941297" h="2474366">
                <a:moveTo>
                  <a:pt x="0" y="0"/>
                </a:moveTo>
                <a:lnTo>
                  <a:pt x="2941297" y="0"/>
                </a:lnTo>
                <a:lnTo>
                  <a:pt x="2941297" y="2474366"/>
                </a:lnTo>
                <a:lnTo>
                  <a:pt x="0" y="24743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525484" y="514350"/>
            <a:ext cx="17237031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63"/>
              </a:lnSpc>
            </a:pPr>
            <a:r>
              <a:rPr lang="en-US" sz="7052" spc="352">
                <a:solidFill>
                  <a:srgbClr val="174759"/>
                </a:solidFill>
                <a:latin typeface="Oswald"/>
                <a:ea typeface="Oswald"/>
                <a:cs typeface="Oswald"/>
                <a:sym typeface="Oswald"/>
              </a:rPr>
              <a:t>WHAT WE KNOW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26702" y="8928743"/>
            <a:ext cx="14634596" cy="69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Sources:  Center for Law, Brain &amp; Behavior at Massachusetts General Hospital, </a:t>
            </a:r>
            <a:r>
              <a:rPr lang="en-US" sz="1799" i="1" u="sng">
                <a:solidFill>
                  <a:srgbClr val="0000FF"/>
                </a:solidFill>
                <a:latin typeface="Arimo Italics"/>
                <a:ea typeface="Arimo Italics"/>
                <a:cs typeface="Arimo Italics"/>
                <a:sym typeface="Arimo Italics"/>
                <a:hlinkClick r:id="rId4" tooltip="https://clbb.mgh.harvard.edu/white-paper-on-the-science-of-late-adolescence/"/>
              </a:rPr>
              <a:t>White Paper on the Science of Late Adolescence, A Guide for Judges, Attorneys, and Policy Makers </a:t>
            </a:r>
            <a:r>
              <a:rPr lang="en-US" sz="1799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(2022); The Sentencing Project,</a:t>
            </a:r>
            <a:r>
              <a:rPr lang="en-US" sz="1799" u="sng">
                <a:solidFill>
                  <a:srgbClr val="0000FF"/>
                </a:solidFill>
                <a:latin typeface="Arimo"/>
                <a:ea typeface="Arimo"/>
                <a:cs typeface="Arimo"/>
                <a:sym typeface="Arimo"/>
                <a:hlinkClick r:id="rId5" tooltip="https://www.sentencingproject.org/reports/effective-alternatives-to-youth-incarceration/?emci=ea88f507-f3ba-ee11-b660-002248223197&amp;emdi=e54adfd0-24bd-ee11-b660-002248223197&amp;ceid=12190662"/>
              </a:rPr>
              <a:t> </a:t>
            </a:r>
            <a:r>
              <a:rPr lang="en-US" sz="1799" i="1" u="sng">
                <a:solidFill>
                  <a:srgbClr val="0000FF"/>
                </a:solidFill>
                <a:latin typeface="Arimo Italics"/>
                <a:ea typeface="Arimo Italics"/>
                <a:cs typeface="Arimo Italics"/>
                <a:sym typeface="Arimo Italics"/>
                <a:hlinkClick r:id="rId5" tooltip="https://www.sentencingproject.org/reports/effective-alternatives-to-youth-incarceration/?emci=ea88f507-f3ba-ee11-b660-002248223197&amp;emdi=e54adfd0-24bd-ee11-b660-002248223197&amp;ceid=12190662"/>
              </a:rPr>
              <a:t>Effective Alternatives to Youth Incarceration</a:t>
            </a:r>
            <a:r>
              <a:rPr lang="en-US" sz="1799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 (June 2023).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96397" y="1625400"/>
            <a:ext cx="13895206" cy="1194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9"/>
              </a:lnSpc>
            </a:pPr>
            <a:r>
              <a:rPr lang="en-US" sz="3207" b="1">
                <a:solidFill>
                  <a:srgbClr val="4A9CCA"/>
                </a:solidFill>
                <a:latin typeface="Arimo Bold"/>
                <a:ea typeface="Arimo Bold"/>
                <a:cs typeface="Arimo Bold"/>
                <a:sym typeface="Arimo Bold"/>
              </a:rPr>
              <a:t>Proportional and Developmentally-Informed Interventions Are Key to Supporting Public Safety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83100" y="1812873"/>
            <a:ext cx="5296216" cy="4402480"/>
          </a:xfrm>
          <a:custGeom>
            <a:avLst/>
            <a:gdLst/>
            <a:ahLst/>
            <a:cxnLst/>
            <a:rect l="l" t="t" r="r" b="b"/>
            <a:pathLst>
              <a:path w="5296216" h="4402480">
                <a:moveTo>
                  <a:pt x="0" y="0"/>
                </a:moveTo>
                <a:lnTo>
                  <a:pt x="5296217" y="0"/>
                </a:lnTo>
                <a:lnTo>
                  <a:pt x="5296217" y="4402480"/>
                </a:lnTo>
                <a:lnTo>
                  <a:pt x="0" y="4402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837215" y="40042"/>
            <a:ext cx="12613570" cy="1484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4"/>
              </a:lnSpc>
            </a:pPr>
            <a:r>
              <a:rPr lang="en-US" sz="7371" spc="368">
                <a:solidFill>
                  <a:srgbClr val="174759"/>
                </a:solidFill>
                <a:latin typeface="Oswald"/>
                <a:ea typeface="Oswald"/>
                <a:cs typeface="Oswald"/>
                <a:sym typeface="Oswald"/>
              </a:rPr>
              <a:t>US AGAINST THE WORLD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077239" y="9239250"/>
            <a:ext cx="12133523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spc="88">
                <a:solidFill>
                  <a:srgbClr val="3F5B67"/>
                </a:solidFill>
                <a:latin typeface="Arimo"/>
                <a:ea typeface="Arimo"/>
                <a:cs typeface="Arimo"/>
                <a:sym typeface="Arimo"/>
              </a:rPr>
              <a:t>Source: Campaign for the Fair Sentencing of Youth, </a:t>
            </a:r>
            <a:r>
              <a:rPr lang="en-US" sz="1800" i="1" spc="88">
                <a:solidFill>
                  <a:srgbClr val="3F5B67"/>
                </a:solidFill>
                <a:latin typeface="Arimo Italics"/>
                <a:ea typeface="Arimo Italics"/>
                <a:cs typeface="Arimo Italics"/>
                <a:sym typeface="Arimo Italics"/>
              </a:rPr>
              <a:t>Winning the Campaign: State Trends in Fighting the Treatment of Children as Adults in the Criminal Justice System; </a:t>
            </a:r>
            <a:r>
              <a:rPr lang="en-US" sz="1800" spc="88">
                <a:solidFill>
                  <a:srgbClr val="3F5B67"/>
                </a:solidFill>
                <a:latin typeface="Arimo"/>
                <a:ea typeface="Arimo"/>
                <a:cs typeface="Arimo"/>
                <a:sym typeface="Arimo"/>
              </a:rPr>
              <a:t>and The Sentencing Project: </a:t>
            </a:r>
            <a:r>
              <a:rPr lang="en-US" sz="1800" i="1" spc="88">
                <a:solidFill>
                  <a:srgbClr val="3F5B67"/>
                </a:solidFill>
                <a:latin typeface="Arimo Italics"/>
                <a:ea typeface="Arimo Italics"/>
                <a:cs typeface="Arimo Italics"/>
                <a:sym typeface="Arimo Italics"/>
              </a:rPr>
              <a:t>Incarceration and Crime: A Weak Relationship </a:t>
            </a:r>
            <a:r>
              <a:rPr lang="en-US" sz="1800" spc="88">
                <a:solidFill>
                  <a:srgbClr val="3F5B67"/>
                </a:solidFill>
                <a:latin typeface="Arimo"/>
                <a:ea typeface="Arimo"/>
                <a:cs typeface="Arimo"/>
                <a:sym typeface="Arimo"/>
              </a:rPr>
              <a:t>(June 13, 2024).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6454832"/>
            <a:ext cx="5905164" cy="2019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483" lvl="1" indent="-323742" algn="l">
              <a:lnSpc>
                <a:spcPts val="4048"/>
              </a:lnSpc>
              <a:buFont typeface="Arial"/>
              <a:buChar char="•"/>
            </a:pPr>
            <a:r>
              <a:rPr lang="en-US" sz="2998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Despite declining nationally, transfer in Ohio has increased </a:t>
            </a:r>
          </a:p>
          <a:p>
            <a:pPr marL="647483" lvl="1" indent="-323742" algn="l">
              <a:lnSpc>
                <a:spcPts val="4049"/>
              </a:lnSpc>
              <a:spcBef>
                <a:spcPct val="0"/>
              </a:spcBef>
              <a:buFont typeface="Arial"/>
              <a:buChar char="•"/>
            </a:pPr>
            <a:r>
              <a:rPr lang="en-US" sz="2998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Those increases are led by Cuyahoga County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33864" y="2661586"/>
            <a:ext cx="10631239" cy="4543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483" lvl="1" indent="-323742" algn="l">
              <a:lnSpc>
                <a:spcPts val="4048"/>
              </a:lnSpc>
              <a:buFont typeface="Arial"/>
              <a:buChar char="•"/>
            </a:pPr>
            <a:r>
              <a:rPr lang="en-US" sz="2998" dirty="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For the last 25 years, youth incarceration has fallen from 107,000 to 25,000 daily population</a:t>
            </a:r>
          </a:p>
          <a:p>
            <a:pPr marL="647483" lvl="1" indent="-323742" algn="l">
              <a:lnSpc>
                <a:spcPts val="4048"/>
              </a:lnSpc>
              <a:buFont typeface="Arial"/>
              <a:buChar char="•"/>
            </a:pPr>
            <a:r>
              <a:rPr lang="en-US" sz="2998" dirty="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During the same time, youth arrests fell by 80%</a:t>
            </a:r>
          </a:p>
          <a:p>
            <a:pPr marL="647483" lvl="1" indent="-323742" algn="l">
              <a:lnSpc>
                <a:spcPts val="4048"/>
              </a:lnSpc>
              <a:buFont typeface="Arial"/>
              <a:buChar char="•"/>
            </a:pPr>
            <a:r>
              <a:rPr lang="en-US" sz="2998" dirty="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2022 saw 32% fewer arrests than in 2019</a:t>
            </a:r>
          </a:p>
          <a:p>
            <a:pPr marL="647483" lvl="1" indent="-323742" algn="l">
              <a:lnSpc>
                <a:spcPts val="4048"/>
              </a:lnSpc>
              <a:buFont typeface="Arial"/>
              <a:buChar char="•"/>
            </a:pPr>
            <a:r>
              <a:rPr lang="en-US" sz="2998" dirty="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Youth arrests accounted for only 9% in 2022</a:t>
            </a:r>
          </a:p>
          <a:p>
            <a:pPr marL="647483" lvl="1" indent="-323742" algn="l">
              <a:lnSpc>
                <a:spcPts val="4048"/>
              </a:lnSpc>
              <a:buFont typeface="Arial"/>
              <a:buChar char="•"/>
            </a:pPr>
            <a:r>
              <a:rPr lang="en-US" sz="2998" dirty="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Youth arrests for serious offenses (non-weapon) fell significantly </a:t>
            </a:r>
          </a:p>
          <a:p>
            <a:pPr marL="647483" lvl="1" indent="-323742" algn="l">
              <a:lnSpc>
                <a:spcPts val="4049"/>
              </a:lnSpc>
              <a:spcBef>
                <a:spcPct val="0"/>
              </a:spcBef>
              <a:buFont typeface="Arial"/>
              <a:buChar char="•"/>
            </a:pPr>
            <a:r>
              <a:rPr lang="en-US" sz="2998" dirty="0">
                <a:solidFill>
                  <a:srgbClr val="174759"/>
                </a:solidFill>
                <a:latin typeface="Arimo"/>
                <a:ea typeface="Arimo"/>
                <a:cs typeface="Arimo"/>
                <a:sym typeface="Arimo"/>
              </a:rPr>
              <a:t>Youth under 18 were responsible for less than 11% of non-fatal violent crime incidents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44000" y="1942900"/>
            <a:ext cx="4876056" cy="55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9"/>
              </a:lnSpc>
              <a:spcBef>
                <a:spcPct val="0"/>
              </a:spcBef>
            </a:pPr>
            <a:r>
              <a:rPr lang="en-US" sz="3198" b="1">
                <a:solidFill>
                  <a:srgbClr val="4A9CCA"/>
                </a:solidFill>
                <a:latin typeface="Arimo Bold"/>
                <a:ea typeface="Arimo Bold"/>
                <a:cs typeface="Arimo Bold"/>
                <a:sym typeface="Arimo Bold"/>
              </a:rPr>
              <a:t>Youth Crime Data Trends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1681</Words>
  <Application>Microsoft Office PowerPoint</Application>
  <PresentationFormat>Custom</PresentationFormat>
  <Paragraphs>179</Paragraphs>
  <Slides>18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Arial</vt:lpstr>
      <vt:lpstr>Norwester</vt:lpstr>
      <vt:lpstr>Oswald</vt:lpstr>
      <vt:lpstr>Arimo Italics</vt:lpstr>
      <vt:lpstr>Inter Bold Italics</vt:lpstr>
      <vt:lpstr>Calibri</vt:lpstr>
      <vt:lpstr>Inter</vt:lpstr>
      <vt:lpstr>Arimo Bold</vt:lpstr>
      <vt:lpstr>Arimo Bold Italics</vt:lpstr>
      <vt:lpstr>Inter Bold</vt:lpstr>
      <vt:lpstr>Inter Italics</vt:lpstr>
      <vt:lpstr>Arimo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Defender Presentation to County Council Subcommittee</dc:title>
  <dc:creator>Leah Winsberg</dc:creator>
  <cp:lastModifiedBy>Leah Winsberg</cp:lastModifiedBy>
  <cp:revision>2</cp:revision>
  <dcterms:created xsi:type="dcterms:W3CDTF">2006-08-16T00:00:00Z</dcterms:created>
  <dcterms:modified xsi:type="dcterms:W3CDTF">2025-01-27T14:43:37Z</dcterms:modified>
  <dc:identifier>DAGdHX0TyZQ</dc:identifier>
</cp:coreProperties>
</file>