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modernComment_10A_0.xml" ContentType="application/vnd.ms-powerpoint.comment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rts/chart3.xml" ContentType="application/vnd.openxmlformats-officedocument.drawingml.chart+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9"/>
  </p:notesMasterIdLst>
  <p:sldIdLst>
    <p:sldId id="256" r:id="rId2"/>
    <p:sldId id="361" r:id="rId3"/>
    <p:sldId id="345" r:id="rId4"/>
    <p:sldId id="362" r:id="rId5"/>
    <p:sldId id="391" r:id="rId6"/>
    <p:sldId id="392" r:id="rId7"/>
    <p:sldId id="353" r:id="rId8"/>
    <p:sldId id="360" r:id="rId9"/>
    <p:sldId id="274" r:id="rId10"/>
    <p:sldId id="273" r:id="rId11"/>
    <p:sldId id="351" r:id="rId12"/>
    <p:sldId id="390" r:id="rId13"/>
    <p:sldId id="395" r:id="rId14"/>
    <p:sldId id="325" r:id="rId15"/>
    <p:sldId id="260" r:id="rId16"/>
    <p:sldId id="364" r:id="rId17"/>
    <p:sldId id="365" r:id="rId18"/>
    <p:sldId id="366" r:id="rId19"/>
    <p:sldId id="385" r:id="rId20"/>
    <p:sldId id="347" r:id="rId21"/>
    <p:sldId id="341" r:id="rId22"/>
    <p:sldId id="349" r:id="rId23"/>
    <p:sldId id="386" r:id="rId24"/>
    <p:sldId id="264" r:id="rId25"/>
    <p:sldId id="335" r:id="rId26"/>
    <p:sldId id="310" r:id="rId27"/>
    <p:sldId id="328" r:id="rId28"/>
    <p:sldId id="367" r:id="rId29"/>
    <p:sldId id="387" r:id="rId30"/>
    <p:sldId id="355" r:id="rId31"/>
    <p:sldId id="306" r:id="rId32"/>
    <p:sldId id="388" r:id="rId33"/>
    <p:sldId id="370" r:id="rId34"/>
    <p:sldId id="359" r:id="rId35"/>
    <p:sldId id="311" r:id="rId36"/>
    <p:sldId id="313" r:id="rId37"/>
    <p:sldId id="339" r:id="rId38"/>
    <p:sldId id="334" r:id="rId39"/>
    <p:sldId id="337" r:id="rId40"/>
    <p:sldId id="268" r:id="rId41"/>
    <p:sldId id="338" r:id="rId42"/>
    <p:sldId id="267" r:id="rId43"/>
    <p:sldId id="266" r:id="rId44"/>
    <p:sldId id="262" r:id="rId45"/>
    <p:sldId id="272" r:id="rId46"/>
    <p:sldId id="373" r:id="rId47"/>
    <p:sldId id="265" r:id="rId48"/>
    <p:sldId id="377" r:id="rId49"/>
    <p:sldId id="316" r:id="rId50"/>
    <p:sldId id="352" r:id="rId51"/>
    <p:sldId id="383" r:id="rId52"/>
    <p:sldId id="378" r:id="rId53"/>
    <p:sldId id="393" r:id="rId54"/>
    <p:sldId id="270" r:id="rId55"/>
    <p:sldId id="379" r:id="rId56"/>
    <p:sldId id="380" r:id="rId57"/>
    <p:sldId id="381" r:id="rId58"/>
    <p:sldId id="382" r:id="rId59"/>
    <p:sldId id="275" r:id="rId60"/>
    <p:sldId id="394" r:id="rId61"/>
    <p:sldId id="276" r:id="rId62"/>
    <p:sldId id="277" r:id="rId63"/>
    <p:sldId id="278" r:id="rId64"/>
    <p:sldId id="279" r:id="rId65"/>
    <p:sldId id="374" r:id="rId66"/>
    <p:sldId id="340" r:id="rId67"/>
    <p:sldId id="389" r:id="rId68"/>
  </p:sldIdLst>
  <p:sldSz cx="18288000" cy="10287000"/>
  <p:notesSz cx="7010400" cy="9296400"/>
  <p:embeddedFontLst>
    <p:embeddedFont>
      <p:font typeface="Arial Black" panose="020B0A04020102020204" pitchFamily="34" charset="0"/>
      <p:bold r:id="rId70"/>
    </p:embeddedFont>
    <p:embeddedFont>
      <p:font typeface="Poppins" panose="00000500000000000000" pitchFamily="2" charset="0"/>
      <p:regular r:id="rId71"/>
      <p:bold r:id="rId72"/>
      <p:italic r:id="rId73"/>
      <p:boldItalic r:id="rId74"/>
    </p:embeddedFont>
    <p:embeddedFont>
      <p:font typeface="Poppins Bold" panose="00000800000000000000" pitchFamily="2" charset="0"/>
      <p:regular r:id="rId75"/>
      <p:bold r:id="rId76"/>
    </p:embeddedFont>
    <p:embeddedFont>
      <p:font typeface="Poppins ExtraBold" panose="00000900000000000000" pitchFamily="2" charset="0"/>
      <p:regular r:id="rId77"/>
      <p:bold r:id="rId78"/>
      <p:boldItalic r:id="rId79"/>
    </p:embeddedFont>
    <p:embeddedFont>
      <p:font typeface="Poppins ExtraBold Bold" panose="020B0604020202020204" charset="0"/>
      <p:regular r:id="rId80"/>
    </p:embeddedFont>
    <p:embeddedFont>
      <p:font typeface="Poppins Medium" panose="00000600000000000000" pitchFamily="2" charset="0"/>
      <p:regular r:id="rId81"/>
      <p:italic r:id="rId82"/>
    </p:embeddedFont>
    <p:embeddedFont>
      <p:font typeface="Poppins Medium Bold" panose="020B0604020202020204" charset="0"/>
      <p:regular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9CDBBFB-E2AA-4F87-8398-F9FDB100A56C}">
          <p14:sldIdLst>
            <p14:sldId id="256"/>
            <p14:sldId id="361"/>
            <p14:sldId id="345"/>
            <p14:sldId id="362"/>
            <p14:sldId id="391"/>
            <p14:sldId id="392"/>
            <p14:sldId id="353"/>
            <p14:sldId id="360"/>
            <p14:sldId id="274"/>
            <p14:sldId id="273"/>
            <p14:sldId id="351"/>
            <p14:sldId id="390"/>
            <p14:sldId id="395"/>
            <p14:sldId id="325"/>
            <p14:sldId id="260"/>
            <p14:sldId id="364"/>
            <p14:sldId id="365"/>
            <p14:sldId id="366"/>
            <p14:sldId id="385"/>
          </p14:sldIdLst>
        </p14:section>
        <p14:section name="Untitled Section" id="{D7210BAC-89DC-4A65-9418-C3B174F1463C}">
          <p14:sldIdLst>
            <p14:sldId id="347"/>
            <p14:sldId id="341"/>
            <p14:sldId id="349"/>
            <p14:sldId id="386"/>
            <p14:sldId id="264"/>
            <p14:sldId id="335"/>
            <p14:sldId id="310"/>
            <p14:sldId id="328"/>
            <p14:sldId id="367"/>
            <p14:sldId id="387"/>
            <p14:sldId id="355"/>
            <p14:sldId id="306"/>
            <p14:sldId id="388"/>
            <p14:sldId id="370"/>
            <p14:sldId id="359"/>
            <p14:sldId id="311"/>
            <p14:sldId id="313"/>
            <p14:sldId id="339"/>
            <p14:sldId id="334"/>
            <p14:sldId id="337"/>
            <p14:sldId id="268"/>
            <p14:sldId id="338"/>
            <p14:sldId id="267"/>
            <p14:sldId id="266"/>
            <p14:sldId id="262"/>
            <p14:sldId id="272"/>
            <p14:sldId id="373"/>
            <p14:sldId id="265"/>
            <p14:sldId id="377"/>
            <p14:sldId id="316"/>
            <p14:sldId id="352"/>
            <p14:sldId id="383"/>
            <p14:sldId id="378"/>
            <p14:sldId id="393"/>
            <p14:sldId id="270"/>
            <p14:sldId id="379"/>
            <p14:sldId id="380"/>
            <p14:sldId id="381"/>
            <p14:sldId id="382"/>
            <p14:sldId id="275"/>
            <p14:sldId id="394"/>
            <p14:sldId id="276"/>
            <p14:sldId id="277"/>
            <p14:sldId id="278"/>
            <p14:sldId id="279"/>
            <p14:sldId id="374"/>
            <p14:sldId id="340"/>
            <p14:sldId id="38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8CF627-C52C-6EA1-3C8F-09A7E3E66A4F}" name="Melisa McDaniel" initials="MM" userId="S::MMcDaniel@cuyahogacounty.us::f814dfe5-f84a-4407-8c77-0eee3105d271" providerId="AD"/>
  <p188:author id="{49733528-BD5C-F841-D23D-B87F8CEE5FC1}" name="Alijah U. Heath" initials="" userId="S::AHeath@cuyahogacounty.us::cd9d05b8-1182-419f-b27d-2f631d8c0a81" providerId="AD"/>
  <p188:author id="{CC523467-7C64-9015-57D2-13EC95148CF9}" name="Bridget Gibbons" initials="BG" userId="S::BGibbons@cuyahogacounty.us::4e699d66-ecdc-49c9-b19a-b789ea0530b3" providerId="AD"/>
  <p188:author id="{95F0179B-9A17-6D01-C1BB-5F0C8DC9106F}" name="Alijah U. Heath" initials="AH" userId="S::aheath@cuyahogacounty.us::cd9d05b8-1182-419f-b27d-2f631d8c0a81" providerId="AD"/>
  <p188:author id="{529007BD-BF36-E8B7-E897-3F524362F02B}" name="Melisa McDaniel" initials="MM" userId="S::mmcdaniel@cuyahogacounty.us::f814dfe5-f84a-4407-8c77-0eee3105d271" providerId="AD"/>
  <p188:author id="{1D76CCCF-E3A2-5826-A2B8-7D2271ABC518}" name="Bridget Gibbons" initials="BG" userId="S::bgibbons@cuyahogacounty.us::4e699d66-ecdc-49c9-b19a-b789ea0530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D400"/>
    <a:srgbClr val="F2C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508F26-16F0-4726-9453-A8386857BBA8}" v="9" dt="2024-08-16T18:09:47.139"/>
    <p1510:client id="{95C50BE7-3444-BF5E-CD68-DEA957BC2E4C}" v="84" dt="2024-08-16T20:02:33.393"/>
    <p1510:client id="{BEFA9310-2201-8102-7382-BB71AF3FFE68}" v="33" dt="2024-08-16T17:41:32.3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322" y="62"/>
      </p:cViewPr>
      <p:guideLst>
        <p:guide orient="horz" pos="2160"/>
        <p:guide pos="2880"/>
      </p:guideLst>
    </p:cSldViewPr>
  </p:slideViewPr>
  <p:notesTextViewPr>
    <p:cViewPr>
      <p:scale>
        <a:sx n="1" d="1"/>
        <a:sy n="1" d="1"/>
      </p:scale>
      <p:origin x="0" y="-36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89" Type="http://schemas.microsoft.com/office/2018/10/relationships/authors" Targe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5.fntdata"/><Relationship Id="rId79" Type="http://schemas.openxmlformats.org/officeDocument/2006/relationships/font" Target="fonts/font10.fntdata"/><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77"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3.fntdata"/><Relationship Id="rId80" Type="http://schemas.openxmlformats.org/officeDocument/2006/relationships/font" Target="fonts/font11.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font" Target="fonts/font14.fntdata"/><Relationship Id="rId88"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font" Target="fonts/font12.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font" Target="fonts/font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font" Target="fonts/font13.fntdata"/><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oleObject" Target="file:///\\cjjcvfp01\Dept\Operational%20Improvement\Data%20Requests\Durbin\JDAI%20Probation%20Transformation%20small%20tab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1"/>
          <c:order val="0"/>
          <c:tx>
            <c:strRef>
              <c:f>Sheet1!$C$1</c:f>
              <c:strCache>
                <c:ptCount val="1"/>
                <c:pt idx="0">
                  <c:v>Felony</c:v>
                </c:pt>
              </c:strCache>
            </c:strRef>
          </c:tx>
          <c:spPr>
            <a:solidFill>
              <a:srgbClr val="FFBB03"/>
            </a:solidFill>
            <a:ln>
              <a:noFill/>
            </a:ln>
            <a:effectLst/>
            <a:sp3d/>
          </c:spPr>
          <c:invertIfNegative val="0"/>
          <c:cat>
            <c:numRef>
              <c:f>Sheet1!$A$2:$A$8</c:f>
              <c:numCache>
                <c:formatCode>General</c:formatCode>
                <c:ptCount val="7"/>
                <c:pt idx="0">
                  <c:v>2017</c:v>
                </c:pt>
                <c:pt idx="1">
                  <c:v>2018</c:v>
                </c:pt>
                <c:pt idx="2">
                  <c:v>2019</c:v>
                </c:pt>
                <c:pt idx="3">
                  <c:v>2020</c:v>
                </c:pt>
                <c:pt idx="4">
                  <c:v>2021</c:v>
                </c:pt>
                <c:pt idx="5">
                  <c:v>2022</c:v>
                </c:pt>
                <c:pt idx="6">
                  <c:v>2023</c:v>
                </c:pt>
              </c:numCache>
            </c:numRef>
          </c:cat>
          <c:val>
            <c:numRef>
              <c:f>Sheet1!$C$2:$C$8</c:f>
              <c:numCache>
                <c:formatCode>General</c:formatCode>
                <c:ptCount val="7"/>
                <c:pt idx="0">
                  <c:v>483</c:v>
                </c:pt>
                <c:pt idx="1">
                  <c:v>457</c:v>
                </c:pt>
                <c:pt idx="2">
                  <c:v>408</c:v>
                </c:pt>
                <c:pt idx="3">
                  <c:v>278</c:v>
                </c:pt>
                <c:pt idx="4">
                  <c:v>320</c:v>
                </c:pt>
                <c:pt idx="5">
                  <c:v>372</c:v>
                </c:pt>
                <c:pt idx="6">
                  <c:v>559</c:v>
                </c:pt>
              </c:numCache>
            </c:numRef>
          </c:val>
          <c:extLst>
            <c:ext xmlns:c16="http://schemas.microsoft.com/office/drawing/2014/chart" uri="{C3380CC4-5D6E-409C-BE32-E72D297353CC}">
              <c16:uniqueId val="{00000000-6467-4937-89D4-848E1C737896}"/>
            </c:ext>
          </c:extLst>
        </c:ser>
        <c:ser>
          <c:idx val="0"/>
          <c:order val="1"/>
          <c:tx>
            <c:strRef>
              <c:f>Sheet1!$B$1</c:f>
              <c:strCache>
                <c:ptCount val="1"/>
                <c:pt idx="0">
                  <c:v>Misdemeanor</c:v>
                </c:pt>
              </c:strCache>
            </c:strRef>
          </c:tx>
          <c:spPr>
            <a:solidFill>
              <a:srgbClr val="000059"/>
            </a:solidFill>
            <a:ln>
              <a:noFill/>
            </a:ln>
            <a:effectLst/>
            <a:sp3d/>
          </c:spPr>
          <c:invertIfNegative val="0"/>
          <c:cat>
            <c:numRef>
              <c:f>Sheet1!$A$2:$A$8</c:f>
              <c:numCache>
                <c:formatCode>General</c:formatCode>
                <c:ptCount val="7"/>
                <c:pt idx="0">
                  <c:v>2017</c:v>
                </c:pt>
                <c:pt idx="1">
                  <c:v>2018</c:v>
                </c:pt>
                <c:pt idx="2">
                  <c:v>2019</c:v>
                </c:pt>
                <c:pt idx="3">
                  <c:v>2020</c:v>
                </c:pt>
                <c:pt idx="4">
                  <c:v>2021</c:v>
                </c:pt>
                <c:pt idx="5">
                  <c:v>2022</c:v>
                </c:pt>
                <c:pt idx="6">
                  <c:v>2023</c:v>
                </c:pt>
              </c:numCache>
            </c:numRef>
          </c:cat>
          <c:val>
            <c:numRef>
              <c:f>Sheet1!$B$2:$B$8</c:f>
              <c:numCache>
                <c:formatCode>General</c:formatCode>
                <c:ptCount val="7"/>
                <c:pt idx="0">
                  <c:v>545</c:v>
                </c:pt>
                <c:pt idx="1">
                  <c:v>433</c:v>
                </c:pt>
                <c:pt idx="2">
                  <c:v>425</c:v>
                </c:pt>
                <c:pt idx="3">
                  <c:v>194</c:v>
                </c:pt>
                <c:pt idx="4">
                  <c:v>135</c:v>
                </c:pt>
                <c:pt idx="5">
                  <c:v>209</c:v>
                </c:pt>
                <c:pt idx="6">
                  <c:v>205</c:v>
                </c:pt>
              </c:numCache>
            </c:numRef>
          </c:val>
          <c:extLst>
            <c:ext xmlns:c16="http://schemas.microsoft.com/office/drawing/2014/chart" uri="{C3380CC4-5D6E-409C-BE32-E72D297353CC}">
              <c16:uniqueId val="{00000001-6467-4937-89D4-848E1C737896}"/>
            </c:ext>
          </c:extLst>
        </c:ser>
        <c:ser>
          <c:idx val="2"/>
          <c:order val="2"/>
          <c:tx>
            <c:strRef>
              <c:f>Sheet1!$D$1</c:f>
              <c:strCache>
                <c:ptCount val="1"/>
                <c:pt idx="0">
                  <c:v>Status</c:v>
                </c:pt>
              </c:strCache>
            </c:strRef>
          </c:tx>
          <c:spPr>
            <a:solidFill>
              <a:srgbClr val="808080"/>
            </a:solidFill>
            <a:ln>
              <a:noFill/>
            </a:ln>
            <a:effectLst/>
            <a:sp3d/>
          </c:spPr>
          <c:invertIfNegative val="0"/>
          <c:cat>
            <c:numRef>
              <c:f>Sheet1!$A$2:$A$8</c:f>
              <c:numCache>
                <c:formatCode>General</c:formatCode>
                <c:ptCount val="7"/>
                <c:pt idx="0">
                  <c:v>2017</c:v>
                </c:pt>
                <c:pt idx="1">
                  <c:v>2018</c:v>
                </c:pt>
                <c:pt idx="2">
                  <c:v>2019</c:v>
                </c:pt>
                <c:pt idx="3">
                  <c:v>2020</c:v>
                </c:pt>
                <c:pt idx="4">
                  <c:v>2021</c:v>
                </c:pt>
                <c:pt idx="5">
                  <c:v>2022</c:v>
                </c:pt>
                <c:pt idx="6">
                  <c:v>2023</c:v>
                </c:pt>
              </c:numCache>
            </c:numRef>
          </c:cat>
          <c:val>
            <c:numRef>
              <c:f>Sheet1!$D$2:$D$8</c:f>
              <c:numCache>
                <c:formatCode>General</c:formatCode>
                <c:ptCount val="7"/>
                <c:pt idx="0">
                  <c:v>111</c:v>
                </c:pt>
                <c:pt idx="1">
                  <c:v>7</c:v>
                </c:pt>
                <c:pt idx="2">
                  <c:v>17</c:v>
                </c:pt>
                <c:pt idx="3">
                  <c:v>9</c:v>
                </c:pt>
                <c:pt idx="4">
                  <c:v>7</c:v>
                </c:pt>
                <c:pt idx="5">
                  <c:v>0</c:v>
                </c:pt>
                <c:pt idx="6">
                  <c:v>0</c:v>
                </c:pt>
              </c:numCache>
            </c:numRef>
          </c:val>
          <c:extLst>
            <c:ext xmlns:c16="http://schemas.microsoft.com/office/drawing/2014/chart" uri="{C3380CC4-5D6E-409C-BE32-E72D297353CC}">
              <c16:uniqueId val="{00000002-6467-4937-89D4-848E1C737896}"/>
            </c:ext>
          </c:extLst>
        </c:ser>
        <c:dLbls>
          <c:showLegendKey val="0"/>
          <c:showVal val="0"/>
          <c:showCatName val="0"/>
          <c:showSerName val="0"/>
          <c:showPercent val="0"/>
          <c:showBubbleSize val="0"/>
        </c:dLbls>
        <c:gapWidth val="150"/>
        <c:shape val="box"/>
        <c:axId val="512094400"/>
        <c:axId val="512105216"/>
        <c:axId val="0"/>
      </c:bar3DChart>
      <c:catAx>
        <c:axId val="51209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2105216"/>
        <c:crosses val="autoZero"/>
        <c:auto val="1"/>
        <c:lblAlgn val="ctr"/>
        <c:lblOffset val="100"/>
        <c:noMultiLvlLbl val="0"/>
      </c:catAx>
      <c:valAx>
        <c:axId val="512105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Number of Youth on Probation</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1209440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24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Recidivism</c:v>
                </c:pt>
              </c:strCache>
            </c:strRef>
          </c:tx>
          <c:dPt>
            <c:idx val="0"/>
            <c:bubble3D val="0"/>
            <c:spPr>
              <a:solidFill>
                <a:schemeClr val="tx2">
                  <a:lumMod val="5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F4F4-43A1-8450-92A4E4046CA9}"/>
              </c:ext>
            </c:extLst>
          </c:dPt>
          <c:dPt>
            <c:idx val="1"/>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F4F4-43A1-8450-92A4E4046CA9}"/>
              </c:ext>
            </c:extLst>
          </c:dPt>
          <c:dLbls>
            <c:dLbl>
              <c:idx val="0"/>
              <c:layout>
                <c:manualLayout>
                  <c:x val="-0.20517084411181155"/>
                  <c:y val="0.19979649358499299"/>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3268076449757641"/>
                      <c:h val="0.11326857113837153"/>
                    </c:manualLayout>
                  </c15:layout>
                </c:ext>
                <c:ext xmlns:c16="http://schemas.microsoft.com/office/drawing/2014/chart" uri="{C3380CC4-5D6E-409C-BE32-E72D297353CC}">
                  <c16:uniqueId val="{00000001-F4F4-43A1-8450-92A4E4046CA9}"/>
                </c:ext>
              </c:extLst>
            </c:dLbl>
            <c:dLbl>
              <c:idx val="1"/>
              <c:layout>
                <c:manualLayout>
                  <c:x val="0.25412051803668451"/>
                  <c:y val="-0.17041998477846851"/>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lt1"/>
                        </a:solidFill>
                        <a:latin typeface="+mn-lt"/>
                        <a:ea typeface="+mn-ea"/>
                        <a:cs typeface="+mn-cs"/>
                      </a:defRPr>
                    </a:pPr>
                    <a:fld id="{58D416AE-B7BB-4EC8-BB40-539D8C2904CA}" type="CATEGORYNAME">
                      <a:rPr lang="en-US" sz="1800">
                        <a:solidFill>
                          <a:srgbClr val="002060"/>
                        </a:solidFill>
                      </a:rPr>
                      <a:pPr>
                        <a:defRPr sz="1800"/>
                      </a:pPr>
                      <a:t>[CATEGORY NAME]</a:t>
                    </a:fld>
                    <a:r>
                      <a:rPr lang="en-US" sz="1800" baseline="0">
                        <a:solidFill>
                          <a:srgbClr val="002060"/>
                        </a:solidFill>
                      </a:rPr>
                      <a:t>, </a:t>
                    </a:r>
                    <a:fld id="{91AC1C79-9200-461E-AF8E-C8780B305BD9}" type="VALUE">
                      <a:rPr lang="en-US" sz="1800" baseline="0">
                        <a:solidFill>
                          <a:srgbClr val="002060"/>
                        </a:solidFill>
                      </a:rPr>
                      <a:pPr>
                        <a:defRPr sz="1800"/>
                      </a:pPr>
                      <a:t>[VALUE]</a:t>
                    </a:fld>
                    <a:r>
                      <a:rPr lang="en-US" sz="1800" baseline="0">
                        <a:solidFill>
                          <a:srgbClr val="002060"/>
                        </a:solidFill>
                      </a:rPr>
                      <a:t>, </a:t>
                    </a:r>
                    <a:fld id="{1F9AD25A-02B8-4BC1-934C-2797E8A36F96}" type="PERCENTAGE">
                      <a:rPr lang="en-US" sz="1800" baseline="0">
                        <a:solidFill>
                          <a:srgbClr val="002060"/>
                        </a:solidFill>
                      </a:rPr>
                      <a:pPr>
                        <a:defRPr sz="1800"/>
                      </a:pPr>
                      <a:t>[PERCENTAGE]</a:t>
                    </a:fld>
                    <a:endParaRPr lang="en-US" sz="1800" baseline="0">
                      <a:solidFill>
                        <a:srgbClr val="002060"/>
                      </a:solidFill>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3703987409063129"/>
                      <c:h val="0.11880962108299048"/>
                    </c:manualLayout>
                  </c15:layout>
                  <c15:dlblFieldTable/>
                  <c15:showDataLabelsRange val="0"/>
                </c:ext>
                <c:ext xmlns:c16="http://schemas.microsoft.com/office/drawing/2014/chart" uri="{C3380CC4-5D6E-409C-BE32-E72D297353CC}">
                  <c16:uniqueId val="{00000003-F4F4-43A1-8450-92A4E4046CA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Recidivism within 1 Year</c:v>
                </c:pt>
                <c:pt idx="1">
                  <c:v>No Recidivism</c:v>
                </c:pt>
              </c:strCache>
            </c:strRef>
          </c:cat>
          <c:val>
            <c:numRef>
              <c:f>Sheet1!$B$2:$B$3</c:f>
              <c:numCache>
                <c:formatCode>General</c:formatCode>
                <c:ptCount val="2"/>
                <c:pt idx="0">
                  <c:v>195</c:v>
                </c:pt>
                <c:pt idx="1">
                  <c:v>471</c:v>
                </c:pt>
              </c:numCache>
            </c:numRef>
          </c:val>
          <c:extLst>
            <c:ext xmlns:c16="http://schemas.microsoft.com/office/drawing/2014/chart" uri="{C3380CC4-5D6E-409C-BE32-E72D297353CC}">
              <c16:uniqueId val="{00000004-F4F4-43A1-8450-92A4E4046CA9}"/>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b="0"/>
            </a:pPr>
            <a:r>
              <a:rPr lang="en-US" sz="3600" b="1" dirty="0">
                <a:solidFill>
                  <a:schemeClr val="tx2"/>
                </a:solidFill>
              </a:rPr>
              <a:t>Mental Health</a:t>
            </a:r>
            <a:r>
              <a:rPr lang="en-US" sz="3600" b="1" baseline="0" dirty="0">
                <a:solidFill>
                  <a:schemeClr val="tx2"/>
                </a:solidFill>
              </a:rPr>
              <a:t> </a:t>
            </a:r>
            <a:r>
              <a:rPr lang="en-US" sz="3600" b="1" dirty="0">
                <a:solidFill>
                  <a:schemeClr val="tx2"/>
                </a:solidFill>
              </a:rPr>
              <a:t>Interactions =</a:t>
            </a:r>
            <a:r>
              <a:rPr lang="en-US" sz="3600" b="1" baseline="0" dirty="0">
                <a:solidFill>
                  <a:schemeClr val="tx2"/>
                </a:solidFill>
              </a:rPr>
              <a:t>  7,557</a:t>
            </a:r>
          </a:p>
          <a:p>
            <a:pPr>
              <a:defRPr sz="2800" b="0"/>
            </a:pPr>
            <a:r>
              <a:rPr lang="en-US" sz="3200" b="0" baseline="0" dirty="0">
                <a:solidFill>
                  <a:schemeClr val="tx2"/>
                </a:solidFill>
              </a:rPr>
              <a:t>January-December 2023</a:t>
            </a:r>
            <a:r>
              <a:rPr lang="en-US" sz="3600" b="0" dirty="0">
                <a:solidFill>
                  <a:schemeClr val="tx2"/>
                </a:solidFill>
              </a:rPr>
              <a:t>                                </a:t>
            </a:r>
          </a:p>
        </c:rich>
      </c:tx>
      <c:overlay val="0"/>
    </c:title>
    <c:autoTitleDeleted val="0"/>
    <c:plotArea>
      <c:layout/>
      <c:pieChart>
        <c:varyColors val="1"/>
        <c:ser>
          <c:idx val="0"/>
          <c:order val="0"/>
          <c:tx>
            <c:strRef>
              <c:f>Sheet1!$B$1</c:f>
              <c:strCache>
                <c:ptCount val="1"/>
                <c:pt idx="0">
                  <c:v>2021 Mental Health Interactions                                </c:v>
                </c:pt>
              </c:strCache>
            </c:strRef>
          </c:tx>
          <c:dPt>
            <c:idx val="0"/>
            <c:bubble3D val="0"/>
            <c:spPr>
              <a:solidFill>
                <a:srgbClr val="002060"/>
              </a:solidFill>
            </c:spPr>
            <c:extLst>
              <c:ext xmlns:c16="http://schemas.microsoft.com/office/drawing/2014/chart" uri="{C3380CC4-5D6E-409C-BE32-E72D297353CC}">
                <c16:uniqueId val="{00000000-DFF3-4343-8A38-F61839B5B4A4}"/>
              </c:ext>
            </c:extLst>
          </c:dPt>
          <c:dPt>
            <c:idx val="1"/>
            <c:bubble3D val="0"/>
            <c:spPr>
              <a:solidFill>
                <a:srgbClr val="FFC000"/>
              </a:solidFill>
            </c:spPr>
            <c:extLst>
              <c:ext xmlns:c16="http://schemas.microsoft.com/office/drawing/2014/chart" uri="{C3380CC4-5D6E-409C-BE32-E72D297353CC}">
                <c16:uniqueId val="{00000000-EEDD-4B2E-93DA-AD4A58565973}"/>
              </c:ext>
            </c:extLst>
          </c:dPt>
          <c:dPt>
            <c:idx val="2"/>
            <c:bubble3D val="0"/>
            <c:spPr>
              <a:solidFill>
                <a:schemeClr val="accent2">
                  <a:lumMod val="75000"/>
                </a:schemeClr>
              </a:solidFill>
            </c:spPr>
            <c:extLst>
              <c:ext xmlns:c16="http://schemas.microsoft.com/office/drawing/2014/chart" uri="{C3380CC4-5D6E-409C-BE32-E72D297353CC}">
                <c16:uniqueId val="{00000001-EEDD-4B2E-93DA-AD4A58565973}"/>
              </c:ext>
            </c:extLst>
          </c:dPt>
          <c:dPt>
            <c:idx val="3"/>
            <c:bubble3D val="0"/>
            <c:spPr>
              <a:solidFill>
                <a:schemeClr val="accent4">
                  <a:lumMod val="75000"/>
                </a:schemeClr>
              </a:solidFill>
            </c:spPr>
            <c:extLst>
              <c:ext xmlns:c16="http://schemas.microsoft.com/office/drawing/2014/chart" uri="{C3380CC4-5D6E-409C-BE32-E72D297353CC}">
                <c16:uniqueId val="{00000002-EEDD-4B2E-93DA-AD4A58565973}"/>
              </c:ext>
            </c:extLst>
          </c:dPt>
          <c:dLbls>
            <c:dLbl>
              <c:idx val="1"/>
              <c:layout>
                <c:manualLayout>
                  <c:x val="8.901908550268961E-2"/>
                  <c:y val="-0.18122071901763845"/>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EEDD-4B2E-93DA-AD4A58565973}"/>
                </c:ext>
              </c:extLst>
            </c:dLbl>
            <c:dLbl>
              <c:idx val="2"/>
              <c:layout>
                <c:manualLayout>
                  <c:x val="6.1159706760792833E-2"/>
                  <c:y val="9.879758451246226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EDD-4B2E-93DA-AD4A58565973}"/>
                </c:ext>
              </c:extLst>
            </c:dLbl>
            <c:dLbl>
              <c:idx val="3"/>
              <c:layout>
                <c:manualLayout>
                  <c:x val="3.9646822844145516E-2"/>
                  <c:y val="0.1120776350324630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EEDD-4B2E-93DA-AD4A58565973}"/>
                </c:ext>
              </c:extLst>
            </c:dLbl>
            <c:dLbl>
              <c:idx val="4"/>
              <c:layout>
                <c:manualLayout>
                  <c:x val="1.1040558916691774E-2"/>
                  <c:y val="9.706155151658674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EDD-4B2E-93DA-AD4A58565973}"/>
                </c:ext>
              </c:extLst>
            </c:dLbl>
            <c:dLbl>
              <c:idx val="5"/>
              <c:layout>
                <c:manualLayout>
                  <c:x val="1.1678914128829409E-2"/>
                  <c:y val="6.284681011950750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EEDD-4B2E-93DA-AD4A58565973}"/>
                </c:ext>
              </c:extLst>
            </c:dLbl>
            <c:spPr>
              <a:noFill/>
              <a:ln>
                <a:noFill/>
              </a:ln>
              <a:effectLst/>
            </c:spPr>
            <c:txPr>
              <a:bodyPr/>
              <a:lstStyle/>
              <a:p>
                <a:pPr>
                  <a:defRPr sz="3200" b="1">
                    <a:solidFill>
                      <a:schemeClr val="bg1"/>
                    </a:solidFill>
                  </a:defRPr>
                </a:pPr>
                <a:endParaRPr lang="en-US"/>
              </a:p>
            </c:txPr>
            <c:dLblPos val="ctr"/>
            <c:showLegendKey val="0"/>
            <c:showVal val="0"/>
            <c:showCatName val="0"/>
            <c:showSerName val="0"/>
            <c:showPercent val="1"/>
            <c:showBubbleSize val="0"/>
            <c:showLeaderLines val="1"/>
            <c:extLst>
              <c:ext xmlns:c15="http://schemas.microsoft.com/office/drawing/2012/chart" uri="{CE6537A1-D6FC-4f65-9D91-7224C49458BB}"/>
            </c:extLst>
          </c:dLbls>
          <c:cat>
            <c:strRef>
              <c:f>Sheet1!$A$2:$A$6</c:f>
              <c:strCache>
                <c:ptCount val="5"/>
                <c:pt idx="0">
                  <c:v>Psychtherapy 3,554</c:v>
                </c:pt>
                <c:pt idx="1">
                  <c:v>Crisis Management 2,771</c:v>
                </c:pt>
                <c:pt idx="2">
                  <c:v>Consultation 591</c:v>
                </c:pt>
                <c:pt idx="3">
                  <c:v>Psychiatry 581</c:v>
                </c:pt>
                <c:pt idx="4">
                  <c:v>On Call 60</c:v>
                </c:pt>
              </c:strCache>
            </c:strRef>
          </c:cat>
          <c:val>
            <c:numRef>
              <c:f>Sheet1!$B$2:$B$6</c:f>
              <c:numCache>
                <c:formatCode>#,##0</c:formatCode>
                <c:ptCount val="5"/>
                <c:pt idx="0">
                  <c:v>3554</c:v>
                </c:pt>
                <c:pt idx="1">
                  <c:v>2771</c:v>
                </c:pt>
                <c:pt idx="2" formatCode="General">
                  <c:v>591</c:v>
                </c:pt>
                <c:pt idx="3" formatCode="General">
                  <c:v>581</c:v>
                </c:pt>
                <c:pt idx="4" formatCode="General">
                  <c:v>60</c:v>
                </c:pt>
              </c:numCache>
            </c:numRef>
          </c:val>
          <c:extLst>
            <c:ext xmlns:c16="http://schemas.microsoft.com/office/drawing/2014/chart" uri="{C3380CC4-5D6E-409C-BE32-E72D297353CC}">
              <c16:uniqueId val="{00000005-EEDD-4B2E-93DA-AD4A58565973}"/>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70004410372457104"/>
          <c:y val="0.26098281975550941"/>
          <c:w val="0.25670076431061956"/>
          <c:h val="0.57717078310908032"/>
        </c:manualLayout>
      </c:layout>
      <c:overlay val="1"/>
      <c:txPr>
        <a:bodyPr/>
        <a:lstStyle/>
        <a:p>
          <a:pPr>
            <a:defRPr sz="2800"/>
          </a:pPr>
          <a:endParaRPr lang="en-US"/>
        </a:p>
      </c:txPr>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A_0.xml><?xml version="1.0" encoding="utf-8"?>
<p188:cmLst xmlns:a="http://schemas.openxmlformats.org/drawingml/2006/main" xmlns:r="http://schemas.openxmlformats.org/officeDocument/2006/relationships" xmlns:p188="http://schemas.microsoft.com/office/powerpoint/2018/8/main">
  <p188:cm id="{8F526984-E05B-4F5C-8395-BCDD386C4B61}" authorId="{1D76CCCF-E3A2-5826-A2B8-7D2271ABC518}" created="2024-08-12T14:44:06.136">
    <ac:deMkLst xmlns:ac="http://schemas.microsoft.com/office/drawing/2013/main/command">
      <pc:docMk xmlns:pc="http://schemas.microsoft.com/office/powerpoint/2013/main/command"/>
      <pc:sldMk xmlns:pc="http://schemas.microsoft.com/office/powerpoint/2013/main/command" cId="0" sldId="266"/>
      <ac:spMk id="26" creationId="{00000000-0000-0000-0000-000000000000}"/>
    </ac:deMkLst>
    <p188:txBody>
      <a:bodyPr/>
      <a:lstStyle/>
      <a:p>
        <a:r>
          <a:rPr lang="en-US"/>
          <a:t>should I put in 2023?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3A44F4-89DA-42F9-A3A9-FF700A16732E}"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CBFF6EC2-D75A-44BE-86A1-0A4C2C8C8151}">
      <dgm:prSet phldrT="[Text]"/>
      <dgm:spPr/>
      <dgm:t>
        <a:bodyPr/>
        <a:lstStyle/>
        <a:p>
          <a:r>
            <a:rPr lang="en-US"/>
            <a:t>Complaint Filed</a:t>
          </a:r>
        </a:p>
      </dgm:t>
    </dgm:pt>
    <dgm:pt modelId="{44CBA8A1-9DFB-4C9D-B517-09EBF3B2FF73}" type="parTrans" cxnId="{EE7A29D6-49DE-421B-A162-2ED96BB6299F}">
      <dgm:prSet/>
      <dgm:spPr/>
      <dgm:t>
        <a:bodyPr/>
        <a:lstStyle/>
        <a:p>
          <a:endParaRPr lang="en-US"/>
        </a:p>
      </dgm:t>
    </dgm:pt>
    <dgm:pt modelId="{A0BB8586-5407-443A-B9EC-EA8D8D3F5F46}" type="sibTrans" cxnId="{EE7A29D6-49DE-421B-A162-2ED96BB6299F}">
      <dgm:prSet/>
      <dgm:spPr/>
      <dgm:t>
        <a:bodyPr/>
        <a:lstStyle/>
        <a:p>
          <a:endParaRPr lang="en-US"/>
        </a:p>
      </dgm:t>
    </dgm:pt>
    <dgm:pt modelId="{254DF2D3-B9E4-49B8-B914-E387CA9BC8F6}">
      <dgm:prSet phldrT="[Text]"/>
      <dgm:spPr/>
      <dgm:t>
        <a:bodyPr/>
        <a:lstStyle/>
        <a:p>
          <a:r>
            <a:rPr lang="en-US"/>
            <a:t>All charges sent to Prosecutor</a:t>
          </a:r>
        </a:p>
      </dgm:t>
    </dgm:pt>
    <dgm:pt modelId="{BB03E830-6A94-4DEF-A680-F396FD0F2090}" type="parTrans" cxnId="{5D10CE8F-BE47-4371-87F3-08D2ED25FFB3}">
      <dgm:prSet/>
      <dgm:spPr/>
      <dgm:t>
        <a:bodyPr/>
        <a:lstStyle/>
        <a:p>
          <a:endParaRPr lang="en-US"/>
        </a:p>
      </dgm:t>
    </dgm:pt>
    <dgm:pt modelId="{1CDACC22-E1BC-4D7D-83CD-E35B409599FE}" type="sibTrans" cxnId="{5D10CE8F-BE47-4371-87F3-08D2ED25FFB3}">
      <dgm:prSet/>
      <dgm:spPr/>
      <dgm:t>
        <a:bodyPr/>
        <a:lstStyle/>
        <a:p>
          <a:endParaRPr lang="en-US"/>
        </a:p>
      </dgm:t>
    </dgm:pt>
    <dgm:pt modelId="{7A7E589C-5F86-4A79-B290-52094BC87F0C}">
      <dgm:prSet phldrT="[Text]"/>
      <dgm:spPr/>
      <dgm:t>
        <a:bodyPr/>
        <a:lstStyle/>
        <a:p>
          <a:r>
            <a:rPr lang="en-US"/>
            <a:t>Prosecutor Review</a:t>
          </a:r>
        </a:p>
      </dgm:t>
    </dgm:pt>
    <dgm:pt modelId="{6C012396-D667-4CDE-8099-8D0CDCAB1600}" type="parTrans" cxnId="{A6166F5E-E17D-4B00-AAF3-FD4C93673B13}">
      <dgm:prSet/>
      <dgm:spPr/>
      <dgm:t>
        <a:bodyPr/>
        <a:lstStyle/>
        <a:p>
          <a:endParaRPr lang="en-US"/>
        </a:p>
      </dgm:t>
    </dgm:pt>
    <dgm:pt modelId="{057966F2-9F4F-41D2-AF4B-11FD06EC696C}" type="sibTrans" cxnId="{A6166F5E-E17D-4B00-AAF3-FD4C93673B13}">
      <dgm:prSet/>
      <dgm:spPr/>
      <dgm:t>
        <a:bodyPr/>
        <a:lstStyle/>
        <a:p>
          <a:endParaRPr lang="en-US"/>
        </a:p>
      </dgm:t>
    </dgm:pt>
    <dgm:pt modelId="{8F249F05-93DF-4244-9B03-CBC48F998DB4}">
      <dgm:prSet phldrT="[Text]"/>
      <dgm:spPr/>
      <dgm:t>
        <a:bodyPr/>
        <a:lstStyle/>
        <a:p>
          <a:r>
            <a:rPr lang="en-US"/>
            <a:t>Agreed upon matrix</a:t>
          </a:r>
        </a:p>
      </dgm:t>
    </dgm:pt>
    <dgm:pt modelId="{E3D78144-132B-4A3E-977D-414715911F1B}" type="parTrans" cxnId="{C1512503-3BC2-46D6-A1D4-688C8537250C}">
      <dgm:prSet/>
      <dgm:spPr/>
      <dgm:t>
        <a:bodyPr/>
        <a:lstStyle/>
        <a:p>
          <a:endParaRPr lang="en-US"/>
        </a:p>
      </dgm:t>
    </dgm:pt>
    <dgm:pt modelId="{CAB26849-E48B-4A3A-973B-B1355B37EEBA}" type="sibTrans" cxnId="{C1512503-3BC2-46D6-A1D4-688C8537250C}">
      <dgm:prSet/>
      <dgm:spPr/>
      <dgm:t>
        <a:bodyPr/>
        <a:lstStyle/>
        <a:p>
          <a:endParaRPr lang="en-US"/>
        </a:p>
      </dgm:t>
    </dgm:pt>
    <dgm:pt modelId="{61783C2E-6B87-4B8F-8F4A-116EA016FEDD}">
      <dgm:prSet phldrT="[Text]"/>
      <dgm:spPr/>
      <dgm:t>
        <a:bodyPr/>
        <a:lstStyle/>
        <a:p>
          <a:r>
            <a:rPr lang="en-US"/>
            <a:t>Case sent to EIDC</a:t>
          </a:r>
        </a:p>
      </dgm:t>
    </dgm:pt>
    <dgm:pt modelId="{D26935B9-17E8-472B-BE16-78F79E2237C0}" type="parTrans" cxnId="{74B617B2-D529-46B4-B4FD-8964D13222AF}">
      <dgm:prSet/>
      <dgm:spPr/>
      <dgm:t>
        <a:bodyPr/>
        <a:lstStyle/>
        <a:p>
          <a:endParaRPr lang="en-US"/>
        </a:p>
      </dgm:t>
    </dgm:pt>
    <dgm:pt modelId="{F27F086E-3C5E-4004-8AD9-1413936872E4}" type="sibTrans" cxnId="{74B617B2-D529-46B4-B4FD-8964D13222AF}">
      <dgm:prSet/>
      <dgm:spPr/>
      <dgm:t>
        <a:bodyPr/>
        <a:lstStyle/>
        <a:p>
          <a:endParaRPr lang="en-US"/>
        </a:p>
      </dgm:t>
    </dgm:pt>
    <dgm:pt modelId="{C43835A3-64AF-4E81-AF85-B43626EBA572}">
      <dgm:prSet phldrT="[Text]"/>
      <dgm:spPr/>
      <dgm:t>
        <a:bodyPr/>
        <a:lstStyle/>
        <a:p>
          <a:r>
            <a:rPr lang="en-US"/>
            <a:t>Intervention Specialists schedule meeting with family</a:t>
          </a:r>
        </a:p>
      </dgm:t>
    </dgm:pt>
    <dgm:pt modelId="{B889DB8B-9447-47BC-967C-EF98E1D9E48E}" type="parTrans" cxnId="{293A9C8D-3367-454F-9AAA-BE6F0FBFBC20}">
      <dgm:prSet/>
      <dgm:spPr/>
      <dgm:t>
        <a:bodyPr/>
        <a:lstStyle/>
        <a:p>
          <a:endParaRPr lang="en-US"/>
        </a:p>
      </dgm:t>
    </dgm:pt>
    <dgm:pt modelId="{33546259-AC58-4CF4-B519-3762157468EA}" type="sibTrans" cxnId="{293A9C8D-3367-454F-9AAA-BE6F0FBFBC20}">
      <dgm:prSet/>
      <dgm:spPr/>
      <dgm:t>
        <a:bodyPr/>
        <a:lstStyle/>
        <a:p>
          <a:endParaRPr lang="en-US"/>
        </a:p>
      </dgm:t>
    </dgm:pt>
    <dgm:pt modelId="{BE98FC46-D724-49B2-8DDD-974B0ACFAE7E}">
      <dgm:prSet phldrT="[Text]"/>
      <dgm:spPr/>
      <dgm:t>
        <a:bodyPr/>
        <a:lstStyle/>
        <a:p>
          <a:r>
            <a:rPr lang="en-US"/>
            <a:t>Automatic diversion</a:t>
          </a:r>
        </a:p>
      </dgm:t>
    </dgm:pt>
    <dgm:pt modelId="{EF5D6C0F-1151-4C6A-A458-C4426E60D736}" type="parTrans" cxnId="{1F2BE06E-412A-4A99-AE57-D73FB28C0EFC}">
      <dgm:prSet/>
      <dgm:spPr/>
      <dgm:t>
        <a:bodyPr/>
        <a:lstStyle/>
        <a:p>
          <a:endParaRPr lang="en-US"/>
        </a:p>
      </dgm:t>
    </dgm:pt>
    <dgm:pt modelId="{03A478E6-8CD5-43EF-93EA-0F532CFB34AC}" type="sibTrans" cxnId="{1F2BE06E-412A-4A99-AE57-D73FB28C0EFC}">
      <dgm:prSet/>
      <dgm:spPr/>
      <dgm:t>
        <a:bodyPr/>
        <a:lstStyle/>
        <a:p>
          <a:endParaRPr lang="en-US"/>
        </a:p>
      </dgm:t>
    </dgm:pt>
    <dgm:pt modelId="{E8DE3C27-4E8E-4866-8583-1357E18BE9F2}">
      <dgm:prSet phldrT="[Text]"/>
      <dgm:spPr/>
      <dgm:t>
        <a:bodyPr/>
        <a:lstStyle/>
        <a:p>
          <a:r>
            <a:rPr lang="en-US"/>
            <a:t>Automatic official</a:t>
          </a:r>
        </a:p>
      </dgm:t>
    </dgm:pt>
    <dgm:pt modelId="{7FAABB4E-7976-4EEA-B811-D4CB56E402ED}" type="parTrans" cxnId="{B5E34132-68DC-4346-8D3F-069A5F6C11EB}">
      <dgm:prSet/>
      <dgm:spPr/>
      <dgm:t>
        <a:bodyPr/>
        <a:lstStyle/>
        <a:p>
          <a:endParaRPr lang="en-US"/>
        </a:p>
      </dgm:t>
    </dgm:pt>
    <dgm:pt modelId="{4C116D30-F0F7-47EB-AFFF-8DB3BF3AA1CD}" type="sibTrans" cxnId="{B5E34132-68DC-4346-8D3F-069A5F6C11EB}">
      <dgm:prSet/>
      <dgm:spPr/>
      <dgm:t>
        <a:bodyPr/>
        <a:lstStyle/>
        <a:p>
          <a:endParaRPr lang="en-US"/>
        </a:p>
      </dgm:t>
    </dgm:pt>
    <dgm:pt modelId="{DDE9C2B6-F018-409C-8AD7-3421D341FDEB}">
      <dgm:prSet phldrT="[Text]"/>
      <dgm:spPr/>
      <dgm:t>
        <a:bodyPr/>
        <a:lstStyle/>
        <a:p>
          <a:r>
            <a:rPr lang="en-US"/>
            <a:t>Pending assessment</a:t>
          </a:r>
        </a:p>
      </dgm:t>
    </dgm:pt>
    <dgm:pt modelId="{91B4CD3F-ADB9-4D91-89FD-183899193BB8}" type="parTrans" cxnId="{B12FFAF6-99CA-4E2B-979F-CE71AB03F76B}">
      <dgm:prSet/>
      <dgm:spPr/>
      <dgm:t>
        <a:bodyPr/>
        <a:lstStyle/>
        <a:p>
          <a:endParaRPr lang="en-US"/>
        </a:p>
      </dgm:t>
    </dgm:pt>
    <dgm:pt modelId="{68FB2C6B-EA83-4128-9E8C-96D4E46279B5}" type="sibTrans" cxnId="{B12FFAF6-99CA-4E2B-979F-CE71AB03F76B}">
      <dgm:prSet/>
      <dgm:spPr/>
      <dgm:t>
        <a:bodyPr/>
        <a:lstStyle/>
        <a:p>
          <a:endParaRPr lang="en-US"/>
        </a:p>
      </dgm:t>
    </dgm:pt>
    <dgm:pt modelId="{84119D55-F3B7-4C0D-99B9-4201ECDF0463}">
      <dgm:prSet phldrT="[Text]"/>
      <dgm:spPr/>
      <dgm:t>
        <a:bodyPr/>
        <a:lstStyle/>
        <a:p>
          <a:r>
            <a:rPr lang="en-US"/>
            <a:t>Arrest</a:t>
          </a:r>
        </a:p>
      </dgm:t>
    </dgm:pt>
    <dgm:pt modelId="{FB4B7194-0B9C-4DF5-B893-3739C00C96E4}" type="parTrans" cxnId="{E54A4040-959A-4160-A1AB-4A81FBE5F1B7}">
      <dgm:prSet/>
      <dgm:spPr/>
      <dgm:t>
        <a:bodyPr/>
        <a:lstStyle/>
        <a:p>
          <a:endParaRPr lang="en-US"/>
        </a:p>
      </dgm:t>
    </dgm:pt>
    <dgm:pt modelId="{7214DDC5-281E-43B9-98AB-8CCFD3893D67}" type="sibTrans" cxnId="{E54A4040-959A-4160-A1AB-4A81FBE5F1B7}">
      <dgm:prSet/>
      <dgm:spPr/>
      <dgm:t>
        <a:bodyPr/>
        <a:lstStyle/>
        <a:p>
          <a:endParaRPr lang="en-US"/>
        </a:p>
      </dgm:t>
    </dgm:pt>
    <dgm:pt modelId="{DD63E127-FDD7-48F2-8989-DE5568D206DA}">
      <dgm:prSet phldrT="[Text]"/>
      <dgm:spPr/>
      <dgm:t>
        <a:bodyPr/>
        <a:lstStyle/>
        <a:p>
          <a:r>
            <a:rPr lang="en-US"/>
            <a:t>F1 or F2 possible admission to DC</a:t>
          </a:r>
        </a:p>
      </dgm:t>
    </dgm:pt>
    <dgm:pt modelId="{3CCDF63E-E3BD-43CF-977C-0E875421206A}" type="parTrans" cxnId="{766E2D72-D587-4C33-8DAD-7A6067DB0D9C}">
      <dgm:prSet/>
      <dgm:spPr/>
      <dgm:t>
        <a:bodyPr/>
        <a:lstStyle/>
        <a:p>
          <a:endParaRPr lang="en-US"/>
        </a:p>
      </dgm:t>
    </dgm:pt>
    <dgm:pt modelId="{7E565B7F-82F1-4439-A918-AA9365B6BC87}" type="sibTrans" cxnId="{766E2D72-D587-4C33-8DAD-7A6067DB0D9C}">
      <dgm:prSet/>
      <dgm:spPr/>
      <dgm:t>
        <a:bodyPr/>
        <a:lstStyle/>
        <a:p>
          <a:endParaRPr lang="en-US"/>
        </a:p>
      </dgm:t>
    </dgm:pt>
    <dgm:pt modelId="{1DF0BAD8-9810-46C6-9046-F20722777747}">
      <dgm:prSet phldrT="[Text]"/>
      <dgm:spPr/>
      <dgm:t>
        <a:bodyPr/>
        <a:lstStyle/>
        <a:p>
          <a:endParaRPr lang="en-US"/>
        </a:p>
      </dgm:t>
    </dgm:pt>
    <dgm:pt modelId="{7060BDFC-DD57-4286-82B5-D57A4DEF02AA}" type="parTrans" cxnId="{F9DF05F5-46FA-486E-854E-050F30779BF5}">
      <dgm:prSet/>
      <dgm:spPr/>
      <dgm:t>
        <a:bodyPr/>
        <a:lstStyle/>
        <a:p>
          <a:endParaRPr lang="en-US"/>
        </a:p>
      </dgm:t>
    </dgm:pt>
    <dgm:pt modelId="{2ED143E3-8BFC-48C4-8421-BD0C07BF1AA1}" type="sibTrans" cxnId="{F9DF05F5-46FA-486E-854E-050F30779BF5}">
      <dgm:prSet/>
      <dgm:spPr/>
      <dgm:t>
        <a:bodyPr/>
        <a:lstStyle/>
        <a:p>
          <a:endParaRPr lang="en-US"/>
        </a:p>
      </dgm:t>
    </dgm:pt>
    <dgm:pt modelId="{EE7A5F80-9819-4C81-9AF3-DD516152B43D}" type="pres">
      <dgm:prSet presAssocID="{AA3A44F4-89DA-42F9-A3A9-FF700A16732E}" presName="linearFlow" presStyleCnt="0">
        <dgm:presLayoutVars>
          <dgm:dir/>
          <dgm:animLvl val="lvl"/>
          <dgm:resizeHandles val="exact"/>
        </dgm:presLayoutVars>
      </dgm:prSet>
      <dgm:spPr/>
    </dgm:pt>
    <dgm:pt modelId="{5F28949E-7960-420B-AFEC-5FFE68CCB7BD}" type="pres">
      <dgm:prSet presAssocID="{84119D55-F3B7-4C0D-99B9-4201ECDF0463}" presName="composite" presStyleCnt="0"/>
      <dgm:spPr/>
    </dgm:pt>
    <dgm:pt modelId="{D653B91F-CCFF-4072-A08E-6E5772FB5D2E}" type="pres">
      <dgm:prSet presAssocID="{84119D55-F3B7-4C0D-99B9-4201ECDF0463}" presName="parTx" presStyleLbl="node1" presStyleIdx="0" presStyleCnt="4">
        <dgm:presLayoutVars>
          <dgm:chMax val="0"/>
          <dgm:chPref val="0"/>
          <dgm:bulletEnabled val="1"/>
        </dgm:presLayoutVars>
      </dgm:prSet>
      <dgm:spPr/>
    </dgm:pt>
    <dgm:pt modelId="{3B558888-6EF0-48E7-9EAF-BC42D255A5DA}" type="pres">
      <dgm:prSet presAssocID="{84119D55-F3B7-4C0D-99B9-4201ECDF0463}" presName="parSh" presStyleLbl="node1" presStyleIdx="0" presStyleCnt="4"/>
      <dgm:spPr/>
    </dgm:pt>
    <dgm:pt modelId="{5EDF2B7D-23B8-48E9-B529-BE28F70C4935}" type="pres">
      <dgm:prSet presAssocID="{84119D55-F3B7-4C0D-99B9-4201ECDF0463}" presName="desTx" presStyleLbl="fgAcc1" presStyleIdx="0" presStyleCnt="4">
        <dgm:presLayoutVars>
          <dgm:bulletEnabled val="1"/>
        </dgm:presLayoutVars>
      </dgm:prSet>
      <dgm:spPr/>
    </dgm:pt>
    <dgm:pt modelId="{B7EE7E60-DDA4-4654-986C-38189C3B9232}" type="pres">
      <dgm:prSet presAssocID="{7214DDC5-281E-43B9-98AB-8CCFD3893D67}" presName="sibTrans" presStyleLbl="sibTrans2D1" presStyleIdx="0" presStyleCnt="3"/>
      <dgm:spPr/>
    </dgm:pt>
    <dgm:pt modelId="{9B031DC0-F944-4A19-90D9-ED4FF0535D67}" type="pres">
      <dgm:prSet presAssocID="{7214DDC5-281E-43B9-98AB-8CCFD3893D67}" presName="connTx" presStyleLbl="sibTrans2D1" presStyleIdx="0" presStyleCnt="3"/>
      <dgm:spPr/>
    </dgm:pt>
    <dgm:pt modelId="{37E80454-2980-4792-8817-974CB7A89CDC}" type="pres">
      <dgm:prSet presAssocID="{CBFF6EC2-D75A-44BE-86A1-0A4C2C8C8151}" presName="composite" presStyleCnt="0"/>
      <dgm:spPr/>
    </dgm:pt>
    <dgm:pt modelId="{44925A20-AFB7-4EA6-B0F9-667F915BF343}" type="pres">
      <dgm:prSet presAssocID="{CBFF6EC2-D75A-44BE-86A1-0A4C2C8C8151}" presName="parTx" presStyleLbl="node1" presStyleIdx="0" presStyleCnt="4">
        <dgm:presLayoutVars>
          <dgm:chMax val="0"/>
          <dgm:chPref val="0"/>
          <dgm:bulletEnabled val="1"/>
        </dgm:presLayoutVars>
      </dgm:prSet>
      <dgm:spPr/>
    </dgm:pt>
    <dgm:pt modelId="{8600693D-882F-479C-B96C-198A822F1C64}" type="pres">
      <dgm:prSet presAssocID="{CBFF6EC2-D75A-44BE-86A1-0A4C2C8C8151}" presName="parSh" presStyleLbl="node1" presStyleIdx="1" presStyleCnt="4"/>
      <dgm:spPr/>
    </dgm:pt>
    <dgm:pt modelId="{75700B9E-6131-46E7-8CFA-226308173448}" type="pres">
      <dgm:prSet presAssocID="{CBFF6EC2-D75A-44BE-86A1-0A4C2C8C8151}" presName="desTx" presStyleLbl="fgAcc1" presStyleIdx="1" presStyleCnt="4">
        <dgm:presLayoutVars>
          <dgm:bulletEnabled val="1"/>
        </dgm:presLayoutVars>
      </dgm:prSet>
      <dgm:spPr/>
    </dgm:pt>
    <dgm:pt modelId="{620354A1-C9E2-4C7E-9CE2-C01153ED443A}" type="pres">
      <dgm:prSet presAssocID="{A0BB8586-5407-443A-B9EC-EA8D8D3F5F46}" presName="sibTrans" presStyleLbl="sibTrans2D1" presStyleIdx="1" presStyleCnt="3"/>
      <dgm:spPr/>
    </dgm:pt>
    <dgm:pt modelId="{A77B6649-4FB3-49F1-BE34-6F7565FEF234}" type="pres">
      <dgm:prSet presAssocID="{A0BB8586-5407-443A-B9EC-EA8D8D3F5F46}" presName="connTx" presStyleLbl="sibTrans2D1" presStyleIdx="1" presStyleCnt="3"/>
      <dgm:spPr/>
    </dgm:pt>
    <dgm:pt modelId="{C7190A97-C837-4666-9866-4A561CC1F5AB}" type="pres">
      <dgm:prSet presAssocID="{7A7E589C-5F86-4A79-B290-52094BC87F0C}" presName="composite" presStyleCnt="0"/>
      <dgm:spPr/>
    </dgm:pt>
    <dgm:pt modelId="{F290259A-1910-47C5-A2D3-932699B47E06}" type="pres">
      <dgm:prSet presAssocID="{7A7E589C-5F86-4A79-B290-52094BC87F0C}" presName="parTx" presStyleLbl="node1" presStyleIdx="1" presStyleCnt="4">
        <dgm:presLayoutVars>
          <dgm:chMax val="0"/>
          <dgm:chPref val="0"/>
          <dgm:bulletEnabled val="1"/>
        </dgm:presLayoutVars>
      </dgm:prSet>
      <dgm:spPr/>
    </dgm:pt>
    <dgm:pt modelId="{D80E9FB7-311D-4CB2-B815-BE0558421109}" type="pres">
      <dgm:prSet presAssocID="{7A7E589C-5F86-4A79-B290-52094BC87F0C}" presName="parSh" presStyleLbl="node1" presStyleIdx="2" presStyleCnt="4"/>
      <dgm:spPr/>
    </dgm:pt>
    <dgm:pt modelId="{93D5B9ED-0E0A-4A8A-9C37-2287BA41F5F6}" type="pres">
      <dgm:prSet presAssocID="{7A7E589C-5F86-4A79-B290-52094BC87F0C}" presName="desTx" presStyleLbl="fgAcc1" presStyleIdx="2" presStyleCnt="4">
        <dgm:presLayoutVars>
          <dgm:bulletEnabled val="1"/>
        </dgm:presLayoutVars>
      </dgm:prSet>
      <dgm:spPr/>
    </dgm:pt>
    <dgm:pt modelId="{4EDF34ED-4BF4-4DB0-88B4-3A268214A43F}" type="pres">
      <dgm:prSet presAssocID="{057966F2-9F4F-41D2-AF4B-11FD06EC696C}" presName="sibTrans" presStyleLbl="sibTrans2D1" presStyleIdx="2" presStyleCnt="3"/>
      <dgm:spPr/>
    </dgm:pt>
    <dgm:pt modelId="{14EF9131-5E77-4500-9278-18F4223FE97B}" type="pres">
      <dgm:prSet presAssocID="{057966F2-9F4F-41D2-AF4B-11FD06EC696C}" presName="connTx" presStyleLbl="sibTrans2D1" presStyleIdx="2" presStyleCnt="3"/>
      <dgm:spPr/>
    </dgm:pt>
    <dgm:pt modelId="{4616A983-3ACC-4372-82C3-96ECE613C8E7}" type="pres">
      <dgm:prSet presAssocID="{61783C2E-6B87-4B8F-8F4A-116EA016FEDD}" presName="composite" presStyleCnt="0"/>
      <dgm:spPr/>
    </dgm:pt>
    <dgm:pt modelId="{40822ABC-03E3-42EA-997F-16BB85093D56}" type="pres">
      <dgm:prSet presAssocID="{61783C2E-6B87-4B8F-8F4A-116EA016FEDD}" presName="parTx" presStyleLbl="node1" presStyleIdx="2" presStyleCnt="4">
        <dgm:presLayoutVars>
          <dgm:chMax val="0"/>
          <dgm:chPref val="0"/>
          <dgm:bulletEnabled val="1"/>
        </dgm:presLayoutVars>
      </dgm:prSet>
      <dgm:spPr/>
    </dgm:pt>
    <dgm:pt modelId="{E5363C3C-F876-4253-9529-D8239233057E}" type="pres">
      <dgm:prSet presAssocID="{61783C2E-6B87-4B8F-8F4A-116EA016FEDD}" presName="parSh" presStyleLbl="node1" presStyleIdx="3" presStyleCnt="4"/>
      <dgm:spPr/>
    </dgm:pt>
    <dgm:pt modelId="{E1EA0518-9991-48AD-BE0B-C88E4C63A6A6}" type="pres">
      <dgm:prSet presAssocID="{61783C2E-6B87-4B8F-8F4A-116EA016FEDD}" presName="desTx" presStyleLbl="fgAcc1" presStyleIdx="3" presStyleCnt="4">
        <dgm:presLayoutVars>
          <dgm:bulletEnabled val="1"/>
        </dgm:presLayoutVars>
      </dgm:prSet>
      <dgm:spPr/>
    </dgm:pt>
  </dgm:ptLst>
  <dgm:cxnLst>
    <dgm:cxn modelId="{C1512503-3BC2-46D6-A1D4-688C8537250C}" srcId="{7A7E589C-5F86-4A79-B290-52094BC87F0C}" destId="{8F249F05-93DF-4244-9B03-CBC48F998DB4}" srcOrd="0" destOrd="0" parTransId="{E3D78144-132B-4A3E-977D-414715911F1B}" sibTransId="{CAB26849-E48B-4A3A-973B-B1355B37EEBA}"/>
    <dgm:cxn modelId="{197CD41E-2A0B-49DC-BFCA-527128B3290B}" type="presOf" srcId="{61783C2E-6B87-4B8F-8F4A-116EA016FEDD}" destId="{E5363C3C-F876-4253-9529-D8239233057E}" srcOrd="1" destOrd="0" presId="urn:microsoft.com/office/officeart/2005/8/layout/process3"/>
    <dgm:cxn modelId="{EB7A0222-7811-4DC5-A713-4B1556F22AC1}" type="presOf" srcId="{7A7E589C-5F86-4A79-B290-52094BC87F0C}" destId="{D80E9FB7-311D-4CB2-B815-BE0558421109}" srcOrd="1" destOrd="0" presId="urn:microsoft.com/office/officeart/2005/8/layout/process3"/>
    <dgm:cxn modelId="{B5E34132-68DC-4346-8D3F-069A5F6C11EB}" srcId="{7A7E589C-5F86-4A79-B290-52094BC87F0C}" destId="{E8DE3C27-4E8E-4866-8583-1357E18BE9F2}" srcOrd="2" destOrd="0" parTransId="{7FAABB4E-7976-4EEA-B811-D4CB56E402ED}" sibTransId="{4C116D30-F0F7-47EB-AFFF-8DB3BF3AA1CD}"/>
    <dgm:cxn modelId="{B3D17034-A0B7-4A0C-B963-FB937E0C6501}" type="presOf" srcId="{057966F2-9F4F-41D2-AF4B-11FD06EC696C}" destId="{14EF9131-5E77-4500-9278-18F4223FE97B}" srcOrd="1" destOrd="0" presId="urn:microsoft.com/office/officeart/2005/8/layout/process3"/>
    <dgm:cxn modelId="{45598735-E8D2-4031-86EE-7CFBF672FE2D}" type="presOf" srcId="{84119D55-F3B7-4C0D-99B9-4201ECDF0463}" destId="{3B558888-6EF0-48E7-9EAF-BC42D255A5DA}" srcOrd="1" destOrd="0" presId="urn:microsoft.com/office/officeart/2005/8/layout/process3"/>
    <dgm:cxn modelId="{E0145C3B-5BF6-4321-9630-6382E8C204B9}" type="presOf" srcId="{DDE9C2B6-F018-409C-8AD7-3421D341FDEB}" destId="{93D5B9ED-0E0A-4A8A-9C37-2287BA41F5F6}" srcOrd="0" destOrd="3" presId="urn:microsoft.com/office/officeart/2005/8/layout/process3"/>
    <dgm:cxn modelId="{E54A4040-959A-4160-A1AB-4A81FBE5F1B7}" srcId="{AA3A44F4-89DA-42F9-A3A9-FF700A16732E}" destId="{84119D55-F3B7-4C0D-99B9-4201ECDF0463}" srcOrd="0" destOrd="0" parTransId="{FB4B7194-0B9C-4DF5-B893-3739C00C96E4}" sibTransId="{7214DDC5-281E-43B9-98AB-8CCFD3893D67}"/>
    <dgm:cxn modelId="{A6166F5E-E17D-4B00-AAF3-FD4C93673B13}" srcId="{AA3A44F4-89DA-42F9-A3A9-FF700A16732E}" destId="{7A7E589C-5F86-4A79-B290-52094BC87F0C}" srcOrd="2" destOrd="0" parTransId="{6C012396-D667-4CDE-8099-8D0CDCAB1600}" sibTransId="{057966F2-9F4F-41D2-AF4B-11FD06EC696C}"/>
    <dgm:cxn modelId="{DCD9F562-8B54-41B1-A120-6649FA37617F}" type="presOf" srcId="{8F249F05-93DF-4244-9B03-CBC48F998DB4}" destId="{93D5B9ED-0E0A-4A8A-9C37-2287BA41F5F6}" srcOrd="0" destOrd="0" presId="urn:microsoft.com/office/officeart/2005/8/layout/process3"/>
    <dgm:cxn modelId="{7BC02546-8B8A-4ED9-9C30-5ACC4EBAAFAD}" type="presOf" srcId="{7A7E589C-5F86-4A79-B290-52094BC87F0C}" destId="{F290259A-1910-47C5-A2D3-932699B47E06}" srcOrd="0" destOrd="0" presId="urn:microsoft.com/office/officeart/2005/8/layout/process3"/>
    <dgm:cxn modelId="{9C5D9A4A-5D28-4C69-869A-8721997519B3}" type="presOf" srcId="{1DF0BAD8-9810-46C6-9046-F20722777747}" destId="{5EDF2B7D-23B8-48E9-B529-BE28F70C4935}" srcOrd="0" destOrd="1" presId="urn:microsoft.com/office/officeart/2005/8/layout/process3"/>
    <dgm:cxn modelId="{1F2BE06E-412A-4A99-AE57-D73FB28C0EFC}" srcId="{7A7E589C-5F86-4A79-B290-52094BC87F0C}" destId="{BE98FC46-D724-49B2-8DDD-974B0ACFAE7E}" srcOrd="1" destOrd="0" parTransId="{EF5D6C0F-1151-4C6A-A458-C4426E60D736}" sibTransId="{03A478E6-8CD5-43EF-93EA-0F532CFB34AC}"/>
    <dgm:cxn modelId="{766E2D72-D587-4C33-8DAD-7A6067DB0D9C}" srcId="{84119D55-F3B7-4C0D-99B9-4201ECDF0463}" destId="{DD63E127-FDD7-48F2-8989-DE5568D206DA}" srcOrd="0" destOrd="0" parTransId="{3CCDF63E-E3BD-43CF-977C-0E875421206A}" sibTransId="{7E565B7F-82F1-4439-A918-AA9365B6BC87}"/>
    <dgm:cxn modelId="{62464057-7328-4290-82F8-66806921714F}" type="presOf" srcId="{61783C2E-6B87-4B8F-8F4A-116EA016FEDD}" destId="{40822ABC-03E3-42EA-997F-16BB85093D56}" srcOrd="0" destOrd="0" presId="urn:microsoft.com/office/officeart/2005/8/layout/process3"/>
    <dgm:cxn modelId="{3DBBCA57-3CF9-47CD-95F9-D7DE286E8628}" type="presOf" srcId="{CBFF6EC2-D75A-44BE-86A1-0A4C2C8C8151}" destId="{8600693D-882F-479C-B96C-198A822F1C64}" srcOrd="1" destOrd="0" presId="urn:microsoft.com/office/officeart/2005/8/layout/process3"/>
    <dgm:cxn modelId="{6AC2AB5A-30C2-4B5D-921C-E4CB59B04E51}" type="presOf" srcId="{A0BB8586-5407-443A-B9EC-EA8D8D3F5F46}" destId="{620354A1-C9E2-4C7E-9CE2-C01153ED443A}" srcOrd="0" destOrd="0" presId="urn:microsoft.com/office/officeart/2005/8/layout/process3"/>
    <dgm:cxn modelId="{7DB7727E-2881-4638-9A1D-178C911607E3}" type="presOf" srcId="{A0BB8586-5407-443A-B9EC-EA8D8D3F5F46}" destId="{A77B6649-4FB3-49F1-BE34-6F7565FEF234}" srcOrd="1" destOrd="0" presId="urn:microsoft.com/office/officeart/2005/8/layout/process3"/>
    <dgm:cxn modelId="{293A9C8D-3367-454F-9AAA-BE6F0FBFBC20}" srcId="{61783C2E-6B87-4B8F-8F4A-116EA016FEDD}" destId="{C43835A3-64AF-4E81-AF85-B43626EBA572}" srcOrd="0" destOrd="0" parTransId="{B889DB8B-9447-47BC-967C-EF98E1D9E48E}" sibTransId="{33546259-AC58-4CF4-B519-3762157468EA}"/>
    <dgm:cxn modelId="{5D10CE8F-BE47-4371-87F3-08D2ED25FFB3}" srcId="{CBFF6EC2-D75A-44BE-86A1-0A4C2C8C8151}" destId="{254DF2D3-B9E4-49B8-B914-E387CA9BC8F6}" srcOrd="0" destOrd="0" parTransId="{BB03E830-6A94-4DEF-A680-F396FD0F2090}" sibTransId="{1CDACC22-E1BC-4D7D-83CD-E35B409599FE}"/>
    <dgm:cxn modelId="{17B9CEA8-5F63-4B6B-86F8-C7BCF4144965}" type="presOf" srcId="{84119D55-F3B7-4C0D-99B9-4201ECDF0463}" destId="{D653B91F-CCFF-4072-A08E-6E5772FB5D2E}" srcOrd="0" destOrd="0" presId="urn:microsoft.com/office/officeart/2005/8/layout/process3"/>
    <dgm:cxn modelId="{74B617B2-D529-46B4-B4FD-8964D13222AF}" srcId="{AA3A44F4-89DA-42F9-A3A9-FF700A16732E}" destId="{61783C2E-6B87-4B8F-8F4A-116EA016FEDD}" srcOrd="3" destOrd="0" parTransId="{D26935B9-17E8-472B-BE16-78F79E2237C0}" sibTransId="{F27F086E-3C5E-4004-8AD9-1413936872E4}"/>
    <dgm:cxn modelId="{6A5358B2-7003-4AA0-9505-65CDB27A82DA}" type="presOf" srcId="{057966F2-9F4F-41D2-AF4B-11FD06EC696C}" destId="{4EDF34ED-4BF4-4DB0-88B4-3A268214A43F}" srcOrd="0" destOrd="0" presId="urn:microsoft.com/office/officeart/2005/8/layout/process3"/>
    <dgm:cxn modelId="{D4230FC9-93BD-4F62-BEAB-B1F042A061E0}" type="presOf" srcId="{E8DE3C27-4E8E-4866-8583-1357E18BE9F2}" destId="{93D5B9ED-0E0A-4A8A-9C37-2287BA41F5F6}" srcOrd="0" destOrd="2" presId="urn:microsoft.com/office/officeart/2005/8/layout/process3"/>
    <dgm:cxn modelId="{FC40E9CD-66DB-4B0B-8115-1928668399F3}" type="presOf" srcId="{7214DDC5-281E-43B9-98AB-8CCFD3893D67}" destId="{B7EE7E60-DDA4-4654-986C-38189C3B9232}" srcOrd="0" destOrd="0" presId="urn:microsoft.com/office/officeart/2005/8/layout/process3"/>
    <dgm:cxn modelId="{4F8FC7D1-D03C-46B2-9F3A-4E7692772A6E}" type="presOf" srcId="{AA3A44F4-89DA-42F9-A3A9-FF700A16732E}" destId="{EE7A5F80-9819-4C81-9AF3-DD516152B43D}" srcOrd="0" destOrd="0" presId="urn:microsoft.com/office/officeart/2005/8/layout/process3"/>
    <dgm:cxn modelId="{EE7A29D6-49DE-421B-A162-2ED96BB6299F}" srcId="{AA3A44F4-89DA-42F9-A3A9-FF700A16732E}" destId="{CBFF6EC2-D75A-44BE-86A1-0A4C2C8C8151}" srcOrd="1" destOrd="0" parTransId="{44CBA8A1-9DFB-4C9D-B517-09EBF3B2FF73}" sibTransId="{A0BB8586-5407-443A-B9EC-EA8D8D3F5F46}"/>
    <dgm:cxn modelId="{93E572DD-6F7C-427A-9216-408B96C96BC3}" type="presOf" srcId="{7214DDC5-281E-43B9-98AB-8CCFD3893D67}" destId="{9B031DC0-F944-4A19-90D9-ED4FF0535D67}" srcOrd="1" destOrd="0" presId="urn:microsoft.com/office/officeart/2005/8/layout/process3"/>
    <dgm:cxn modelId="{F69670F0-672F-42A4-947B-8ACC5C91A0CF}" type="presOf" srcId="{254DF2D3-B9E4-49B8-B914-E387CA9BC8F6}" destId="{75700B9E-6131-46E7-8CFA-226308173448}" srcOrd="0" destOrd="0" presId="urn:microsoft.com/office/officeart/2005/8/layout/process3"/>
    <dgm:cxn modelId="{F9DF05F5-46FA-486E-854E-050F30779BF5}" srcId="{84119D55-F3B7-4C0D-99B9-4201ECDF0463}" destId="{1DF0BAD8-9810-46C6-9046-F20722777747}" srcOrd="1" destOrd="0" parTransId="{7060BDFC-DD57-4286-82B5-D57A4DEF02AA}" sibTransId="{2ED143E3-8BFC-48C4-8421-BD0C07BF1AA1}"/>
    <dgm:cxn modelId="{3BF2EDF5-8A5C-47AD-B4BF-AFA82EAC5089}" type="presOf" srcId="{DD63E127-FDD7-48F2-8989-DE5568D206DA}" destId="{5EDF2B7D-23B8-48E9-B529-BE28F70C4935}" srcOrd="0" destOrd="0" presId="urn:microsoft.com/office/officeart/2005/8/layout/process3"/>
    <dgm:cxn modelId="{9CD90CF6-F9DA-49B8-96C4-001FD00FDF2C}" type="presOf" srcId="{CBFF6EC2-D75A-44BE-86A1-0A4C2C8C8151}" destId="{44925A20-AFB7-4EA6-B0F9-667F915BF343}" srcOrd="0" destOrd="0" presId="urn:microsoft.com/office/officeart/2005/8/layout/process3"/>
    <dgm:cxn modelId="{B12FFAF6-99CA-4E2B-979F-CE71AB03F76B}" srcId="{7A7E589C-5F86-4A79-B290-52094BC87F0C}" destId="{DDE9C2B6-F018-409C-8AD7-3421D341FDEB}" srcOrd="3" destOrd="0" parTransId="{91B4CD3F-ADB9-4D91-89FD-183899193BB8}" sibTransId="{68FB2C6B-EA83-4128-9E8C-96D4E46279B5}"/>
    <dgm:cxn modelId="{47A96CF8-2367-4BAE-8531-DA06DBBE5142}" type="presOf" srcId="{C43835A3-64AF-4E81-AF85-B43626EBA572}" destId="{E1EA0518-9991-48AD-BE0B-C88E4C63A6A6}" srcOrd="0" destOrd="0" presId="urn:microsoft.com/office/officeart/2005/8/layout/process3"/>
    <dgm:cxn modelId="{0F9590FF-421B-4DFD-882C-FDB206E91B25}" type="presOf" srcId="{BE98FC46-D724-49B2-8DDD-974B0ACFAE7E}" destId="{93D5B9ED-0E0A-4A8A-9C37-2287BA41F5F6}" srcOrd="0" destOrd="1" presId="urn:microsoft.com/office/officeart/2005/8/layout/process3"/>
    <dgm:cxn modelId="{672B2773-8E29-464E-89C4-11BA6774A4ED}" type="presParOf" srcId="{EE7A5F80-9819-4C81-9AF3-DD516152B43D}" destId="{5F28949E-7960-420B-AFEC-5FFE68CCB7BD}" srcOrd="0" destOrd="0" presId="urn:microsoft.com/office/officeart/2005/8/layout/process3"/>
    <dgm:cxn modelId="{061BA2AD-9817-498D-A10E-41A2623506CE}" type="presParOf" srcId="{5F28949E-7960-420B-AFEC-5FFE68CCB7BD}" destId="{D653B91F-CCFF-4072-A08E-6E5772FB5D2E}" srcOrd="0" destOrd="0" presId="urn:microsoft.com/office/officeart/2005/8/layout/process3"/>
    <dgm:cxn modelId="{19AD4640-103A-4A5B-A938-70FAA0CA511C}" type="presParOf" srcId="{5F28949E-7960-420B-AFEC-5FFE68CCB7BD}" destId="{3B558888-6EF0-48E7-9EAF-BC42D255A5DA}" srcOrd="1" destOrd="0" presId="urn:microsoft.com/office/officeart/2005/8/layout/process3"/>
    <dgm:cxn modelId="{DD2BCD62-3656-49A9-9354-E08A54EEA971}" type="presParOf" srcId="{5F28949E-7960-420B-AFEC-5FFE68CCB7BD}" destId="{5EDF2B7D-23B8-48E9-B529-BE28F70C4935}" srcOrd="2" destOrd="0" presId="urn:microsoft.com/office/officeart/2005/8/layout/process3"/>
    <dgm:cxn modelId="{F14C343F-BDBC-4923-8014-1D36A53C4311}" type="presParOf" srcId="{EE7A5F80-9819-4C81-9AF3-DD516152B43D}" destId="{B7EE7E60-DDA4-4654-986C-38189C3B9232}" srcOrd="1" destOrd="0" presId="urn:microsoft.com/office/officeart/2005/8/layout/process3"/>
    <dgm:cxn modelId="{85678E44-EC8E-45A5-A0C3-6B74E03C40B6}" type="presParOf" srcId="{B7EE7E60-DDA4-4654-986C-38189C3B9232}" destId="{9B031DC0-F944-4A19-90D9-ED4FF0535D67}" srcOrd="0" destOrd="0" presId="urn:microsoft.com/office/officeart/2005/8/layout/process3"/>
    <dgm:cxn modelId="{84E752EA-C318-4E30-AB53-F68137A9B35E}" type="presParOf" srcId="{EE7A5F80-9819-4C81-9AF3-DD516152B43D}" destId="{37E80454-2980-4792-8817-974CB7A89CDC}" srcOrd="2" destOrd="0" presId="urn:microsoft.com/office/officeart/2005/8/layout/process3"/>
    <dgm:cxn modelId="{3FB70533-4CB2-427B-BAF0-642BF5F5F2CC}" type="presParOf" srcId="{37E80454-2980-4792-8817-974CB7A89CDC}" destId="{44925A20-AFB7-4EA6-B0F9-667F915BF343}" srcOrd="0" destOrd="0" presId="urn:microsoft.com/office/officeart/2005/8/layout/process3"/>
    <dgm:cxn modelId="{DE4CE977-5FB1-45B6-8EBA-E345E0771551}" type="presParOf" srcId="{37E80454-2980-4792-8817-974CB7A89CDC}" destId="{8600693D-882F-479C-B96C-198A822F1C64}" srcOrd="1" destOrd="0" presId="urn:microsoft.com/office/officeart/2005/8/layout/process3"/>
    <dgm:cxn modelId="{73806704-84FE-46BA-9DFB-21420C85F21C}" type="presParOf" srcId="{37E80454-2980-4792-8817-974CB7A89CDC}" destId="{75700B9E-6131-46E7-8CFA-226308173448}" srcOrd="2" destOrd="0" presId="urn:microsoft.com/office/officeart/2005/8/layout/process3"/>
    <dgm:cxn modelId="{B39BBB57-D21E-4BE0-B076-101ADAD1947A}" type="presParOf" srcId="{EE7A5F80-9819-4C81-9AF3-DD516152B43D}" destId="{620354A1-C9E2-4C7E-9CE2-C01153ED443A}" srcOrd="3" destOrd="0" presId="urn:microsoft.com/office/officeart/2005/8/layout/process3"/>
    <dgm:cxn modelId="{A7663484-FA0E-44EE-BD9E-5A88EAF3EC9D}" type="presParOf" srcId="{620354A1-C9E2-4C7E-9CE2-C01153ED443A}" destId="{A77B6649-4FB3-49F1-BE34-6F7565FEF234}" srcOrd="0" destOrd="0" presId="urn:microsoft.com/office/officeart/2005/8/layout/process3"/>
    <dgm:cxn modelId="{4C250F18-215F-4344-B0D2-289D24F0E24A}" type="presParOf" srcId="{EE7A5F80-9819-4C81-9AF3-DD516152B43D}" destId="{C7190A97-C837-4666-9866-4A561CC1F5AB}" srcOrd="4" destOrd="0" presId="urn:microsoft.com/office/officeart/2005/8/layout/process3"/>
    <dgm:cxn modelId="{2C919D00-F41B-42F3-8747-D0FACA0980E9}" type="presParOf" srcId="{C7190A97-C837-4666-9866-4A561CC1F5AB}" destId="{F290259A-1910-47C5-A2D3-932699B47E06}" srcOrd="0" destOrd="0" presId="urn:microsoft.com/office/officeart/2005/8/layout/process3"/>
    <dgm:cxn modelId="{1A9C1C01-84AA-4290-9598-6E8A18B2E123}" type="presParOf" srcId="{C7190A97-C837-4666-9866-4A561CC1F5AB}" destId="{D80E9FB7-311D-4CB2-B815-BE0558421109}" srcOrd="1" destOrd="0" presId="urn:microsoft.com/office/officeart/2005/8/layout/process3"/>
    <dgm:cxn modelId="{BB8EB231-C5A2-4020-91AA-68B94D49DB19}" type="presParOf" srcId="{C7190A97-C837-4666-9866-4A561CC1F5AB}" destId="{93D5B9ED-0E0A-4A8A-9C37-2287BA41F5F6}" srcOrd="2" destOrd="0" presId="urn:microsoft.com/office/officeart/2005/8/layout/process3"/>
    <dgm:cxn modelId="{8BE2CA94-D731-44FE-8354-CD0C592C18CB}" type="presParOf" srcId="{EE7A5F80-9819-4C81-9AF3-DD516152B43D}" destId="{4EDF34ED-4BF4-4DB0-88B4-3A268214A43F}" srcOrd="5" destOrd="0" presId="urn:microsoft.com/office/officeart/2005/8/layout/process3"/>
    <dgm:cxn modelId="{37523347-737D-4980-8A14-42A115F3F4DD}" type="presParOf" srcId="{4EDF34ED-4BF4-4DB0-88B4-3A268214A43F}" destId="{14EF9131-5E77-4500-9278-18F4223FE97B}" srcOrd="0" destOrd="0" presId="urn:microsoft.com/office/officeart/2005/8/layout/process3"/>
    <dgm:cxn modelId="{DF9D0097-9EB3-4B51-A582-2F09FACDB2BB}" type="presParOf" srcId="{EE7A5F80-9819-4C81-9AF3-DD516152B43D}" destId="{4616A983-3ACC-4372-82C3-96ECE613C8E7}" srcOrd="6" destOrd="0" presId="urn:microsoft.com/office/officeart/2005/8/layout/process3"/>
    <dgm:cxn modelId="{10E45103-1251-40C9-9199-E8D6518FF42E}" type="presParOf" srcId="{4616A983-3ACC-4372-82C3-96ECE613C8E7}" destId="{40822ABC-03E3-42EA-997F-16BB85093D56}" srcOrd="0" destOrd="0" presId="urn:microsoft.com/office/officeart/2005/8/layout/process3"/>
    <dgm:cxn modelId="{5BDB865D-F8DB-4920-80DA-41A879552697}" type="presParOf" srcId="{4616A983-3ACC-4372-82C3-96ECE613C8E7}" destId="{E5363C3C-F876-4253-9529-D8239233057E}" srcOrd="1" destOrd="0" presId="urn:microsoft.com/office/officeart/2005/8/layout/process3"/>
    <dgm:cxn modelId="{AD98E273-BF83-422D-B05E-BACB0A7C7FA2}" type="presParOf" srcId="{4616A983-3ACC-4372-82C3-96ECE613C8E7}" destId="{E1EA0518-9991-48AD-BE0B-C88E4C63A6A6}"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17A817-A73A-49D6-82FD-6F3B5AAE0F77}"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D4CAD952-264E-4FFD-8F91-AC8A9687175F}">
      <dgm:prSet phldrT="[Text]"/>
      <dgm:spPr/>
      <dgm:t>
        <a:bodyPr/>
        <a:lstStyle/>
        <a:p>
          <a:r>
            <a:rPr lang="en-US"/>
            <a:t>Screening Appointment</a:t>
          </a:r>
        </a:p>
      </dgm:t>
    </dgm:pt>
    <dgm:pt modelId="{9CFC5BE8-9C6B-4A41-AE5C-7B30FA574378}" type="parTrans" cxnId="{7E45DE55-9B37-4872-996D-CCA6CCFB369F}">
      <dgm:prSet/>
      <dgm:spPr/>
      <dgm:t>
        <a:bodyPr/>
        <a:lstStyle/>
        <a:p>
          <a:endParaRPr lang="en-US"/>
        </a:p>
      </dgm:t>
    </dgm:pt>
    <dgm:pt modelId="{A21238DF-F493-4953-BE6B-FC911764292E}" type="sibTrans" cxnId="{7E45DE55-9B37-4872-996D-CCA6CCFB369F}">
      <dgm:prSet/>
      <dgm:spPr/>
      <dgm:t>
        <a:bodyPr/>
        <a:lstStyle/>
        <a:p>
          <a:endParaRPr lang="en-US"/>
        </a:p>
      </dgm:t>
    </dgm:pt>
    <dgm:pt modelId="{733CD07D-0BA0-403F-9B45-7B6483B66CB0}">
      <dgm:prSet phldrT="[Text]"/>
      <dgm:spPr/>
      <dgm:t>
        <a:bodyPr/>
        <a:lstStyle/>
        <a:p>
          <a:r>
            <a:rPr lang="en-US"/>
            <a:t>Diversion OYAS</a:t>
          </a:r>
        </a:p>
      </dgm:t>
    </dgm:pt>
    <dgm:pt modelId="{A3898E0F-F0EC-4192-8D7D-8EBBA981C6D5}" type="parTrans" cxnId="{CEC11B78-0AEB-45BC-943C-09F1DB39C81B}">
      <dgm:prSet/>
      <dgm:spPr/>
      <dgm:t>
        <a:bodyPr/>
        <a:lstStyle/>
        <a:p>
          <a:endParaRPr lang="en-US"/>
        </a:p>
      </dgm:t>
    </dgm:pt>
    <dgm:pt modelId="{89257B68-3FD4-441E-8C54-46F4119B5ED8}" type="sibTrans" cxnId="{CEC11B78-0AEB-45BC-943C-09F1DB39C81B}">
      <dgm:prSet/>
      <dgm:spPr/>
      <dgm:t>
        <a:bodyPr/>
        <a:lstStyle/>
        <a:p>
          <a:endParaRPr lang="en-US"/>
        </a:p>
      </dgm:t>
    </dgm:pt>
    <dgm:pt modelId="{F053B004-277C-4F7C-AB1B-E0B9392DCE64}">
      <dgm:prSet phldrT="[Text]"/>
      <dgm:spPr/>
      <dgm:t>
        <a:bodyPr/>
        <a:lstStyle/>
        <a:p>
          <a:r>
            <a:rPr lang="en-US"/>
            <a:t>MH Clinician Assessment</a:t>
          </a:r>
        </a:p>
      </dgm:t>
    </dgm:pt>
    <dgm:pt modelId="{6C296DF2-47A3-47D2-B1DF-8E236B209527}" type="parTrans" cxnId="{8C284341-1781-474C-9EF4-2E1B128C21EE}">
      <dgm:prSet/>
      <dgm:spPr/>
      <dgm:t>
        <a:bodyPr/>
        <a:lstStyle/>
        <a:p>
          <a:endParaRPr lang="en-US"/>
        </a:p>
      </dgm:t>
    </dgm:pt>
    <dgm:pt modelId="{A4A0DD6B-FAD4-46DF-82B8-45B5418BC0C0}" type="sibTrans" cxnId="{8C284341-1781-474C-9EF4-2E1B128C21EE}">
      <dgm:prSet/>
      <dgm:spPr/>
      <dgm:t>
        <a:bodyPr/>
        <a:lstStyle/>
        <a:p>
          <a:endParaRPr lang="en-US"/>
        </a:p>
      </dgm:t>
    </dgm:pt>
    <dgm:pt modelId="{CC113031-DBDA-4A47-BF6A-129F2E775C71}">
      <dgm:prSet phldrT="[Text]"/>
      <dgm:spPr/>
      <dgm:t>
        <a:bodyPr/>
        <a:lstStyle/>
        <a:p>
          <a:r>
            <a:rPr lang="en-US"/>
            <a:t>Only when indicated</a:t>
          </a:r>
        </a:p>
      </dgm:t>
    </dgm:pt>
    <dgm:pt modelId="{1531DF13-7A36-4BBA-A913-1787967CD632}" type="parTrans" cxnId="{67B47A58-826D-441C-9A72-B0664266BE0C}">
      <dgm:prSet/>
      <dgm:spPr/>
      <dgm:t>
        <a:bodyPr/>
        <a:lstStyle/>
        <a:p>
          <a:endParaRPr lang="en-US"/>
        </a:p>
      </dgm:t>
    </dgm:pt>
    <dgm:pt modelId="{01301FA6-D588-4C99-86BA-546F823EAFC7}" type="sibTrans" cxnId="{67B47A58-826D-441C-9A72-B0664266BE0C}">
      <dgm:prSet/>
      <dgm:spPr/>
      <dgm:t>
        <a:bodyPr/>
        <a:lstStyle/>
        <a:p>
          <a:endParaRPr lang="en-US"/>
        </a:p>
      </dgm:t>
    </dgm:pt>
    <dgm:pt modelId="{A585F4D3-10AF-4110-B6B4-762F623A6F8F}">
      <dgm:prSet phldrT="[Text]"/>
      <dgm:spPr/>
      <dgm:t>
        <a:bodyPr/>
        <a:lstStyle/>
        <a:p>
          <a:r>
            <a:rPr lang="en-US"/>
            <a:t>Recommend services</a:t>
          </a:r>
        </a:p>
      </dgm:t>
    </dgm:pt>
    <dgm:pt modelId="{5FFC7FCA-D487-40E4-96E2-FE1D22DE5649}" type="parTrans" cxnId="{D54894D3-D3EA-435A-91BD-372532527713}">
      <dgm:prSet/>
      <dgm:spPr/>
      <dgm:t>
        <a:bodyPr/>
        <a:lstStyle/>
        <a:p>
          <a:endParaRPr lang="en-US"/>
        </a:p>
      </dgm:t>
    </dgm:pt>
    <dgm:pt modelId="{88A72D01-D0AF-455D-9870-259EC424C6EB}" type="sibTrans" cxnId="{D54894D3-D3EA-435A-91BD-372532527713}">
      <dgm:prSet/>
      <dgm:spPr/>
      <dgm:t>
        <a:bodyPr/>
        <a:lstStyle/>
        <a:p>
          <a:endParaRPr lang="en-US"/>
        </a:p>
      </dgm:t>
    </dgm:pt>
    <dgm:pt modelId="{BA325F50-ECB9-4FE6-85CF-09A19755CE1A}">
      <dgm:prSet phldrT="[Text]"/>
      <dgm:spPr/>
      <dgm:t>
        <a:bodyPr/>
        <a:lstStyle/>
        <a:p>
          <a:r>
            <a:rPr lang="en-US"/>
            <a:t>Available for all youth</a:t>
          </a:r>
        </a:p>
      </dgm:t>
    </dgm:pt>
    <dgm:pt modelId="{F100B59F-6CC6-495A-BE53-A7A1FFA489CA}" type="parTrans" cxnId="{55EB4C4C-4C47-4474-AA6C-FD63BDE195F2}">
      <dgm:prSet/>
      <dgm:spPr/>
      <dgm:t>
        <a:bodyPr/>
        <a:lstStyle/>
        <a:p>
          <a:endParaRPr lang="en-US"/>
        </a:p>
      </dgm:t>
    </dgm:pt>
    <dgm:pt modelId="{90DB8829-CC65-4B86-B8DE-DFE4E478FD35}" type="sibTrans" cxnId="{55EB4C4C-4C47-4474-AA6C-FD63BDE195F2}">
      <dgm:prSet/>
      <dgm:spPr/>
      <dgm:t>
        <a:bodyPr/>
        <a:lstStyle/>
        <a:p>
          <a:endParaRPr lang="en-US"/>
        </a:p>
      </dgm:t>
    </dgm:pt>
    <dgm:pt modelId="{2ECEC4B3-52F0-4C8F-A071-9E24674718D1}">
      <dgm:prSet phldrT="[Text]"/>
      <dgm:spPr/>
      <dgm:t>
        <a:bodyPr/>
        <a:lstStyle/>
        <a:p>
          <a:r>
            <a:rPr lang="en-US"/>
            <a:t>MAYSI-2</a:t>
          </a:r>
        </a:p>
      </dgm:t>
    </dgm:pt>
    <dgm:pt modelId="{657330EB-2BCF-4603-9766-30F13FCEC33F}" type="parTrans" cxnId="{53013BC6-9FB4-4242-BB3F-29EA5222AC59}">
      <dgm:prSet/>
      <dgm:spPr/>
      <dgm:t>
        <a:bodyPr/>
        <a:lstStyle/>
        <a:p>
          <a:endParaRPr lang="en-US"/>
        </a:p>
      </dgm:t>
    </dgm:pt>
    <dgm:pt modelId="{D5EC7278-A247-458C-BAB7-3E5B3C8F7CBD}" type="sibTrans" cxnId="{53013BC6-9FB4-4242-BB3F-29EA5222AC59}">
      <dgm:prSet/>
      <dgm:spPr/>
      <dgm:t>
        <a:bodyPr/>
        <a:lstStyle/>
        <a:p>
          <a:endParaRPr lang="en-US"/>
        </a:p>
      </dgm:t>
    </dgm:pt>
    <dgm:pt modelId="{049509B9-51F7-4AFD-A214-C485BC8DF677}">
      <dgm:prSet phldrT="[Text]"/>
      <dgm:spPr/>
      <dgm:t>
        <a:bodyPr/>
        <a:lstStyle/>
        <a:p>
          <a:r>
            <a:rPr lang="en-US"/>
            <a:t>SOGIE</a:t>
          </a:r>
        </a:p>
      </dgm:t>
    </dgm:pt>
    <dgm:pt modelId="{C5DF9F6E-B49F-4ACD-9B78-EBFF3ADFE66E}" type="parTrans" cxnId="{5275C378-B67E-4B73-A52B-DAED3293B4FE}">
      <dgm:prSet/>
      <dgm:spPr/>
      <dgm:t>
        <a:bodyPr/>
        <a:lstStyle/>
        <a:p>
          <a:endParaRPr lang="en-US"/>
        </a:p>
      </dgm:t>
    </dgm:pt>
    <dgm:pt modelId="{9161B647-BF58-4384-85EC-036875345344}" type="sibTrans" cxnId="{5275C378-B67E-4B73-A52B-DAED3293B4FE}">
      <dgm:prSet/>
      <dgm:spPr/>
      <dgm:t>
        <a:bodyPr/>
        <a:lstStyle/>
        <a:p>
          <a:endParaRPr lang="en-US"/>
        </a:p>
      </dgm:t>
    </dgm:pt>
    <dgm:pt modelId="{5C109DB0-ACDC-4B33-ACB3-8F97000D69C5}">
      <dgm:prSet phldrT="[Text]"/>
      <dgm:spPr/>
      <dgm:t>
        <a:bodyPr/>
        <a:lstStyle/>
        <a:p>
          <a:r>
            <a:rPr lang="en-US"/>
            <a:t>On-site, same-day</a:t>
          </a:r>
        </a:p>
      </dgm:t>
    </dgm:pt>
    <dgm:pt modelId="{8DC2B924-1F49-4211-A1B9-4119002D3E23}" type="parTrans" cxnId="{BF732960-0992-41AA-8374-20824EE8A524}">
      <dgm:prSet/>
      <dgm:spPr/>
      <dgm:t>
        <a:bodyPr/>
        <a:lstStyle/>
        <a:p>
          <a:endParaRPr lang="en-US"/>
        </a:p>
      </dgm:t>
    </dgm:pt>
    <dgm:pt modelId="{38E27B76-F55F-486F-94DE-F00B86AA7E9C}" type="sibTrans" cxnId="{BF732960-0992-41AA-8374-20824EE8A524}">
      <dgm:prSet/>
      <dgm:spPr/>
      <dgm:t>
        <a:bodyPr/>
        <a:lstStyle/>
        <a:p>
          <a:endParaRPr lang="en-US"/>
        </a:p>
      </dgm:t>
    </dgm:pt>
    <dgm:pt modelId="{D206D3D2-CBA5-4042-B922-794524FBDBD1}">
      <dgm:prSet phldrT="[Text]"/>
      <dgm:spPr/>
      <dgm:t>
        <a:bodyPr/>
        <a:lstStyle/>
        <a:p>
          <a:r>
            <a:rPr lang="en-US"/>
            <a:t>Both Court-contracted and community-based</a:t>
          </a:r>
        </a:p>
      </dgm:t>
    </dgm:pt>
    <dgm:pt modelId="{6081F5A7-8DD0-4B77-8967-26A9DD65E668}" type="parTrans" cxnId="{72248D90-7CC9-4C32-804F-A8E0CD85C915}">
      <dgm:prSet/>
      <dgm:spPr/>
      <dgm:t>
        <a:bodyPr/>
        <a:lstStyle/>
        <a:p>
          <a:endParaRPr lang="en-US"/>
        </a:p>
      </dgm:t>
    </dgm:pt>
    <dgm:pt modelId="{393B750E-538C-484E-9244-BDF341F568DF}" type="sibTrans" cxnId="{72248D90-7CC9-4C32-804F-A8E0CD85C915}">
      <dgm:prSet/>
      <dgm:spPr/>
      <dgm:t>
        <a:bodyPr/>
        <a:lstStyle/>
        <a:p>
          <a:endParaRPr lang="en-US"/>
        </a:p>
      </dgm:t>
    </dgm:pt>
    <dgm:pt modelId="{9B1226A7-A27A-400E-92DB-E58DF3542A0C}">
      <dgm:prSet phldrT="[Text]"/>
      <dgm:spPr/>
      <dgm:t>
        <a:bodyPr/>
        <a:lstStyle/>
        <a:p>
          <a:r>
            <a:rPr lang="en-US"/>
            <a:t>Recommend diversion level</a:t>
          </a:r>
        </a:p>
      </dgm:t>
    </dgm:pt>
    <dgm:pt modelId="{8528CEB7-5939-4C12-A858-E6D9B31C575C}" type="parTrans" cxnId="{674C968A-A430-4FBF-8F9F-11B48BA961D1}">
      <dgm:prSet/>
      <dgm:spPr/>
      <dgm:t>
        <a:bodyPr/>
        <a:lstStyle/>
        <a:p>
          <a:endParaRPr lang="en-US"/>
        </a:p>
      </dgm:t>
    </dgm:pt>
    <dgm:pt modelId="{BAFB0BEE-B11F-47DB-9A80-9B6F8077F76A}" type="sibTrans" cxnId="{674C968A-A430-4FBF-8F9F-11B48BA961D1}">
      <dgm:prSet/>
      <dgm:spPr/>
      <dgm:t>
        <a:bodyPr/>
        <a:lstStyle/>
        <a:p>
          <a:endParaRPr lang="en-US"/>
        </a:p>
      </dgm:t>
    </dgm:pt>
    <dgm:pt modelId="{08F4A266-816C-452B-A032-5C850D394F73}">
      <dgm:prSet/>
      <dgm:spPr/>
      <dgm:t>
        <a:bodyPr/>
        <a:lstStyle/>
        <a:p>
          <a:r>
            <a:rPr lang="en-US"/>
            <a:t>For pending assessment cases only</a:t>
          </a:r>
        </a:p>
      </dgm:t>
    </dgm:pt>
    <dgm:pt modelId="{9B1BAB33-5302-489E-A8E3-421CC244CA16}" type="parTrans" cxnId="{9793F22D-A942-4AFE-967A-8900887F6684}">
      <dgm:prSet/>
      <dgm:spPr/>
      <dgm:t>
        <a:bodyPr/>
        <a:lstStyle/>
        <a:p>
          <a:endParaRPr lang="en-US"/>
        </a:p>
      </dgm:t>
    </dgm:pt>
    <dgm:pt modelId="{37B78CEA-897B-4CAB-AB28-C45BB0E08C15}" type="sibTrans" cxnId="{9793F22D-A942-4AFE-967A-8900887F6684}">
      <dgm:prSet/>
      <dgm:spPr/>
      <dgm:t>
        <a:bodyPr/>
        <a:lstStyle/>
        <a:p>
          <a:endParaRPr lang="en-US"/>
        </a:p>
      </dgm:t>
    </dgm:pt>
    <dgm:pt modelId="{CB3E46F6-5CD3-4A0B-9CD0-52D227D0249F}" type="pres">
      <dgm:prSet presAssocID="{DA17A817-A73A-49D6-82FD-6F3B5AAE0F77}" presName="linearFlow" presStyleCnt="0">
        <dgm:presLayoutVars>
          <dgm:dir/>
          <dgm:animLvl val="lvl"/>
          <dgm:resizeHandles val="exact"/>
        </dgm:presLayoutVars>
      </dgm:prSet>
      <dgm:spPr/>
    </dgm:pt>
    <dgm:pt modelId="{2823C85D-559D-4C09-97A1-59BE81C46C91}" type="pres">
      <dgm:prSet presAssocID="{D4CAD952-264E-4FFD-8F91-AC8A9687175F}" presName="composite" presStyleCnt="0"/>
      <dgm:spPr/>
    </dgm:pt>
    <dgm:pt modelId="{8BBC61D8-AC20-4973-AE0D-D6E55DFE434C}" type="pres">
      <dgm:prSet presAssocID="{D4CAD952-264E-4FFD-8F91-AC8A9687175F}" presName="parTx" presStyleLbl="node1" presStyleIdx="0" presStyleCnt="4">
        <dgm:presLayoutVars>
          <dgm:chMax val="0"/>
          <dgm:chPref val="0"/>
          <dgm:bulletEnabled val="1"/>
        </dgm:presLayoutVars>
      </dgm:prSet>
      <dgm:spPr/>
    </dgm:pt>
    <dgm:pt modelId="{74573255-FB84-4969-A163-3935F9C35645}" type="pres">
      <dgm:prSet presAssocID="{D4CAD952-264E-4FFD-8F91-AC8A9687175F}" presName="parSh" presStyleLbl="node1" presStyleIdx="0" presStyleCnt="4"/>
      <dgm:spPr/>
    </dgm:pt>
    <dgm:pt modelId="{1B8BDAE8-DC82-4767-B061-8132F19D2B39}" type="pres">
      <dgm:prSet presAssocID="{D4CAD952-264E-4FFD-8F91-AC8A9687175F}" presName="desTx" presStyleLbl="fgAcc1" presStyleIdx="0" presStyleCnt="4">
        <dgm:presLayoutVars>
          <dgm:bulletEnabled val="1"/>
        </dgm:presLayoutVars>
      </dgm:prSet>
      <dgm:spPr/>
    </dgm:pt>
    <dgm:pt modelId="{D6800D7C-D969-46F5-9D51-3A0384F85B68}" type="pres">
      <dgm:prSet presAssocID="{A21238DF-F493-4953-BE6B-FC911764292E}" presName="sibTrans" presStyleLbl="sibTrans2D1" presStyleIdx="0" presStyleCnt="3"/>
      <dgm:spPr/>
    </dgm:pt>
    <dgm:pt modelId="{1D09C557-B3C2-481E-A15A-C2AE355BB598}" type="pres">
      <dgm:prSet presAssocID="{A21238DF-F493-4953-BE6B-FC911764292E}" presName="connTx" presStyleLbl="sibTrans2D1" presStyleIdx="0" presStyleCnt="3"/>
      <dgm:spPr/>
    </dgm:pt>
    <dgm:pt modelId="{F6E9E2C5-F90B-401F-B1D6-DB36BFD3D1C4}" type="pres">
      <dgm:prSet presAssocID="{F053B004-277C-4F7C-AB1B-E0B9392DCE64}" presName="composite" presStyleCnt="0"/>
      <dgm:spPr/>
    </dgm:pt>
    <dgm:pt modelId="{667B7F5F-0177-44F3-B67A-5A648E8F9D61}" type="pres">
      <dgm:prSet presAssocID="{F053B004-277C-4F7C-AB1B-E0B9392DCE64}" presName="parTx" presStyleLbl="node1" presStyleIdx="0" presStyleCnt="4">
        <dgm:presLayoutVars>
          <dgm:chMax val="0"/>
          <dgm:chPref val="0"/>
          <dgm:bulletEnabled val="1"/>
        </dgm:presLayoutVars>
      </dgm:prSet>
      <dgm:spPr/>
    </dgm:pt>
    <dgm:pt modelId="{56BD2AD9-63BA-4687-9D8D-2B1187168495}" type="pres">
      <dgm:prSet presAssocID="{F053B004-277C-4F7C-AB1B-E0B9392DCE64}" presName="parSh" presStyleLbl="node1" presStyleIdx="1" presStyleCnt="4"/>
      <dgm:spPr/>
    </dgm:pt>
    <dgm:pt modelId="{C93423E9-0F29-4FC2-8325-794D35989B4B}" type="pres">
      <dgm:prSet presAssocID="{F053B004-277C-4F7C-AB1B-E0B9392DCE64}" presName="desTx" presStyleLbl="fgAcc1" presStyleIdx="1" presStyleCnt="4">
        <dgm:presLayoutVars>
          <dgm:bulletEnabled val="1"/>
        </dgm:presLayoutVars>
      </dgm:prSet>
      <dgm:spPr/>
    </dgm:pt>
    <dgm:pt modelId="{32F9F947-11AA-4691-94F2-EB84F84942B5}" type="pres">
      <dgm:prSet presAssocID="{A4A0DD6B-FAD4-46DF-82B8-45B5418BC0C0}" presName="sibTrans" presStyleLbl="sibTrans2D1" presStyleIdx="1" presStyleCnt="3"/>
      <dgm:spPr/>
    </dgm:pt>
    <dgm:pt modelId="{70CC85E6-FF48-4FBF-A703-564C39BF7C0A}" type="pres">
      <dgm:prSet presAssocID="{A4A0DD6B-FAD4-46DF-82B8-45B5418BC0C0}" presName="connTx" presStyleLbl="sibTrans2D1" presStyleIdx="1" presStyleCnt="3"/>
      <dgm:spPr/>
    </dgm:pt>
    <dgm:pt modelId="{EAABC30B-3772-4E54-8FF7-9CC79D02F34C}" type="pres">
      <dgm:prSet presAssocID="{A585F4D3-10AF-4110-B6B4-762F623A6F8F}" presName="composite" presStyleCnt="0"/>
      <dgm:spPr/>
    </dgm:pt>
    <dgm:pt modelId="{56B9B826-E8F1-4556-B30E-376845131FCC}" type="pres">
      <dgm:prSet presAssocID="{A585F4D3-10AF-4110-B6B4-762F623A6F8F}" presName="parTx" presStyleLbl="node1" presStyleIdx="1" presStyleCnt="4">
        <dgm:presLayoutVars>
          <dgm:chMax val="0"/>
          <dgm:chPref val="0"/>
          <dgm:bulletEnabled val="1"/>
        </dgm:presLayoutVars>
      </dgm:prSet>
      <dgm:spPr/>
    </dgm:pt>
    <dgm:pt modelId="{575A1B45-329F-4C20-A2C2-0D19664FEF41}" type="pres">
      <dgm:prSet presAssocID="{A585F4D3-10AF-4110-B6B4-762F623A6F8F}" presName="parSh" presStyleLbl="node1" presStyleIdx="2" presStyleCnt="4"/>
      <dgm:spPr/>
    </dgm:pt>
    <dgm:pt modelId="{E5FBBC48-FDC2-447D-B07A-CB4123010859}" type="pres">
      <dgm:prSet presAssocID="{A585F4D3-10AF-4110-B6B4-762F623A6F8F}" presName="desTx" presStyleLbl="fgAcc1" presStyleIdx="2" presStyleCnt="4">
        <dgm:presLayoutVars>
          <dgm:bulletEnabled val="1"/>
        </dgm:presLayoutVars>
      </dgm:prSet>
      <dgm:spPr/>
    </dgm:pt>
    <dgm:pt modelId="{B4C0FFB1-3A93-4895-9B48-DCEF0E23C077}" type="pres">
      <dgm:prSet presAssocID="{88A72D01-D0AF-455D-9870-259EC424C6EB}" presName="sibTrans" presStyleLbl="sibTrans2D1" presStyleIdx="2" presStyleCnt="3"/>
      <dgm:spPr/>
    </dgm:pt>
    <dgm:pt modelId="{39E7F64B-9547-4935-BA65-FF7F0E057406}" type="pres">
      <dgm:prSet presAssocID="{88A72D01-D0AF-455D-9870-259EC424C6EB}" presName="connTx" presStyleLbl="sibTrans2D1" presStyleIdx="2" presStyleCnt="3"/>
      <dgm:spPr/>
    </dgm:pt>
    <dgm:pt modelId="{36DB4B32-0792-4835-A8EE-7CA94230ECE8}" type="pres">
      <dgm:prSet presAssocID="{9B1226A7-A27A-400E-92DB-E58DF3542A0C}" presName="composite" presStyleCnt="0"/>
      <dgm:spPr/>
    </dgm:pt>
    <dgm:pt modelId="{FEB5CDAB-3721-4045-8FCC-8A9289A5DF8E}" type="pres">
      <dgm:prSet presAssocID="{9B1226A7-A27A-400E-92DB-E58DF3542A0C}" presName="parTx" presStyleLbl="node1" presStyleIdx="2" presStyleCnt="4">
        <dgm:presLayoutVars>
          <dgm:chMax val="0"/>
          <dgm:chPref val="0"/>
          <dgm:bulletEnabled val="1"/>
        </dgm:presLayoutVars>
      </dgm:prSet>
      <dgm:spPr/>
    </dgm:pt>
    <dgm:pt modelId="{43C31262-F7B0-441D-A0F1-60D8D9349FA3}" type="pres">
      <dgm:prSet presAssocID="{9B1226A7-A27A-400E-92DB-E58DF3542A0C}" presName="parSh" presStyleLbl="node1" presStyleIdx="3" presStyleCnt="4"/>
      <dgm:spPr/>
    </dgm:pt>
    <dgm:pt modelId="{375BD087-936A-45B5-8B90-D36593E9F421}" type="pres">
      <dgm:prSet presAssocID="{9B1226A7-A27A-400E-92DB-E58DF3542A0C}" presName="desTx" presStyleLbl="fgAcc1" presStyleIdx="3" presStyleCnt="4">
        <dgm:presLayoutVars>
          <dgm:bulletEnabled val="1"/>
        </dgm:presLayoutVars>
      </dgm:prSet>
      <dgm:spPr/>
    </dgm:pt>
  </dgm:ptLst>
  <dgm:cxnLst>
    <dgm:cxn modelId="{78FA1201-27CA-4B73-997F-1D67C4867402}" type="presOf" srcId="{A4A0DD6B-FAD4-46DF-82B8-45B5418BC0C0}" destId="{70CC85E6-FF48-4FBF-A703-564C39BF7C0A}" srcOrd="1" destOrd="0" presId="urn:microsoft.com/office/officeart/2005/8/layout/process3"/>
    <dgm:cxn modelId="{C7226C05-545C-487B-B22D-855BF593D2E0}" type="presOf" srcId="{A21238DF-F493-4953-BE6B-FC911764292E}" destId="{D6800D7C-D969-46F5-9D51-3A0384F85B68}" srcOrd="0" destOrd="0" presId="urn:microsoft.com/office/officeart/2005/8/layout/process3"/>
    <dgm:cxn modelId="{B160E527-4575-4790-84BF-04099E181AE4}" type="presOf" srcId="{A21238DF-F493-4953-BE6B-FC911764292E}" destId="{1D09C557-B3C2-481E-A15A-C2AE355BB598}" srcOrd="1" destOrd="0" presId="urn:microsoft.com/office/officeart/2005/8/layout/process3"/>
    <dgm:cxn modelId="{19D2982A-8D32-454A-B0DA-12A0B8CD5900}" type="presOf" srcId="{CC113031-DBDA-4A47-BF6A-129F2E775C71}" destId="{C93423E9-0F29-4FC2-8325-794D35989B4B}" srcOrd="0" destOrd="0" presId="urn:microsoft.com/office/officeart/2005/8/layout/process3"/>
    <dgm:cxn modelId="{9793F22D-A942-4AFE-967A-8900887F6684}" srcId="{9B1226A7-A27A-400E-92DB-E58DF3542A0C}" destId="{08F4A266-816C-452B-A032-5C850D394F73}" srcOrd="0" destOrd="0" parTransId="{9B1BAB33-5302-489E-A8E3-421CC244CA16}" sibTransId="{37B78CEA-897B-4CAB-AB28-C45BB0E08C15}"/>
    <dgm:cxn modelId="{A414DB3E-9AAA-44FC-AD37-F31B35C4660E}" type="presOf" srcId="{88A72D01-D0AF-455D-9870-259EC424C6EB}" destId="{B4C0FFB1-3A93-4895-9B48-DCEF0E23C077}" srcOrd="0" destOrd="0" presId="urn:microsoft.com/office/officeart/2005/8/layout/process3"/>
    <dgm:cxn modelId="{BF732960-0992-41AA-8374-20824EE8A524}" srcId="{F053B004-277C-4F7C-AB1B-E0B9392DCE64}" destId="{5C109DB0-ACDC-4B33-ACB3-8F97000D69C5}" srcOrd="1" destOrd="0" parTransId="{8DC2B924-1F49-4211-A1B9-4119002D3E23}" sibTransId="{38E27B76-F55F-486F-94DE-F00B86AA7E9C}"/>
    <dgm:cxn modelId="{8C284341-1781-474C-9EF4-2E1B128C21EE}" srcId="{DA17A817-A73A-49D6-82FD-6F3B5AAE0F77}" destId="{F053B004-277C-4F7C-AB1B-E0B9392DCE64}" srcOrd="1" destOrd="0" parTransId="{6C296DF2-47A3-47D2-B1DF-8E236B209527}" sibTransId="{A4A0DD6B-FAD4-46DF-82B8-45B5418BC0C0}"/>
    <dgm:cxn modelId="{C809CD62-BAC6-4060-9443-B1E3D5FEA6E9}" type="presOf" srcId="{DA17A817-A73A-49D6-82FD-6F3B5AAE0F77}" destId="{CB3E46F6-5CD3-4A0B-9CD0-52D227D0249F}" srcOrd="0" destOrd="0" presId="urn:microsoft.com/office/officeart/2005/8/layout/process3"/>
    <dgm:cxn modelId="{55EB4C4C-4C47-4474-AA6C-FD63BDE195F2}" srcId="{A585F4D3-10AF-4110-B6B4-762F623A6F8F}" destId="{BA325F50-ECB9-4FE6-85CF-09A19755CE1A}" srcOrd="0" destOrd="0" parTransId="{F100B59F-6CC6-495A-BE53-A7A1FFA489CA}" sibTransId="{90DB8829-CC65-4B86-B8DE-DFE4E478FD35}"/>
    <dgm:cxn modelId="{2B48D54C-AAE4-4ECE-B2AB-3CD51AC05BC5}" type="presOf" srcId="{9B1226A7-A27A-400E-92DB-E58DF3542A0C}" destId="{FEB5CDAB-3721-4045-8FCC-8A9289A5DF8E}" srcOrd="0" destOrd="0" presId="urn:microsoft.com/office/officeart/2005/8/layout/process3"/>
    <dgm:cxn modelId="{E2565C50-F792-45C6-AB17-F06D4ED27F80}" type="presOf" srcId="{D4CAD952-264E-4FFD-8F91-AC8A9687175F}" destId="{8BBC61D8-AC20-4973-AE0D-D6E55DFE434C}" srcOrd="0" destOrd="0" presId="urn:microsoft.com/office/officeart/2005/8/layout/process3"/>
    <dgm:cxn modelId="{DF121971-F57C-4DD7-BAB8-AEBF44B26139}" type="presOf" srcId="{2ECEC4B3-52F0-4C8F-A071-9E24674718D1}" destId="{1B8BDAE8-DC82-4767-B061-8132F19D2B39}" srcOrd="0" destOrd="1" presId="urn:microsoft.com/office/officeart/2005/8/layout/process3"/>
    <dgm:cxn modelId="{35F59B71-4169-403D-84BA-AC8DE52D6956}" type="presOf" srcId="{08F4A266-816C-452B-A032-5C850D394F73}" destId="{375BD087-936A-45B5-8B90-D36593E9F421}" srcOrd="0" destOrd="0" presId="urn:microsoft.com/office/officeart/2005/8/layout/process3"/>
    <dgm:cxn modelId="{7E45DE55-9B37-4872-996D-CCA6CCFB369F}" srcId="{DA17A817-A73A-49D6-82FD-6F3B5AAE0F77}" destId="{D4CAD952-264E-4FFD-8F91-AC8A9687175F}" srcOrd="0" destOrd="0" parTransId="{9CFC5BE8-9C6B-4A41-AE5C-7B30FA574378}" sibTransId="{A21238DF-F493-4953-BE6B-FC911764292E}"/>
    <dgm:cxn modelId="{B25F7B57-BEFD-4DB0-AB06-4B93FBBE0DFA}" type="presOf" srcId="{9B1226A7-A27A-400E-92DB-E58DF3542A0C}" destId="{43C31262-F7B0-441D-A0F1-60D8D9349FA3}" srcOrd="1" destOrd="0" presId="urn:microsoft.com/office/officeart/2005/8/layout/process3"/>
    <dgm:cxn modelId="{CEC11B78-0AEB-45BC-943C-09F1DB39C81B}" srcId="{D4CAD952-264E-4FFD-8F91-AC8A9687175F}" destId="{733CD07D-0BA0-403F-9B45-7B6483B66CB0}" srcOrd="0" destOrd="0" parTransId="{A3898E0F-F0EC-4192-8D7D-8EBBA981C6D5}" sibTransId="{89257B68-3FD4-441E-8C54-46F4119B5ED8}"/>
    <dgm:cxn modelId="{67B47A58-826D-441C-9A72-B0664266BE0C}" srcId="{F053B004-277C-4F7C-AB1B-E0B9392DCE64}" destId="{CC113031-DBDA-4A47-BF6A-129F2E775C71}" srcOrd="0" destOrd="0" parTransId="{1531DF13-7A36-4BBA-A913-1787967CD632}" sibTransId="{01301FA6-D588-4C99-86BA-546F823EAFC7}"/>
    <dgm:cxn modelId="{5275C378-B67E-4B73-A52B-DAED3293B4FE}" srcId="{D4CAD952-264E-4FFD-8F91-AC8A9687175F}" destId="{049509B9-51F7-4AFD-A214-C485BC8DF677}" srcOrd="2" destOrd="0" parTransId="{C5DF9F6E-B49F-4ACD-9B78-EBFF3ADFE66E}" sibTransId="{9161B647-BF58-4384-85EC-036875345344}"/>
    <dgm:cxn modelId="{7D82AA5A-43C9-4E2B-8ACC-CA065610B0D1}" type="presOf" srcId="{A4A0DD6B-FAD4-46DF-82B8-45B5418BC0C0}" destId="{32F9F947-11AA-4691-94F2-EB84F84942B5}" srcOrd="0" destOrd="0" presId="urn:microsoft.com/office/officeart/2005/8/layout/process3"/>
    <dgm:cxn modelId="{4226E985-856F-4723-8C85-6FE39EBACA9A}" type="presOf" srcId="{F053B004-277C-4F7C-AB1B-E0B9392DCE64}" destId="{56BD2AD9-63BA-4687-9D8D-2B1187168495}" srcOrd="1" destOrd="0" presId="urn:microsoft.com/office/officeart/2005/8/layout/process3"/>
    <dgm:cxn modelId="{674C968A-A430-4FBF-8F9F-11B48BA961D1}" srcId="{DA17A817-A73A-49D6-82FD-6F3B5AAE0F77}" destId="{9B1226A7-A27A-400E-92DB-E58DF3542A0C}" srcOrd="3" destOrd="0" parTransId="{8528CEB7-5939-4C12-A858-E6D9B31C575C}" sibTransId="{BAFB0BEE-B11F-47DB-9A80-9B6F8077F76A}"/>
    <dgm:cxn modelId="{DCAB9D8B-AF4F-4A17-813A-88902D6506F3}" type="presOf" srcId="{F053B004-277C-4F7C-AB1B-E0B9392DCE64}" destId="{667B7F5F-0177-44F3-B67A-5A648E8F9D61}" srcOrd="0" destOrd="0" presId="urn:microsoft.com/office/officeart/2005/8/layout/process3"/>
    <dgm:cxn modelId="{72248D90-7CC9-4C32-804F-A8E0CD85C915}" srcId="{A585F4D3-10AF-4110-B6B4-762F623A6F8F}" destId="{D206D3D2-CBA5-4042-B922-794524FBDBD1}" srcOrd="1" destOrd="0" parTransId="{6081F5A7-8DD0-4B77-8967-26A9DD65E668}" sibTransId="{393B750E-538C-484E-9244-BDF341F568DF}"/>
    <dgm:cxn modelId="{41DA1695-BCBA-4BF3-93F6-827AA7EA0A52}" type="presOf" srcId="{049509B9-51F7-4AFD-A214-C485BC8DF677}" destId="{1B8BDAE8-DC82-4767-B061-8132F19D2B39}" srcOrd="0" destOrd="2" presId="urn:microsoft.com/office/officeart/2005/8/layout/process3"/>
    <dgm:cxn modelId="{0E7721A3-2A48-4A71-AFAC-E286F84D6ACD}" type="presOf" srcId="{D4CAD952-264E-4FFD-8F91-AC8A9687175F}" destId="{74573255-FB84-4969-A163-3935F9C35645}" srcOrd="1" destOrd="0" presId="urn:microsoft.com/office/officeart/2005/8/layout/process3"/>
    <dgm:cxn modelId="{8DF814B7-6918-4CF1-AD13-3CDE725B068E}" type="presOf" srcId="{5C109DB0-ACDC-4B33-ACB3-8F97000D69C5}" destId="{C93423E9-0F29-4FC2-8325-794D35989B4B}" srcOrd="0" destOrd="1" presId="urn:microsoft.com/office/officeart/2005/8/layout/process3"/>
    <dgm:cxn modelId="{DD0864C1-8DF8-48ED-8117-AC3FB433CE4C}" type="presOf" srcId="{88A72D01-D0AF-455D-9870-259EC424C6EB}" destId="{39E7F64B-9547-4935-BA65-FF7F0E057406}" srcOrd="1" destOrd="0" presId="urn:microsoft.com/office/officeart/2005/8/layout/process3"/>
    <dgm:cxn modelId="{53013BC6-9FB4-4242-BB3F-29EA5222AC59}" srcId="{D4CAD952-264E-4FFD-8F91-AC8A9687175F}" destId="{2ECEC4B3-52F0-4C8F-A071-9E24674718D1}" srcOrd="1" destOrd="0" parTransId="{657330EB-2BCF-4603-9766-30F13FCEC33F}" sibTransId="{D5EC7278-A247-458C-BAB7-3E5B3C8F7CBD}"/>
    <dgm:cxn modelId="{D54894D3-D3EA-435A-91BD-372532527713}" srcId="{DA17A817-A73A-49D6-82FD-6F3B5AAE0F77}" destId="{A585F4D3-10AF-4110-B6B4-762F623A6F8F}" srcOrd="2" destOrd="0" parTransId="{5FFC7FCA-D487-40E4-96E2-FE1D22DE5649}" sibTransId="{88A72D01-D0AF-455D-9870-259EC424C6EB}"/>
    <dgm:cxn modelId="{F86C4EE7-D568-40DD-897E-9D5541343740}" type="presOf" srcId="{A585F4D3-10AF-4110-B6B4-762F623A6F8F}" destId="{575A1B45-329F-4C20-A2C2-0D19664FEF41}" srcOrd="1" destOrd="0" presId="urn:microsoft.com/office/officeart/2005/8/layout/process3"/>
    <dgm:cxn modelId="{5A4393E7-7CF7-4758-9404-0CE34AF8F5E0}" type="presOf" srcId="{D206D3D2-CBA5-4042-B922-794524FBDBD1}" destId="{E5FBBC48-FDC2-447D-B07A-CB4123010859}" srcOrd="0" destOrd="1" presId="urn:microsoft.com/office/officeart/2005/8/layout/process3"/>
    <dgm:cxn modelId="{42EBA8F9-E57B-4DF0-A930-885219D3AF8C}" type="presOf" srcId="{A585F4D3-10AF-4110-B6B4-762F623A6F8F}" destId="{56B9B826-E8F1-4556-B30E-376845131FCC}" srcOrd="0" destOrd="0" presId="urn:microsoft.com/office/officeart/2005/8/layout/process3"/>
    <dgm:cxn modelId="{63E57FFE-AF0F-42A4-888A-2695ECE3B2B9}" type="presOf" srcId="{BA325F50-ECB9-4FE6-85CF-09A19755CE1A}" destId="{E5FBBC48-FDC2-447D-B07A-CB4123010859}" srcOrd="0" destOrd="0" presId="urn:microsoft.com/office/officeart/2005/8/layout/process3"/>
    <dgm:cxn modelId="{E85547FF-D929-4C60-8756-79AE1700AC40}" type="presOf" srcId="{733CD07D-0BA0-403F-9B45-7B6483B66CB0}" destId="{1B8BDAE8-DC82-4767-B061-8132F19D2B39}" srcOrd="0" destOrd="0" presId="urn:microsoft.com/office/officeart/2005/8/layout/process3"/>
    <dgm:cxn modelId="{08B9E6A9-F17B-4298-9DFD-97001F5BA872}" type="presParOf" srcId="{CB3E46F6-5CD3-4A0B-9CD0-52D227D0249F}" destId="{2823C85D-559D-4C09-97A1-59BE81C46C91}" srcOrd="0" destOrd="0" presId="urn:microsoft.com/office/officeart/2005/8/layout/process3"/>
    <dgm:cxn modelId="{8C4C6004-6267-4022-8FC6-9328D624019D}" type="presParOf" srcId="{2823C85D-559D-4C09-97A1-59BE81C46C91}" destId="{8BBC61D8-AC20-4973-AE0D-D6E55DFE434C}" srcOrd="0" destOrd="0" presId="urn:microsoft.com/office/officeart/2005/8/layout/process3"/>
    <dgm:cxn modelId="{47D20A9A-C6E9-4C02-B977-A0BC590E18A2}" type="presParOf" srcId="{2823C85D-559D-4C09-97A1-59BE81C46C91}" destId="{74573255-FB84-4969-A163-3935F9C35645}" srcOrd="1" destOrd="0" presId="urn:microsoft.com/office/officeart/2005/8/layout/process3"/>
    <dgm:cxn modelId="{9D434F20-F3F5-4B6D-A6A1-FC20A5EC8E90}" type="presParOf" srcId="{2823C85D-559D-4C09-97A1-59BE81C46C91}" destId="{1B8BDAE8-DC82-4767-B061-8132F19D2B39}" srcOrd="2" destOrd="0" presId="urn:microsoft.com/office/officeart/2005/8/layout/process3"/>
    <dgm:cxn modelId="{48AAD126-CF37-4063-96CE-A5CD005B844F}" type="presParOf" srcId="{CB3E46F6-5CD3-4A0B-9CD0-52D227D0249F}" destId="{D6800D7C-D969-46F5-9D51-3A0384F85B68}" srcOrd="1" destOrd="0" presId="urn:microsoft.com/office/officeart/2005/8/layout/process3"/>
    <dgm:cxn modelId="{1E178AE2-FD2B-42A2-807D-5D653CD98B81}" type="presParOf" srcId="{D6800D7C-D969-46F5-9D51-3A0384F85B68}" destId="{1D09C557-B3C2-481E-A15A-C2AE355BB598}" srcOrd="0" destOrd="0" presId="urn:microsoft.com/office/officeart/2005/8/layout/process3"/>
    <dgm:cxn modelId="{2A85E8D9-B7E1-451A-91DF-B162FC760464}" type="presParOf" srcId="{CB3E46F6-5CD3-4A0B-9CD0-52D227D0249F}" destId="{F6E9E2C5-F90B-401F-B1D6-DB36BFD3D1C4}" srcOrd="2" destOrd="0" presId="urn:microsoft.com/office/officeart/2005/8/layout/process3"/>
    <dgm:cxn modelId="{38C0ED0D-793F-402E-B383-B849F301E967}" type="presParOf" srcId="{F6E9E2C5-F90B-401F-B1D6-DB36BFD3D1C4}" destId="{667B7F5F-0177-44F3-B67A-5A648E8F9D61}" srcOrd="0" destOrd="0" presId="urn:microsoft.com/office/officeart/2005/8/layout/process3"/>
    <dgm:cxn modelId="{5076B623-B032-42FB-B672-FABA62ABF89A}" type="presParOf" srcId="{F6E9E2C5-F90B-401F-B1D6-DB36BFD3D1C4}" destId="{56BD2AD9-63BA-4687-9D8D-2B1187168495}" srcOrd="1" destOrd="0" presId="urn:microsoft.com/office/officeart/2005/8/layout/process3"/>
    <dgm:cxn modelId="{02C90DB8-0C9D-483D-A60A-6B14D53F5D2B}" type="presParOf" srcId="{F6E9E2C5-F90B-401F-B1D6-DB36BFD3D1C4}" destId="{C93423E9-0F29-4FC2-8325-794D35989B4B}" srcOrd="2" destOrd="0" presId="urn:microsoft.com/office/officeart/2005/8/layout/process3"/>
    <dgm:cxn modelId="{B86E11E4-97CA-4EB7-8E00-24BC88ED1D7E}" type="presParOf" srcId="{CB3E46F6-5CD3-4A0B-9CD0-52D227D0249F}" destId="{32F9F947-11AA-4691-94F2-EB84F84942B5}" srcOrd="3" destOrd="0" presId="urn:microsoft.com/office/officeart/2005/8/layout/process3"/>
    <dgm:cxn modelId="{C3B8E17E-1A88-48A1-96CD-669EAA011F14}" type="presParOf" srcId="{32F9F947-11AA-4691-94F2-EB84F84942B5}" destId="{70CC85E6-FF48-4FBF-A703-564C39BF7C0A}" srcOrd="0" destOrd="0" presId="urn:microsoft.com/office/officeart/2005/8/layout/process3"/>
    <dgm:cxn modelId="{E0B4BEED-8BA9-4D2C-A38D-8E4284DCCEB5}" type="presParOf" srcId="{CB3E46F6-5CD3-4A0B-9CD0-52D227D0249F}" destId="{EAABC30B-3772-4E54-8FF7-9CC79D02F34C}" srcOrd="4" destOrd="0" presId="urn:microsoft.com/office/officeart/2005/8/layout/process3"/>
    <dgm:cxn modelId="{B2EFC378-9770-43C4-B2D1-F93C46A4F17E}" type="presParOf" srcId="{EAABC30B-3772-4E54-8FF7-9CC79D02F34C}" destId="{56B9B826-E8F1-4556-B30E-376845131FCC}" srcOrd="0" destOrd="0" presId="urn:microsoft.com/office/officeart/2005/8/layout/process3"/>
    <dgm:cxn modelId="{BD3A4DF0-83D1-4EE1-9C76-5B5B0B2C561B}" type="presParOf" srcId="{EAABC30B-3772-4E54-8FF7-9CC79D02F34C}" destId="{575A1B45-329F-4C20-A2C2-0D19664FEF41}" srcOrd="1" destOrd="0" presId="urn:microsoft.com/office/officeart/2005/8/layout/process3"/>
    <dgm:cxn modelId="{ECC5B468-F639-48EB-AB5D-EE3FFFB34B26}" type="presParOf" srcId="{EAABC30B-3772-4E54-8FF7-9CC79D02F34C}" destId="{E5FBBC48-FDC2-447D-B07A-CB4123010859}" srcOrd="2" destOrd="0" presId="urn:microsoft.com/office/officeart/2005/8/layout/process3"/>
    <dgm:cxn modelId="{8FCBFBC6-3CDB-452B-BF01-5E1885F0DFAD}" type="presParOf" srcId="{CB3E46F6-5CD3-4A0B-9CD0-52D227D0249F}" destId="{B4C0FFB1-3A93-4895-9B48-DCEF0E23C077}" srcOrd="5" destOrd="0" presId="urn:microsoft.com/office/officeart/2005/8/layout/process3"/>
    <dgm:cxn modelId="{8A4B5AA8-ED3D-4B05-A50C-D7AB48FEF14E}" type="presParOf" srcId="{B4C0FFB1-3A93-4895-9B48-DCEF0E23C077}" destId="{39E7F64B-9547-4935-BA65-FF7F0E057406}" srcOrd="0" destOrd="0" presId="urn:microsoft.com/office/officeart/2005/8/layout/process3"/>
    <dgm:cxn modelId="{DBA2BC76-12EC-483B-83AF-034B21DDEE1D}" type="presParOf" srcId="{CB3E46F6-5CD3-4A0B-9CD0-52D227D0249F}" destId="{36DB4B32-0792-4835-A8EE-7CA94230ECE8}" srcOrd="6" destOrd="0" presId="urn:microsoft.com/office/officeart/2005/8/layout/process3"/>
    <dgm:cxn modelId="{681C34B6-C259-49CE-B33A-07A68FF5AFBD}" type="presParOf" srcId="{36DB4B32-0792-4835-A8EE-7CA94230ECE8}" destId="{FEB5CDAB-3721-4045-8FCC-8A9289A5DF8E}" srcOrd="0" destOrd="0" presId="urn:microsoft.com/office/officeart/2005/8/layout/process3"/>
    <dgm:cxn modelId="{B7AA55AC-152A-432E-8890-D8B7B3211641}" type="presParOf" srcId="{36DB4B32-0792-4835-A8EE-7CA94230ECE8}" destId="{43C31262-F7B0-441D-A0F1-60D8D9349FA3}" srcOrd="1" destOrd="0" presId="urn:microsoft.com/office/officeart/2005/8/layout/process3"/>
    <dgm:cxn modelId="{76408CD1-CDB7-40F3-82DE-50A58F80F122}" type="presParOf" srcId="{36DB4B32-0792-4835-A8EE-7CA94230ECE8}" destId="{375BD087-936A-45B5-8B90-D36593E9F421}"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58888-6EF0-48E7-9EAF-BC42D255A5DA}">
      <dsp:nvSpPr>
        <dsp:cNvPr id="0" name=""/>
        <dsp:cNvSpPr/>
      </dsp:nvSpPr>
      <dsp:spPr>
        <a:xfrm>
          <a:off x="1566" y="1233548"/>
          <a:ext cx="1968051" cy="117092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a:t>Arrest</a:t>
          </a:r>
        </a:p>
      </dsp:txBody>
      <dsp:txXfrm>
        <a:off x="1566" y="1233548"/>
        <a:ext cx="1968051" cy="780619"/>
      </dsp:txXfrm>
    </dsp:sp>
    <dsp:sp modelId="{5EDF2B7D-23B8-48E9-B529-BE28F70C4935}">
      <dsp:nvSpPr>
        <dsp:cNvPr id="0" name=""/>
        <dsp:cNvSpPr/>
      </dsp:nvSpPr>
      <dsp:spPr>
        <a:xfrm>
          <a:off x="404660" y="2014167"/>
          <a:ext cx="1968051" cy="28113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F1 or F2 possible admission to DC</a:t>
          </a:r>
        </a:p>
        <a:p>
          <a:pPr marL="228600" lvl="1" indent="-228600" algn="l" defTabSz="889000">
            <a:lnSpc>
              <a:spcPct val="90000"/>
            </a:lnSpc>
            <a:spcBef>
              <a:spcPct val="0"/>
            </a:spcBef>
            <a:spcAft>
              <a:spcPct val="15000"/>
            </a:spcAft>
            <a:buChar char="•"/>
          </a:pPr>
          <a:endParaRPr lang="en-US" sz="2000" kern="1200"/>
        </a:p>
      </dsp:txBody>
      <dsp:txXfrm>
        <a:off x="462302" y="2071809"/>
        <a:ext cx="1852767" cy="2696091"/>
      </dsp:txXfrm>
    </dsp:sp>
    <dsp:sp modelId="{B7EE7E60-DDA4-4654-986C-38189C3B9232}">
      <dsp:nvSpPr>
        <dsp:cNvPr id="0" name=""/>
        <dsp:cNvSpPr/>
      </dsp:nvSpPr>
      <dsp:spPr>
        <a:xfrm>
          <a:off x="2267966" y="1378864"/>
          <a:ext cx="632500" cy="489987"/>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267966" y="1476861"/>
        <a:ext cx="485504" cy="293993"/>
      </dsp:txXfrm>
    </dsp:sp>
    <dsp:sp modelId="{8600693D-882F-479C-B96C-198A822F1C64}">
      <dsp:nvSpPr>
        <dsp:cNvPr id="0" name=""/>
        <dsp:cNvSpPr/>
      </dsp:nvSpPr>
      <dsp:spPr>
        <a:xfrm>
          <a:off x="3163015" y="1233548"/>
          <a:ext cx="1968051" cy="117092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a:t>Complaint Filed</a:t>
          </a:r>
        </a:p>
      </dsp:txBody>
      <dsp:txXfrm>
        <a:off x="3163015" y="1233548"/>
        <a:ext cx="1968051" cy="780619"/>
      </dsp:txXfrm>
    </dsp:sp>
    <dsp:sp modelId="{75700B9E-6131-46E7-8CFA-226308173448}">
      <dsp:nvSpPr>
        <dsp:cNvPr id="0" name=""/>
        <dsp:cNvSpPr/>
      </dsp:nvSpPr>
      <dsp:spPr>
        <a:xfrm>
          <a:off x="3566110" y="2014167"/>
          <a:ext cx="1968051" cy="28113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All charges sent to Prosecutor</a:t>
          </a:r>
        </a:p>
      </dsp:txBody>
      <dsp:txXfrm>
        <a:off x="3623752" y="2071809"/>
        <a:ext cx="1852767" cy="2696091"/>
      </dsp:txXfrm>
    </dsp:sp>
    <dsp:sp modelId="{620354A1-C9E2-4C7E-9CE2-C01153ED443A}">
      <dsp:nvSpPr>
        <dsp:cNvPr id="0" name=""/>
        <dsp:cNvSpPr/>
      </dsp:nvSpPr>
      <dsp:spPr>
        <a:xfrm>
          <a:off x="5429416" y="1378864"/>
          <a:ext cx="632500" cy="489987"/>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429416" y="1476861"/>
        <a:ext cx="485504" cy="293993"/>
      </dsp:txXfrm>
    </dsp:sp>
    <dsp:sp modelId="{D80E9FB7-311D-4CB2-B815-BE0558421109}">
      <dsp:nvSpPr>
        <dsp:cNvPr id="0" name=""/>
        <dsp:cNvSpPr/>
      </dsp:nvSpPr>
      <dsp:spPr>
        <a:xfrm>
          <a:off x="6324464" y="1233548"/>
          <a:ext cx="1968051" cy="117092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a:t>Prosecutor Review</a:t>
          </a:r>
        </a:p>
      </dsp:txBody>
      <dsp:txXfrm>
        <a:off x="6324464" y="1233548"/>
        <a:ext cx="1968051" cy="780619"/>
      </dsp:txXfrm>
    </dsp:sp>
    <dsp:sp modelId="{93D5B9ED-0E0A-4A8A-9C37-2287BA41F5F6}">
      <dsp:nvSpPr>
        <dsp:cNvPr id="0" name=""/>
        <dsp:cNvSpPr/>
      </dsp:nvSpPr>
      <dsp:spPr>
        <a:xfrm>
          <a:off x="6727559" y="2014167"/>
          <a:ext cx="1968051" cy="28113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Agreed upon matrix</a:t>
          </a:r>
        </a:p>
        <a:p>
          <a:pPr marL="228600" lvl="1" indent="-228600" algn="l" defTabSz="889000">
            <a:lnSpc>
              <a:spcPct val="90000"/>
            </a:lnSpc>
            <a:spcBef>
              <a:spcPct val="0"/>
            </a:spcBef>
            <a:spcAft>
              <a:spcPct val="15000"/>
            </a:spcAft>
            <a:buChar char="•"/>
          </a:pPr>
          <a:r>
            <a:rPr lang="en-US" sz="2000" kern="1200"/>
            <a:t>Automatic diversion</a:t>
          </a:r>
        </a:p>
        <a:p>
          <a:pPr marL="228600" lvl="1" indent="-228600" algn="l" defTabSz="889000">
            <a:lnSpc>
              <a:spcPct val="90000"/>
            </a:lnSpc>
            <a:spcBef>
              <a:spcPct val="0"/>
            </a:spcBef>
            <a:spcAft>
              <a:spcPct val="15000"/>
            </a:spcAft>
            <a:buChar char="•"/>
          </a:pPr>
          <a:r>
            <a:rPr lang="en-US" sz="2000" kern="1200"/>
            <a:t>Automatic official</a:t>
          </a:r>
        </a:p>
        <a:p>
          <a:pPr marL="228600" lvl="1" indent="-228600" algn="l" defTabSz="889000">
            <a:lnSpc>
              <a:spcPct val="90000"/>
            </a:lnSpc>
            <a:spcBef>
              <a:spcPct val="0"/>
            </a:spcBef>
            <a:spcAft>
              <a:spcPct val="15000"/>
            </a:spcAft>
            <a:buChar char="•"/>
          </a:pPr>
          <a:r>
            <a:rPr lang="en-US" sz="2000" kern="1200"/>
            <a:t>Pending assessment</a:t>
          </a:r>
        </a:p>
      </dsp:txBody>
      <dsp:txXfrm>
        <a:off x="6785201" y="2071809"/>
        <a:ext cx="1852767" cy="2696091"/>
      </dsp:txXfrm>
    </dsp:sp>
    <dsp:sp modelId="{4EDF34ED-4BF4-4DB0-88B4-3A268214A43F}">
      <dsp:nvSpPr>
        <dsp:cNvPr id="0" name=""/>
        <dsp:cNvSpPr/>
      </dsp:nvSpPr>
      <dsp:spPr>
        <a:xfrm>
          <a:off x="8590865" y="1378864"/>
          <a:ext cx="632500" cy="489987"/>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8590865" y="1476861"/>
        <a:ext cx="485504" cy="293993"/>
      </dsp:txXfrm>
    </dsp:sp>
    <dsp:sp modelId="{E5363C3C-F876-4253-9529-D8239233057E}">
      <dsp:nvSpPr>
        <dsp:cNvPr id="0" name=""/>
        <dsp:cNvSpPr/>
      </dsp:nvSpPr>
      <dsp:spPr>
        <a:xfrm>
          <a:off x="9485913" y="1233548"/>
          <a:ext cx="1968051" cy="117092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a:t>Case sent to EIDC</a:t>
          </a:r>
        </a:p>
      </dsp:txBody>
      <dsp:txXfrm>
        <a:off x="9485913" y="1233548"/>
        <a:ext cx="1968051" cy="780619"/>
      </dsp:txXfrm>
    </dsp:sp>
    <dsp:sp modelId="{E1EA0518-9991-48AD-BE0B-C88E4C63A6A6}">
      <dsp:nvSpPr>
        <dsp:cNvPr id="0" name=""/>
        <dsp:cNvSpPr/>
      </dsp:nvSpPr>
      <dsp:spPr>
        <a:xfrm>
          <a:off x="9889008" y="2014167"/>
          <a:ext cx="1968051" cy="281137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Intervention Specialists schedule meeting with family</a:t>
          </a:r>
        </a:p>
      </dsp:txBody>
      <dsp:txXfrm>
        <a:off x="9946650" y="2071809"/>
        <a:ext cx="1852767" cy="2696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573255-FB84-4969-A163-3935F9C35645}">
      <dsp:nvSpPr>
        <dsp:cNvPr id="0" name=""/>
        <dsp:cNvSpPr/>
      </dsp:nvSpPr>
      <dsp:spPr>
        <a:xfrm>
          <a:off x="1645" y="1914644"/>
          <a:ext cx="2067639" cy="1230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80010" numCol="1" spcCol="1270" anchor="t" anchorCtr="0">
          <a:noAutofit/>
        </a:bodyPr>
        <a:lstStyle/>
        <a:p>
          <a:pPr marL="0" lvl="0" indent="0" algn="l" defTabSz="933450">
            <a:lnSpc>
              <a:spcPct val="90000"/>
            </a:lnSpc>
            <a:spcBef>
              <a:spcPct val="0"/>
            </a:spcBef>
            <a:spcAft>
              <a:spcPct val="35000"/>
            </a:spcAft>
            <a:buNone/>
          </a:pPr>
          <a:r>
            <a:rPr lang="en-US" sz="2100" kern="1200"/>
            <a:t>Screening Appointment</a:t>
          </a:r>
        </a:p>
      </dsp:txBody>
      <dsp:txXfrm>
        <a:off x="1645" y="1914644"/>
        <a:ext cx="2067639" cy="820110"/>
      </dsp:txXfrm>
    </dsp:sp>
    <dsp:sp modelId="{1B8BDAE8-DC82-4767-B061-8132F19D2B39}">
      <dsp:nvSpPr>
        <dsp:cNvPr id="0" name=""/>
        <dsp:cNvSpPr/>
      </dsp:nvSpPr>
      <dsp:spPr>
        <a:xfrm>
          <a:off x="425137" y="2734755"/>
          <a:ext cx="2067639" cy="25515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Diversion OYAS</a:t>
          </a:r>
        </a:p>
        <a:p>
          <a:pPr marL="228600" lvl="1" indent="-228600" algn="l" defTabSz="933450">
            <a:lnSpc>
              <a:spcPct val="90000"/>
            </a:lnSpc>
            <a:spcBef>
              <a:spcPct val="0"/>
            </a:spcBef>
            <a:spcAft>
              <a:spcPct val="15000"/>
            </a:spcAft>
            <a:buChar char="•"/>
          </a:pPr>
          <a:r>
            <a:rPr lang="en-US" sz="2100" kern="1200"/>
            <a:t>MAYSI-2</a:t>
          </a:r>
        </a:p>
        <a:p>
          <a:pPr marL="228600" lvl="1" indent="-228600" algn="l" defTabSz="933450">
            <a:lnSpc>
              <a:spcPct val="90000"/>
            </a:lnSpc>
            <a:spcBef>
              <a:spcPct val="0"/>
            </a:spcBef>
            <a:spcAft>
              <a:spcPct val="15000"/>
            </a:spcAft>
            <a:buChar char="•"/>
          </a:pPr>
          <a:r>
            <a:rPr lang="en-US" sz="2100" kern="1200"/>
            <a:t>SOGIE</a:t>
          </a:r>
        </a:p>
      </dsp:txBody>
      <dsp:txXfrm>
        <a:off x="485696" y="2795314"/>
        <a:ext cx="1946521" cy="2430382"/>
      </dsp:txXfrm>
    </dsp:sp>
    <dsp:sp modelId="{D6800D7C-D969-46F5-9D51-3A0384F85B68}">
      <dsp:nvSpPr>
        <dsp:cNvPr id="0" name=""/>
        <dsp:cNvSpPr/>
      </dsp:nvSpPr>
      <dsp:spPr>
        <a:xfrm>
          <a:off x="2382731" y="2067308"/>
          <a:ext cx="664506" cy="5147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2382731" y="2170264"/>
        <a:ext cx="510071" cy="308870"/>
      </dsp:txXfrm>
    </dsp:sp>
    <dsp:sp modelId="{56BD2AD9-63BA-4687-9D8D-2B1187168495}">
      <dsp:nvSpPr>
        <dsp:cNvPr id="0" name=""/>
        <dsp:cNvSpPr/>
      </dsp:nvSpPr>
      <dsp:spPr>
        <a:xfrm>
          <a:off x="3323071" y="1914644"/>
          <a:ext cx="2067639" cy="1230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80010" numCol="1" spcCol="1270" anchor="t" anchorCtr="0">
          <a:noAutofit/>
        </a:bodyPr>
        <a:lstStyle/>
        <a:p>
          <a:pPr marL="0" lvl="0" indent="0" algn="l" defTabSz="933450">
            <a:lnSpc>
              <a:spcPct val="90000"/>
            </a:lnSpc>
            <a:spcBef>
              <a:spcPct val="0"/>
            </a:spcBef>
            <a:spcAft>
              <a:spcPct val="35000"/>
            </a:spcAft>
            <a:buNone/>
          </a:pPr>
          <a:r>
            <a:rPr lang="en-US" sz="2100" kern="1200"/>
            <a:t>MH Clinician Assessment</a:t>
          </a:r>
        </a:p>
      </dsp:txBody>
      <dsp:txXfrm>
        <a:off x="3323071" y="1914644"/>
        <a:ext cx="2067639" cy="820110"/>
      </dsp:txXfrm>
    </dsp:sp>
    <dsp:sp modelId="{C93423E9-0F29-4FC2-8325-794D35989B4B}">
      <dsp:nvSpPr>
        <dsp:cNvPr id="0" name=""/>
        <dsp:cNvSpPr/>
      </dsp:nvSpPr>
      <dsp:spPr>
        <a:xfrm>
          <a:off x="3746564" y="2734755"/>
          <a:ext cx="2067639" cy="25515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Only when indicated</a:t>
          </a:r>
        </a:p>
        <a:p>
          <a:pPr marL="228600" lvl="1" indent="-228600" algn="l" defTabSz="933450">
            <a:lnSpc>
              <a:spcPct val="90000"/>
            </a:lnSpc>
            <a:spcBef>
              <a:spcPct val="0"/>
            </a:spcBef>
            <a:spcAft>
              <a:spcPct val="15000"/>
            </a:spcAft>
            <a:buChar char="•"/>
          </a:pPr>
          <a:r>
            <a:rPr lang="en-US" sz="2100" kern="1200"/>
            <a:t>On-site, same-day</a:t>
          </a:r>
        </a:p>
      </dsp:txBody>
      <dsp:txXfrm>
        <a:off x="3807123" y="2795314"/>
        <a:ext cx="1946521" cy="2430382"/>
      </dsp:txXfrm>
    </dsp:sp>
    <dsp:sp modelId="{32F9F947-11AA-4691-94F2-EB84F84942B5}">
      <dsp:nvSpPr>
        <dsp:cNvPr id="0" name=""/>
        <dsp:cNvSpPr/>
      </dsp:nvSpPr>
      <dsp:spPr>
        <a:xfrm>
          <a:off x="5704158" y="2067308"/>
          <a:ext cx="664506" cy="5147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704158" y="2170264"/>
        <a:ext cx="510071" cy="308870"/>
      </dsp:txXfrm>
    </dsp:sp>
    <dsp:sp modelId="{575A1B45-329F-4C20-A2C2-0D19664FEF41}">
      <dsp:nvSpPr>
        <dsp:cNvPr id="0" name=""/>
        <dsp:cNvSpPr/>
      </dsp:nvSpPr>
      <dsp:spPr>
        <a:xfrm>
          <a:off x="6644498" y="1914644"/>
          <a:ext cx="2067639" cy="1230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80010" numCol="1" spcCol="1270" anchor="t" anchorCtr="0">
          <a:noAutofit/>
        </a:bodyPr>
        <a:lstStyle/>
        <a:p>
          <a:pPr marL="0" lvl="0" indent="0" algn="l" defTabSz="933450">
            <a:lnSpc>
              <a:spcPct val="90000"/>
            </a:lnSpc>
            <a:spcBef>
              <a:spcPct val="0"/>
            </a:spcBef>
            <a:spcAft>
              <a:spcPct val="35000"/>
            </a:spcAft>
            <a:buNone/>
          </a:pPr>
          <a:r>
            <a:rPr lang="en-US" sz="2100" kern="1200"/>
            <a:t>Recommend services</a:t>
          </a:r>
        </a:p>
      </dsp:txBody>
      <dsp:txXfrm>
        <a:off x="6644498" y="1914644"/>
        <a:ext cx="2067639" cy="820110"/>
      </dsp:txXfrm>
    </dsp:sp>
    <dsp:sp modelId="{E5FBBC48-FDC2-447D-B07A-CB4123010859}">
      <dsp:nvSpPr>
        <dsp:cNvPr id="0" name=""/>
        <dsp:cNvSpPr/>
      </dsp:nvSpPr>
      <dsp:spPr>
        <a:xfrm>
          <a:off x="7067990" y="2734755"/>
          <a:ext cx="2067639" cy="25515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Available for all youth</a:t>
          </a:r>
        </a:p>
        <a:p>
          <a:pPr marL="228600" lvl="1" indent="-228600" algn="l" defTabSz="933450">
            <a:lnSpc>
              <a:spcPct val="90000"/>
            </a:lnSpc>
            <a:spcBef>
              <a:spcPct val="0"/>
            </a:spcBef>
            <a:spcAft>
              <a:spcPct val="15000"/>
            </a:spcAft>
            <a:buChar char="•"/>
          </a:pPr>
          <a:r>
            <a:rPr lang="en-US" sz="2100" kern="1200"/>
            <a:t>Both Court-contracted and community-based</a:t>
          </a:r>
        </a:p>
      </dsp:txBody>
      <dsp:txXfrm>
        <a:off x="7128549" y="2795314"/>
        <a:ext cx="1946521" cy="2430382"/>
      </dsp:txXfrm>
    </dsp:sp>
    <dsp:sp modelId="{B4C0FFB1-3A93-4895-9B48-DCEF0E23C077}">
      <dsp:nvSpPr>
        <dsp:cNvPr id="0" name=""/>
        <dsp:cNvSpPr/>
      </dsp:nvSpPr>
      <dsp:spPr>
        <a:xfrm>
          <a:off x="9025584" y="2067308"/>
          <a:ext cx="664506" cy="5147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9025584" y="2170264"/>
        <a:ext cx="510071" cy="308870"/>
      </dsp:txXfrm>
    </dsp:sp>
    <dsp:sp modelId="{43C31262-F7B0-441D-A0F1-60D8D9349FA3}">
      <dsp:nvSpPr>
        <dsp:cNvPr id="0" name=""/>
        <dsp:cNvSpPr/>
      </dsp:nvSpPr>
      <dsp:spPr>
        <a:xfrm>
          <a:off x="9965924" y="1914644"/>
          <a:ext cx="2067639" cy="1230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80010" numCol="1" spcCol="1270" anchor="t" anchorCtr="0">
          <a:noAutofit/>
        </a:bodyPr>
        <a:lstStyle/>
        <a:p>
          <a:pPr marL="0" lvl="0" indent="0" algn="l" defTabSz="933450">
            <a:lnSpc>
              <a:spcPct val="90000"/>
            </a:lnSpc>
            <a:spcBef>
              <a:spcPct val="0"/>
            </a:spcBef>
            <a:spcAft>
              <a:spcPct val="35000"/>
            </a:spcAft>
            <a:buNone/>
          </a:pPr>
          <a:r>
            <a:rPr lang="en-US" sz="2100" kern="1200"/>
            <a:t>Recommend diversion level</a:t>
          </a:r>
        </a:p>
      </dsp:txBody>
      <dsp:txXfrm>
        <a:off x="9965924" y="1914644"/>
        <a:ext cx="2067639" cy="820110"/>
      </dsp:txXfrm>
    </dsp:sp>
    <dsp:sp modelId="{375BD087-936A-45B5-8B90-D36593E9F421}">
      <dsp:nvSpPr>
        <dsp:cNvPr id="0" name=""/>
        <dsp:cNvSpPr/>
      </dsp:nvSpPr>
      <dsp:spPr>
        <a:xfrm>
          <a:off x="10389416" y="2734755"/>
          <a:ext cx="2067639" cy="25515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For pending assessment cases only</a:t>
          </a:r>
        </a:p>
      </dsp:txBody>
      <dsp:txXfrm>
        <a:off x="10449975" y="2795314"/>
        <a:ext cx="1946521" cy="2430382"/>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A020BCB-322B-4012-AFCF-E9995A4C2007}" type="datetimeFigureOut">
              <a:rPr lang="en-US" smtClean="0"/>
              <a:t>5/28/2025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DB32C43-2D5F-48FA-86DF-86B10F03BB9F}" type="slidenum">
              <a:rPr lang="en-US" smtClean="0"/>
              <a:t>‹#›</a:t>
            </a:fld>
            <a:endParaRPr lang="en-US"/>
          </a:p>
        </p:txBody>
      </p:sp>
    </p:spTree>
    <p:extLst>
      <p:ext uri="{BB962C8B-B14F-4D97-AF65-F5344CB8AC3E}">
        <p14:creationId xmlns:p14="http://schemas.microsoft.com/office/powerpoint/2010/main" val="625872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jjdp.ojp.gov/model-programs-guide/literature-reviews/intsection_between_mental_health_and_the_juvenile_justice_system.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1</a:t>
            </a:fld>
            <a:endParaRPr lang="en-US"/>
          </a:p>
        </p:txBody>
      </p:sp>
    </p:spTree>
    <p:extLst>
      <p:ext uri="{BB962C8B-B14F-4D97-AF65-F5344CB8AC3E}">
        <p14:creationId xmlns:p14="http://schemas.microsoft.com/office/powerpoint/2010/main" val="332915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10</a:t>
            </a:fld>
            <a:endParaRPr lang="en-US"/>
          </a:p>
        </p:txBody>
      </p:sp>
    </p:spTree>
    <p:extLst>
      <p:ext uri="{BB962C8B-B14F-4D97-AF65-F5344CB8AC3E}">
        <p14:creationId xmlns:p14="http://schemas.microsoft.com/office/powerpoint/2010/main" val="2760711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BC45CB-B5FF-4838-AE31-B17400BDEAE4}" type="slidenum">
              <a:rPr lang="en-US" smtClean="0"/>
              <a:t>11</a:t>
            </a:fld>
            <a:endParaRPr lang="en-US"/>
          </a:p>
        </p:txBody>
      </p:sp>
    </p:spTree>
    <p:extLst>
      <p:ext uri="{BB962C8B-B14F-4D97-AF65-F5344CB8AC3E}">
        <p14:creationId xmlns:p14="http://schemas.microsoft.com/office/powerpoint/2010/main" val="622796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City data not County data</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Murder and nonnegligent manslaughter: Cleveland 7, Cincinnati 10, Columbus 28,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Rape: Cleveland 3, Cincinnati 12, Columbus 6</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Robbery: Cleveland 2, Cincinnati 13, Columbus 38</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Total Violent Crime:  Cleveland 7, Cincinnati 26, Columbus 63</a:t>
            </a:r>
            <a:endParaRPr lang="en-US" dirty="0"/>
          </a:p>
        </p:txBody>
      </p:sp>
      <p:sp>
        <p:nvSpPr>
          <p:cNvPr id="4" name="Slide Number Placeholder 3"/>
          <p:cNvSpPr>
            <a:spLocks noGrp="1"/>
          </p:cNvSpPr>
          <p:nvPr>
            <p:ph type="sldNum" sz="quarter" idx="5"/>
          </p:nvPr>
        </p:nvSpPr>
        <p:spPr/>
        <p:txBody>
          <a:bodyPr/>
          <a:lstStyle/>
          <a:p>
            <a:fld id="{6837B20C-4CB0-4664-8408-EFE49F66C7B6}" type="slidenum">
              <a:rPr lang="en-US" smtClean="0"/>
              <a:t>12</a:t>
            </a:fld>
            <a:endParaRPr lang="en-US"/>
          </a:p>
        </p:txBody>
      </p:sp>
    </p:spTree>
    <p:extLst>
      <p:ext uri="{BB962C8B-B14F-4D97-AF65-F5344CB8AC3E}">
        <p14:creationId xmlns:p14="http://schemas.microsoft.com/office/powerpoint/2010/main" val="3714155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City data not County data. Ohio ranks 34</a:t>
            </a:r>
          </a:p>
          <a:p>
            <a:r>
              <a:rPr lang="en-US" dirty="0" err="1"/>
              <a:t>th</a:t>
            </a:r>
            <a:endParaRPr lang="en-US" dirty="0"/>
          </a:p>
          <a:p>
            <a:r>
              <a:rPr lang="en-US" dirty="0"/>
              <a:t> in the nation in homicide deaths. Like </a:t>
            </a:r>
          </a:p>
          <a:p>
            <a:r>
              <a:rPr lang="en-US" dirty="0"/>
              <a:t>• Community conditions can</a:t>
            </a:r>
          </a:p>
          <a:p>
            <a:r>
              <a:rPr lang="en-US" dirty="0"/>
              <a:t>perpetuate or prevent violence.</a:t>
            </a:r>
          </a:p>
          <a:p>
            <a:r>
              <a:rPr lang="en-US" dirty="0"/>
              <a:t>Community factors including social</a:t>
            </a:r>
          </a:p>
          <a:p>
            <a:r>
              <a:rPr lang="en-US" dirty="0"/>
              <a:t>norms, exposure to racism, income</a:t>
            </a:r>
          </a:p>
          <a:p>
            <a:r>
              <a:rPr lang="en-US" dirty="0"/>
              <a:t>inequality and access to quality</a:t>
            </a:r>
          </a:p>
          <a:p>
            <a:r>
              <a:rPr lang="en-US" dirty="0"/>
              <a:t>housing, education, employment</a:t>
            </a:r>
          </a:p>
          <a:p>
            <a:r>
              <a:rPr lang="en-US" dirty="0"/>
              <a:t>and health care impact violence. </a:t>
            </a:r>
          </a:p>
          <a:p>
            <a:r>
              <a:rPr lang="en-US" dirty="0"/>
              <a:t>national trends, homicide in Ohio peaked during the</a:t>
            </a:r>
          </a:p>
          <a:p>
            <a:r>
              <a:rPr lang="en-US" dirty="0"/>
              <a:t>COVID-19 pandemic, but has not returned to </a:t>
            </a:r>
            <a:r>
              <a:rPr lang="en-US" dirty="0" err="1"/>
              <a:t>prepandemic</a:t>
            </a:r>
            <a:r>
              <a:rPr lang="en-US" dirty="0"/>
              <a:t> rates (as displayed in figure</a:t>
            </a:r>
          </a:p>
          <a:p>
            <a:r>
              <a:rPr lang="en-US" dirty="0"/>
              <a:t>1).</a:t>
            </a:r>
          </a:p>
        </p:txBody>
      </p:sp>
      <p:sp>
        <p:nvSpPr>
          <p:cNvPr id="4" name="Slide Number Placeholder 3"/>
          <p:cNvSpPr>
            <a:spLocks noGrp="1"/>
          </p:cNvSpPr>
          <p:nvPr>
            <p:ph type="sldNum" sz="quarter" idx="5"/>
          </p:nvPr>
        </p:nvSpPr>
        <p:spPr/>
        <p:txBody>
          <a:bodyPr/>
          <a:lstStyle/>
          <a:p>
            <a:fld id="{6837B20C-4CB0-4664-8408-EFE49F66C7B6}" type="slidenum">
              <a:rPr lang="en-US" smtClean="0"/>
              <a:t>13</a:t>
            </a:fld>
            <a:endParaRPr lang="en-US"/>
          </a:p>
        </p:txBody>
      </p:sp>
    </p:spTree>
    <p:extLst>
      <p:ext uri="{BB962C8B-B14F-4D97-AF65-F5344CB8AC3E}">
        <p14:creationId xmlns:p14="http://schemas.microsoft.com/office/powerpoint/2010/main" val="728681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14</a:t>
            </a:fld>
            <a:endParaRPr lang="en-US"/>
          </a:p>
        </p:txBody>
      </p:sp>
    </p:spTree>
    <p:extLst>
      <p:ext uri="{BB962C8B-B14F-4D97-AF65-F5344CB8AC3E}">
        <p14:creationId xmlns:p14="http://schemas.microsoft.com/office/powerpoint/2010/main" val="2664734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15</a:t>
            </a:fld>
            <a:endParaRPr lang="en-US"/>
          </a:p>
        </p:txBody>
      </p:sp>
    </p:spTree>
    <p:extLst>
      <p:ext uri="{BB962C8B-B14F-4D97-AF65-F5344CB8AC3E}">
        <p14:creationId xmlns:p14="http://schemas.microsoft.com/office/powerpoint/2010/main" val="3992666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About 2,000 some cases a year diverted through EIDC- on average- we divert about 50% of cases- (some are still open so it is not about subtracting # cases referred to those diverted- still have diversion open) </a:t>
            </a:r>
          </a:p>
        </p:txBody>
      </p:sp>
      <p:sp>
        <p:nvSpPr>
          <p:cNvPr id="4" name="Slide Number Placeholder 3"/>
          <p:cNvSpPr>
            <a:spLocks noGrp="1"/>
          </p:cNvSpPr>
          <p:nvPr>
            <p:ph type="sldNum" sz="quarter" idx="5"/>
          </p:nvPr>
        </p:nvSpPr>
        <p:spPr/>
        <p:txBody>
          <a:bodyPr/>
          <a:lstStyle/>
          <a:p>
            <a:fld id="{1DB32C43-2D5F-48FA-86DF-86B10F03BB9F}" type="slidenum">
              <a:rPr lang="en-US" smtClean="0"/>
              <a:t>16</a:t>
            </a:fld>
            <a:endParaRPr lang="en-US"/>
          </a:p>
        </p:txBody>
      </p:sp>
    </p:spTree>
    <p:extLst>
      <p:ext uri="{BB962C8B-B14F-4D97-AF65-F5344CB8AC3E}">
        <p14:creationId xmlns:p14="http://schemas.microsoft.com/office/powerpoint/2010/main" val="2978390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17</a:t>
            </a:fld>
            <a:endParaRPr lang="en-US"/>
          </a:p>
        </p:txBody>
      </p:sp>
    </p:spTree>
    <p:extLst>
      <p:ext uri="{BB962C8B-B14F-4D97-AF65-F5344CB8AC3E}">
        <p14:creationId xmlns:p14="http://schemas.microsoft.com/office/powerpoint/2010/main" val="3377608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18</a:t>
            </a:fld>
            <a:endParaRPr lang="en-US"/>
          </a:p>
        </p:txBody>
      </p:sp>
    </p:spTree>
    <p:extLst>
      <p:ext uri="{BB962C8B-B14F-4D97-AF65-F5344CB8AC3E}">
        <p14:creationId xmlns:p14="http://schemas.microsoft.com/office/powerpoint/2010/main" val="2163559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5"/>
          </p:nvPr>
        </p:nvSpPr>
        <p:spPr/>
        <p:txBody>
          <a:bodyPr/>
          <a:lstStyle/>
          <a:p>
            <a:fld id="{6837B20C-4CB0-4664-8408-EFE49F66C7B6}" type="slidenum">
              <a:rPr lang="en-US" smtClean="0"/>
              <a:t>19</a:t>
            </a:fld>
            <a:endParaRPr lang="en-US"/>
          </a:p>
        </p:txBody>
      </p:sp>
    </p:spTree>
    <p:extLst>
      <p:ext uri="{BB962C8B-B14F-4D97-AF65-F5344CB8AC3E}">
        <p14:creationId xmlns:p14="http://schemas.microsoft.com/office/powerpoint/2010/main" val="562227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2</a:t>
            </a:fld>
            <a:endParaRPr lang="en-US"/>
          </a:p>
        </p:txBody>
      </p:sp>
    </p:spTree>
    <p:extLst>
      <p:ext uri="{BB962C8B-B14F-4D97-AF65-F5344CB8AC3E}">
        <p14:creationId xmlns:p14="http://schemas.microsoft.com/office/powerpoint/2010/main" val="3906485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20</a:t>
            </a:fld>
            <a:endParaRPr lang="en-US"/>
          </a:p>
        </p:txBody>
      </p:sp>
    </p:spTree>
    <p:extLst>
      <p:ext uri="{BB962C8B-B14F-4D97-AF65-F5344CB8AC3E}">
        <p14:creationId xmlns:p14="http://schemas.microsoft.com/office/powerpoint/2010/main" val="3797178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21</a:t>
            </a:fld>
            <a:endParaRPr lang="en-US"/>
          </a:p>
        </p:txBody>
      </p:sp>
    </p:spTree>
    <p:extLst>
      <p:ext uri="{BB962C8B-B14F-4D97-AF65-F5344CB8AC3E}">
        <p14:creationId xmlns:p14="http://schemas.microsoft.com/office/powerpoint/2010/main" val="3074582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Update this to reflect 1/1/2023 through October 31</a:t>
            </a:r>
            <a:r>
              <a:rPr lang="en-US" baseline="30000"/>
              <a:t>st</a:t>
            </a:r>
            <a:r>
              <a:rPr lang="en-US"/>
              <a:t> – EIDC dashboard - Done</a:t>
            </a:r>
          </a:p>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22</a:t>
            </a:fld>
            <a:endParaRPr lang="en-US"/>
          </a:p>
        </p:txBody>
      </p:sp>
    </p:spTree>
    <p:extLst>
      <p:ext uri="{BB962C8B-B14F-4D97-AF65-F5344CB8AC3E}">
        <p14:creationId xmlns:p14="http://schemas.microsoft.com/office/powerpoint/2010/main" val="861185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5"/>
          </p:nvPr>
        </p:nvSpPr>
        <p:spPr/>
        <p:txBody>
          <a:bodyPr/>
          <a:lstStyle/>
          <a:p>
            <a:fld id="{6837B20C-4CB0-4664-8408-EFE49F66C7B6}" type="slidenum">
              <a:rPr lang="en-US" smtClean="0"/>
              <a:t>23</a:t>
            </a:fld>
            <a:endParaRPr lang="en-US"/>
          </a:p>
        </p:txBody>
      </p:sp>
    </p:spTree>
    <p:extLst>
      <p:ext uri="{BB962C8B-B14F-4D97-AF65-F5344CB8AC3E}">
        <p14:creationId xmlns:p14="http://schemas.microsoft.com/office/powerpoint/2010/main" val="36056616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24</a:t>
            </a:fld>
            <a:endParaRPr lang="en-US"/>
          </a:p>
        </p:txBody>
      </p:sp>
    </p:spTree>
    <p:extLst>
      <p:ext uri="{BB962C8B-B14F-4D97-AF65-F5344CB8AC3E}">
        <p14:creationId xmlns:p14="http://schemas.microsoft.com/office/powerpoint/2010/main" val="417155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Update this to reflect 1/1/2023 through October 31</a:t>
            </a:r>
            <a:r>
              <a:rPr lang="en-US" baseline="30000"/>
              <a:t>st</a:t>
            </a:r>
            <a:r>
              <a:rPr lang="en-US"/>
              <a:t> – EIDC dashboard - Done</a:t>
            </a:r>
          </a:p>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25</a:t>
            </a:fld>
            <a:endParaRPr lang="en-US"/>
          </a:p>
        </p:txBody>
      </p:sp>
    </p:spTree>
    <p:extLst>
      <p:ext uri="{BB962C8B-B14F-4D97-AF65-F5344CB8AC3E}">
        <p14:creationId xmlns:p14="http://schemas.microsoft.com/office/powerpoint/2010/main" val="10217440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Update this to reflect 1/1/2023 through October 31</a:t>
            </a:r>
            <a:r>
              <a:rPr lang="en-US" baseline="30000"/>
              <a:t>st</a:t>
            </a:r>
            <a:r>
              <a:rPr lang="en-US"/>
              <a:t> – EIDC dashboard – Done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26</a:t>
            </a:fld>
            <a:endParaRPr lang="en-US"/>
          </a:p>
        </p:txBody>
      </p:sp>
    </p:spTree>
    <p:extLst>
      <p:ext uri="{BB962C8B-B14F-4D97-AF65-F5344CB8AC3E}">
        <p14:creationId xmlns:p14="http://schemas.microsoft.com/office/powerpoint/2010/main" val="38418882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1729D-502D-4A04-AE1C-C56CDFCC23FA}" type="slidenum">
              <a:rPr lang="en-US" smtClean="0"/>
              <a:t>27</a:t>
            </a:fld>
            <a:endParaRPr lang="en-US"/>
          </a:p>
        </p:txBody>
      </p:sp>
    </p:spTree>
    <p:extLst>
      <p:ext uri="{BB962C8B-B14F-4D97-AF65-F5344CB8AC3E}">
        <p14:creationId xmlns:p14="http://schemas.microsoft.com/office/powerpoint/2010/main" val="26904913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28</a:t>
            </a:fld>
            <a:endParaRPr lang="en-US"/>
          </a:p>
        </p:txBody>
      </p:sp>
    </p:spTree>
    <p:extLst>
      <p:ext uri="{BB962C8B-B14F-4D97-AF65-F5344CB8AC3E}">
        <p14:creationId xmlns:p14="http://schemas.microsoft.com/office/powerpoint/2010/main" val="26557434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5"/>
          </p:nvPr>
        </p:nvSpPr>
        <p:spPr/>
        <p:txBody>
          <a:bodyPr/>
          <a:lstStyle/>
          <a:p>
            <a:fld id="{6837B20C-4CB0-4664-8408-EFE49F66C7B6}" type="slidenum">
              <a:rPr lang="en-US" smtClean="0"/>
              <a:t>29</a:t>
            </a:fld>
            <a:endParaRPr lang="en-US"/>
          </a:p>
        </p:txBody>
      </p:sp>
    </p:spTree>
    <p:extLst>
      <p:ext uri="{BB962C8B-B14F-4D97-AF65-F5344CB8AC3E}">
        <p14:creationId xmlns:p14="http://schemas.microsoft.com/office/powerpoint/2010/main" val="3021130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While some of these young people have made impulsive and dangerous decisions, they are still our kids. They are someone's child. Terms like "offenders or juveniles" are used to other them. When I come home, I never ask my husband where the juveniles are. Their behaviors do not define who they are to our society.</a:t>
            </a:r>
          </a:p>
          <a:p>
            <a:endParaRPr lang="en-US">
              <a:cs typeface="Calibri"/>
            </a:endParaRPr>
          </a:p>
          <a:p>
            <a:r>
              <a:rPr lang="en-US">
                <a:cs typeface="Calibri"/>
              </a:rPr>
              <a:t>By othering them, it certainly makes it easier to see them as a problem/community problem to be solved rather than tapping into their full potential and promise</a:t>
            </a:r>
          </a:p>
          <a:p>
            <a:r>
              <a:rPr lang="en-US"/>
              <a:t>he words we choose have a significant impact on the young people we serve. We may inadvertently use language laden with bias, disapproval, and negative judgment that can impact youths’ perceptions of themselves. Our language can also impact our own thinking and decision-making.</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DB32C43-2D5F-48FA-86DF-86B10F03BB9F}" type="slidenum">
              <a:rPr lang="en-US" smtClean="0"/>
              <a:t>3</a:t>
            </a:fld>
            <a:endParaRPr lang="en-US"/>
          </a:p>
        </p:txBody>
      </p:sp>
    </p:spTree>
    <p:extLst>
      <p:ext uri="{BB962C8B-B14F-4D97-AF65-F5344CB8AC3E}">
        <p14:creationId xmlns:p14="http://schemas.microsoft.com/office/powerpoint/2010/main" val="37391552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30</a:t>
            </a:fld>
            <a:endParaRPr lang="en-US"/>
          </a:p>
        </p:txBody>
      </p:sp>
    </p:spTree>
    <p:extLst>
      <p:ext uri="{BB962C8B-B14F-4D97-AF65-F5344CB8AC3E}">
        <p14:creationId xmlns:p14="http://schemas.microsoft.com/office/powerpoint/2010/main" val="27509239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 Data– JDAI Probation Transformation Data – This chart on the right used to look about 75% misdemeanors</a:t>
            </a:r>
          </a:p>
        </p:txBody>
      </p:sp>
      <p:sp>
        <p:nvSpPr>
          <p:cNvPr id="4" name="Slide Number Placeholder 3"/>
          <p:cNvSpPr>
            <a:spLocks noGrp="1"/>
          </p:cNvSpPr>
          <p:nvPr>
            <p:ph type="sldNum" sz="quarter" idx="5"/>
          </p:nvPr>
        </p:nvSpPr>
        <p:spPr/>
        <p:txBody>
          <a:bodyPr/>
          <a:lstStyle/>
          <a:p>
            <a:fld id="{1DB32C43-2D5F-48FA-86DF-86B10F03BB9F}" type="slidenum">
              <a:rPr lang="en-US" smtClean="0"/>
              <a:t>31</a:t>
            </a:fld>
            <a:endParaRPr lang="en-US"/>
          </a:p>
        </p:txBody>
      </p:sp>
    </p:spTree>
    <p:extLst>
      <p:ext uri="{BB962C8B-B14F-4D97-AF65-F5344CB8AC3E}">
        <p14:creationId xmlns:p14="http://schemas.microsoft.com/office/powerpoint/2010/main" val="29930805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32</a:t>
            </a:fld>
            <a:endParaRPr lang="en-US"/>
          </a:p>
        </p:txBody>
      </p:sp>
    </p:spTree>
    <p:extLst>
      <p:ext uri="{BB962C8B-B14F-4D97-AF65-F5344CB8AC3E}">
        <p14:creationId xmlns:p14="http://schemas.microsoft.com/office/powerpoint/2010/main" val="8757743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33</a:t>
            </a:fld>
            <a:endParaRPr lang="en-US"/>
          </a:p>
        </p:txBody>
      </p:sp>
    </p:spTree>
    <p:extLst>
      <p:ext uri="{BB962C8B-B14F-4D97-AF65-F5344CB8AC3E}">
        <p14:creationId xmlns:p14="http://schemas.microsoft.com/office/powerpoint/2010/main" val="41116400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34</a:t>
            </a:fld>
            <a:endParaRPr lang="en-US"/>
          </a:p>
        </p:txBody>
      </p:sp>
    </p:spTree>
    <p:extLst>
      <p:ext uri="{BB962C8B-B14F-4D97-AF65-F5344CB8AC3E}">
        <p14:creationId xmlns:p14="http://schemas.microsoft.com/office/powerpoint/2010/main" val="989066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 to include 2023 – ODYS commitment report in iCase – I think - Done</a:t>
            </a:r>
          </a:p>
        </p:txBody>
      </p:sp>
      <p:sp>
        <p:nvSpPr>
          <p:cNvPr id="4" name="Slide Number Placeholder 3"/>
          <p:cNvSpPr>
            <a:spLocks noGrp="1"/>
          </p:cNvSpPr>
          <p:nvPr>
            <p:ph type="sldNum" sz="quarter" idx="5"/>
          </p:nvPr>
        </p:nvSpPr>
        <p:spPr/>
        <p:txBody>
          <a:bodyPr/>
          <a:lstStyle/>
          <a:p>
            <a:fld id="{1DB32C43-2D5F-48FA-86DF-86B10F03BB9F}" type="slidenum">
              <a:rPr lang="en-US" smtClean="0"/>
              <a:t>35</a:t>
            </a:fld>
            <a:endParaRPr lang="en-US"/>
          </a:p>
        </p:txBody>
      </p:sp>
    </p:spTree>
    <p:extLst>
      <p:ext uri="{BB962C8B-B14F-4D97-AF65-F5344CB8AC3E}">
        <p14:creationId xmlns:p14="http://schemas.microsoft.com/office/powerpoint/2010/main" val="20034370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36</a:t>
            </a:fld>
            <a:endParaRPr lang="en-US"/>
          </a:p>
        </p:txBody>
      </p:sp>
    </p:spTree>
    <p:extLst>
      <p:ext uri="{BB962C8B-B14F-4D97-AF65-F5344CB8AC3E}">
        <p14:creationId xmlns:p14="http://schemas.microsoft.com/office/powerpoint/2010/main" val="11734999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Update to add 2023 – program referral dashboard - Done</a:t>
            </a:r>
          </a:p>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37</a:t>
            </a:fld>
            <a:endParaRPr lang="en-US"/>
          </a:p>
        </p:txBody>
      </p:sp>
    </p:spTree>
    <p:extLst>
      <p:ext uri="{BB962C8B-B14F-4D97-AF65-F5344CB8AC3E}">
        <p14:creationId xmlns:p14="http://schemas.microsoft.com/office/powerpoint/2010/main" val="9236337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 to add 2023 – program referral dashboard - Done</a:t>
            </a:r>
          </a:p>
        </p:txBody>
      </p:sp>
      <p:sp>
        <p:nvSpPr>
          <p:cNvPr id="4" name="Slide Number Placeholder 3"/>
          <p:cNvSpPr>
            <a:spLocks noGrp="1"/>
          </p:cNvSpPr>
          <p:nvPr>
            <p:ph type="sldNum" sz="quarter" idx="5"/>
          </p:nvPr>
        </p:nvSpPr>
        <p:spPr/>
        <p:txBody>
          <a:bodyPr/>
          <a:lstStyle/>
          <a:p>
            <a:fld id="{1DB32C43-2D5F-48FA-86DF-86B10F03BB9F}" type="slidenum">
              <a:rPr lang="en-US" smtClean="0"/>
              <a:t>38</a:t>
            </a:fld>
            <a:endParaRPr lang="en-US"/>
          </a:p>
        </p:txBody>
      </p:sp>
    </p:spTree>
    <p:extLst>
      <p:ext uri="{BB962C8B-B14F-4D97-AF65-F5344CB8AC3E}">
        <p14:creationId xmlns:p14="http://schemas.microsoft.com/office/powerpoint/2010/main" val="4044645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Update to add 2023 – program referral dashboard - Done</a:t>
            </a:r>
          </a:p>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39</a:t>
            </a:fld>
            <a:endParaRPr lang="en-US"/>
          </a:p>
        </p:txBody>
      </p:sp>
    </p:spTree>
    <p:extLst>
      <p:ext uri="{BB962C8B-B14F-4D97-AF65-F5344CB8AC3E}">
        <p14:creationId xmlns:p14="http://schemas.microsoft.com/office/powerpoint/2010/main" val="2626413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following slides will go over our process to improve community engagement and involvement with improving outcomes for the youth justice system.</a:t>
            </a:r>
          </a:p>
        </p:txBody>
      </p:sp>
      <p:sp>
        <p:nvSpPr>
          <p:cNvPr id="4" name="Slide Number Placeholder 3"/>
          <p:cNvSpPr>
            <a:spLocks noGrp="1"/>
          </p:cNvSpPr>
          <p:nvPr>
            <p:ph type="sldNum" sz="quarter" idx="5"/>
          </p:nvPr>
        </p:nvSpPr>
        <p:spPr/>
        <p:txBody>
          <a:bodyPr/>
          <a:lstStyle/>
          <a:p>
            <a:fld id="{1DB32C43-2D5F-48FA-86DF-86B10F03BB9F}" type="slidenum">
              <a:rPr lang="en-US" smtClean="0"/>
              <a:t>4</a:t>
            </a:fld>
            <a:endParaRPr lang="en-US"/>
          </a:p>
        </p:txBody>
      </p:sp>
    </p:spTree>
    <p:extLst>
      <p:ext uri="{BB962C8B-B14F-4D97-AF65-F5344CB8AC3E}">
        <p14:creationId xmlns:p14="http://schemas.microsoft.com/office/powerpoint/2010/main" val="29139341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37B20C-4CB0-4664-8408-EFE49F66C7B6}" type="slidenum">
              <a:rPr lang="en-US" smtClean="0"/>
              <a:t>40</a:t>
            </a:fld>
            <a:endParaRPr lang="en-US"/>
          </a:p>
        </p:txBody>
      </p:sp>
    </p:spTree>
    <p:extLst>
      <p:ext uri="{BB962C8B-B14F-4D97-AF65-F5344CB8AC3E}">
        <p14:creationId xmlns:p14="http://schemas.microsoft.com/office/powerpoint/2010/main" val="41105277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Update to add 2023 – program referral dashboard - Done</a:t>
            </a:r>
          </a:p>
        </p:txBody>
      </p:sp>
      <p:sp>
        <p:nvSpPr>
          <p:cNvPr id="4" name="Slide Number Placeholder 3"/>
          <p:cNvSpPr>
            <a:spLocks noGrp="1"/>
          </p:cNvSpPr>
          <p:nvPr>
            <p:ph type="sldNum" sz="quarter" idx="5"/>
          </p:nvPr>
        </p:nvSpPr>
        <p:spPr/>
        <p:txBody>
          <a:bodyPr/>
          <a:lstStyle/>
          <a:p>
            <a:fld id="{1DB32C43-2D5F-48FA-86DF-86B10F03BB9F}" type="slidenum">
              <a:rPr lang="en-US" smtClean="0"/>
              <a:t>41</a:t>
            </a:fld>
            <a:endParaRPr lang="en-US"/>
          </a:p>
        </p:txBody>
      </p:sp>
    </p:spTree>
    <p:extLst>
      <p:ext uri="{BB962C8B-B14F-4D97-AF65-F5344CB8AC3E}">
        <p14:creationId xmlns:p14="http://schemas.microsoft.com/office/powerpoint/2010/main" val="17493515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42</a:t>
            </a:fld>
            <a:endParaRPr lang="en-US"/>
          </a:p>
        </p:txBody>
      </p:sp>
    </p:spTree>
    <p:extLst>
      <p:ext uri="{BB962C8B-B14F-4D97-AF65-F5344CB8AC3E}">
        <p14:creationId xmlns:p14="http://schemas.microsoft.com/office/powerpoint/2010/main" val="21934000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43</a:t>
            </a:fld>
            <a:endParaRPr lang="en-US"/>
          </a:p>
        </p:txBody>
      </p:sp>
    </p:spTree>
    <p:extLst>
      <p:ext uri="{BB962C8B-B14F-4D97-AF65-F5344CB8AC3E}">
        <p14:creationId xmlns:p14="http://schemas.microsoft.com/office/powerpoint/2010/main" val="10516105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5"/>
          </p:nvPr>
        </p:nvSpPr>
        <p:spPr/>
        <p:txBody>
          <a:bodyPr/>
          <a:lstStyle/>
          <a:p>
            <a:fld id="{6837B20C-4CB0-4664-8408-EFE49F66C7B6}" type="slidenum">
              <a:rPr lang="en-US" smtClean="0"/>
              <a:t>44</a:t>
            </a:fld>
            <a:endParaRPr lang="en-US"/>
          </a:p>
        </p:txBody>
      </p:sp>
    </p:spTree>
    <p:extLst>
      <p:ext uri="{BB962C8B-B14F-4D97-AF65-F5344CB8AC3E}">
        <p14:creationId xmlns:p14="http://schemas.microsoft.com/office/powerpoint/2010/main" val="28611754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 for 10/31/2023 – Program Referral -Done</a:t>
            </a:r>
          </a:p>
        </p:txBody>
      </p:sp>
      <p:sp>
        <p:nvSpPr>
          <p:cNvPr id="4" name="Slide Number Placeholder 3"/>
          <p:cNvSpPr>
            <a:spLocks noGrp="1"/>
          </p:cNvSpPr>
          <p:nvPr>
            <p:ph type="sldNum" sz="quarter" idx="5"/>
          </p:nvPr>
        </p:nvSpPr>
        <p:spPr/>
        <p:txBody>
          <a:bodyPr/>
          <a:lstStyle/>
          <a:p>
            <a:fld id="{1DB32C43-2D5F-48FA-86DF-86B10F03BB9F}" type="slidenum">
              <a:rPr lang="en-US" smtClean="0"/>
              <a:t>45</a:t>
            </a:fld>
            <a:endParaRPr lang="en-US"/>
          </a:p>
        </p:txBody>
      </p:sp>
    </p:spTree>
    <p:extLst>
      <p:ext uri="{BB962C8B-B14F-4D97-AF65-F5344CB8AC3E}">
        <p14:creationId xmlns:p14="http://schemas.microsoft.com/office/powerpoint/2010/main" val="11878580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46</a:t>
            </a:fld>
            <a:endParaRPr lang="en-US"/>
          </a:p>
        </p:txBody>
      </p:sp>
    </p:spTree>
    <p:extLst>
      <p:ext uri="{BB962C8B-B14F-4D97-AF65-F5344CB8AC3E}">
        <p14:creationId xmlns:p14="http://schemas.microsoft.com/office/powerpoint/2010/main" val="23225067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47</a:t>
            </a:fld>
            <a:endParaRPr lang="en-US"/>
          </a:p>
        </p:txBody>
      </p:sp>
    </p:spTree>
    <p:extLst>
      <p:ext uri="{BB962C8B-B14F-4D97-AF65-F5344CB8AC3E}">
        <p14:creationId xmlns:p14="http://schemas.microsoft.com/office/powerpoint/2010/main" val="31534986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48</a:t>
            </a:fld>
            <a:endParaRPr lang="en-US"/>
          </a:p>
        </p:txBody>
      </p:sp>
    </p:spTree>
    <p:extLst>
      <p:ext uri="{BB962C8B-B14F-4D97-AF65-F5344CB8AC3E}">
        <p14:creationId xmlns:p14="http://schemas.microsoft.com/office/powerpoint/2010/main" val="41784801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49</a:t>
            </a:fld>
            <a:endParaRPr lang="en-US"/>
          </a:p>
        </p:txBody>
      </p:sp>
    </p:spTree>
    <p:extLst>
      <p:ext uri="{BB962C8B-B14F-4D97-AF65-F5344CB8AC3E}">
        <p14:creationId xmlns:p14="http://schemas.microsoft.com/office/powerpoint/2010/main" val="3450253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a:t>
            </a:fld>
            <a:endParaRPr lang="en-US"/>
          </a:p>
        </p:txBody>
      </p:sp>
    </p:spTree>
    <p:extLst>
      <p:ext uri="{BB962C8B-B14F-4D97-AF65-F5344CB8AC3E}">
        <p14:creationId xmlns:p14="http://schemas.microsoft.com/office/powerpoint/2010/main" val="33633969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B0122-3F51-4A41-A3DC-C4984592EC14}" type="slidenum">
              <a:rPr lang="en-US" smtClean="0"/>
              <a:t>50</a:t>
            </a:fld>
            <a:endParaRPr lang="en-US"/>
          </a:p>
        </p:txBody>
      </p:sp>
    </p:spTree>
    <p:extLst>
      <p:ext uri="{BB962C8B-B14F-4D97-AF65-F5344CB8AC3E}">
        <p14:creationId xmlns:p14="http://schemas.microsoft.com/office/powerpoint/2010/main" val="14025581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5"/>
          </p:nvPr>
        </p:nvSpPr>
        <p:spPr/>
        <p:txBody>
          <a:bodyPr/>
          <a:lstStyle/>
          <a:p>
            <a:fld id="{6837B20C-4CB0-4664-8408-EFE49F66C7B6}" type="slidenum">
              <a:rPr lang="en-US" smtClean="0"/>
              <a:t>51</a:t>
            </a:fld>
            <a:endParaRPr lang="en-US"/>
          </a:p>
        </p:txBody>
      </p:sp>
    </p:spTree>
    <p:extLst>
      <p:ext uri="{BB962C8B-B14F-4D97-AF65-F5344CB8AC3E}">
        <p14:creationId xmlns:p14="http://schemas.microsoft.com/office/powerpoint/2010/main" val="15237741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52</a:t>
            </a:fld>
            <a:endParaRPr lang="en-US"/>
          </a:p>
        </p:txBody>
      </p:sp>
    </p:spTree>
    <p:extLst>
      <p:ext uri="{BB962C8B-B14F-4D97-AF65-F5344CB8AC3E}">
        <p14:creationId xmlns:p14="http://schemas.microsoft.com/office/powerpoint/2010/main" val="32241102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53</a:t>
            </a:fld>
            <a:endParaRPr lang="en-US"/>
          </a:p>
        </p:txBody>
      </p:sp>
    </p:spTree>
    <p:extLst>
      <p:ext uri="{BB962C8B-B14F-4D97-AF65-F5344CB8AC3E}">
        <p14:creationId xmlns:p14="http://schemas.microsoft.com/office/powerpoint/2010/main" val="40252377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54</a:t>
            </a:fld>
            <a:endParaRPr lang="en-US"/>
          </a:p>
        </p:txBody>
      </p:sp>
    </p:spTree>
    <p:extLst>
      <p:ext uri="{BB962C8B-B14F-4D97-AF65-F5344CB8AC3E}">
        <p14:creationId xmlns:p14="http://schemas.microsoft.com/office/powerpoint/2010/main" val="38161060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55</a:t>
            </a:fld>
            <a:endParaRPr lang="en-US"/>
          </a:p>
        </p:txBody>
      </p:sp>
    </p:spTree>
    <p:extLst>
      <p:ext uri="{BB962C8B-B14F-4D97-AF65-F5344CB8AC3E}">
        <p14:creationId xmlns:p14="http://schemas.microsoft.com/office/powerpoint/2010/main" val="9270492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56</a:t>
            </a:fld>
            <a:endParaRPr lang="en-US"/>
          </a:p>
        </p:txBody>
      </p:sp>
    </p:spTree>
    <p:extLst>
      <p:ext uri="{BB962C8B-B14F-4D97-AF65-F5344CB8AC3E}">
        <p14:creationId xmlns:p14="http://schemas.microsoft.com/office/powerpoint/2010/main" val="32519481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57</a:t>
            </a:fld>
            <a:endParaRPr lang="en-US"/>
          </a:p>
        </p:txBody>
      </p:sp>
    </p:spTree>
    <p:extLst>
      <p:ext uri="{BB962C8B-B14F-4D97-AF65-F5344CB8AC3E}">
        <p14:creationId xmlns:p14="http://schemas.microsoft.com/office/powerpoint/2010/main" val="34680028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58</a:t>
            </a:fld>
            <a:endParaRPr lang="en-US"/>
          </a:p>
        </p:txBody>
      </p:sp>
    </p:spTree>
    <p:extLst>
      <p:ext uri="{BB962C8B-B14F-4D97-AF65-F5344CB8AC3E}">
        <p14:creationId xmlns:p14="http://schemas.microsoft.com/office/powerpoint/2010/main" val="23025064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59</a:t>
            </a:fld>
            <a:endParaRPr lang="en-US"/>
          </a:p>
        </p:txBody>
      </p:sp>
    </p:spTree>
    <p:extLst>
      <p:ext uri="{BB962C8B-B14F-4D97-AF65-F5344CB8AC3E}">
        <p14:creationId xmlns:p14="http://schemas.microsoft.com/office/powerpoint/2010/main" val="3824605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6</a:t>
            </a:fld>
            <a:endParaRPr lang="en-US"/>
          </a:p>
        </p:txBody>
      </p:sp>
    </p:spTree>
    <p:extLst>
      <p:ext uri="{BB962C8B-B14F-4D97-AF65-F5344CB8AC3E}">
        <p14:creationId xmlns:p14="http://schemas.microsoft.com/office/powerpoint/2010/main" val="24856336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60</a:t>
            </a:fld>
            <a:endParaRPr lang="en-US"/>
          </a:p>
        </p:txBody>
      </p:sp>
    </p:spTree>
    <p:extLst>
      <p:ext uri="{BB962C8B-B14F-4D97-AF65-F5344CB8AC3E}">
        <p14:creationId xmlns:p14="http://schemas.microsoft.com/office/powerpoint/2010/main" val="20155033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61</a:t>
            </a:fld>
            <a:endParaRPr lang="en-US"/>
          </a:p>
        </p:txBody>
      </p:sp>
    </p:spTree>
    <p:extLst>
      <p:ext uri="{BB962C8B-B14F-4D97-AF65-F5344CB8AC3E}">
        <p14:creationId xmlns:p14="http://schemas.microsoft.com/office/powerpoint/2010/main" val="186044286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62</a:t>
            </a:fld>
            <a:endParaRPr lang="en-US"/>
          </a:p>
        </p:txBody>
      </p:sp>
    </p:spTree>
    <p:extLst>
      <p:ext uri="{BB962C8B-B14F-4D97-AF65-F5344CB8AC3E}">
        <p14:creationId xmlns:p14="http://schemas.microsoft.com/office/powerpoint/2010/main" val="33396197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63</a:t>
            </a:fld>
            <a:endParaRPr lang="en-US"/>
          </a:p>
        </p:txBody>
      </p:sp>
    </p:spTree>
    <p:extLst>
      <p:ext uri="{BB962C8B-B14F-4D97-AF65-F5344CB8AC3E}">
        <p14:creationId xmlns:p14="http://schemas.microsoft.com/office/powerpoint/2010/main" val="467334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64</a:t>
            </a:fld>
            <a:endParaRPr lang="en-US"/>
          </a:p>
        </p:txBody>
      </p:sp>
    </p:spTree>
    <p:extLst>
      <p:ext uri="{BB962C8B-B14F-4D97-AF65-F5344CB8AC3E}">
        <p14:creationId xmlns:p14="http://schemas.microsoft.com/office/powerpoint/2010/main" val="316724649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65</a:t>
            </a:fld>
            <a:endParaRPr lang="en-US"/>
          </a:p>
        </p:txBody>
      </p:sp>
    </p:spTree>
    <p:extLst>
      <p:ext uri="{BB962C8B-B14F-4D97-AF65-F5344CB8AC3E}">
        <p14:creationId xmlns:p14="http://schemas.microsoft.com/office/powerpoint/2010/main" val="25009556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66</a:t>
            </a:fld>
            <a:endParaRPr lang="en-US"/>
          </a:p>
        </p:txBody>
      </p:sp>
    </p:spTree>
    <p:extLst>
      <p:ext uri="{BB962C8B-B14F-4D97-AF65-F5344CB8AC3E}">
        <p14:creationId xmlns:p14="http://schemas.microsoft.com/office/powerpoint/2010/main" val="908628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5"/>
          </p:nvPr>
        </p:nvSpPr>
        <p:spPr/>
        <p:txBody>
          <a:bodyPr/>
          <a:lstStyle/>
          <a:p>
            <a:fld id="{6837B20C-4CB0-4664-8408-EFE49F66C7B6}" type="slidenum">
              <a:rPr lang="en-US" smtClean="0"/>
              <a:t>67</a:t>
            </a:fld>
            <a:endParaRPr lang="en-US"/>
          </a:p>
        </p:txBody>
      </p:sp>
    </p:spTree>
    <p:extLst>
      <p:ext uri="{BB962C8B-B14F-4D97-AF65-F5344CB8AC3E}">
        <p14:creationId xmlns:p14="http://schemas.microsoft.com/office/powerpoint/2010/main" val="4137503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B32C43-2D5F-48FA-86DF-86B10F03BB9F}" type="slidenum">
              <a:rPr lang="en-US" smtClean="0"/>
              <a:t>7</a:t>
            </a:fld>
            <a:endParaRPr lang="en-US"/>
          </a:p>
        </p:txBody>
      </p:sp>
    </p:spTree>
    <p:extLst>
      <p:ext uri="{BB962C8B-B14F-4D97-AF65-F5344CB8AC3E}">
        <p14:creationId xmlns:p14="http://schemas.microsoft.com/office/powerpoint/2010/main" val="1774189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Intersection between Mental Health and Juvenile Justice System Literature Review (ojp.gov)</a:t>
            </a:r>
            <a:endParaRPr lang="en-US" dirty="0"/>
          </a:p>
        </p:txBody>
      </p:sp>
      <p:sp>
        <p:nvSpPr>
          <p:cNvPr id="4" name="Slide Number Placeholder 3"/>
          <p:cNvSpPr>
            <a:spLocks noGrp="1"/>
          </p:cNvSpPr>
          <p:nvPr>
            <p:ph type="sldNum" sz="quarter" idx="5"/>
          </p:nvPr>
        </p:nvSpPr>
        <p:spPr/>
        <p:txBody>
          <a:bodyPr/>
          <a:lstStyle/>
          <a:p>
            <a:fld id="{1DB32C43-2D5F-48FA-86DF-86B10F03BB9F}" type="slidenum">
              <a:rPr lang="en-US" smtClean="0"/>
              <a:t>8</a:t>
            </a:fld>
            <a:endParaRPr lang="en-US"/>
          </a:p>
        </p:txBody>
      </p:sp>
    </p:spTree>
    <p:extLst>
      <p:ext uri="{BB962C8B-B14F-4D97-AF65-F5344CB8AC3E}">
        <p14:creationId xmlns:p14="http://schemas.microsoft.com/office/powerpoint/2010/main" val="2768529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A7F4109-9FCD-4B9C-AAED-99392A6D3D14}" type="slidenum">
              <a:rPr lang="en-US" smtClean="0"/>
              <a:t>9</a:t>
            </a:fld>
            <a:endParaRPr lang="en-US"/>
          </a:p>
        </p:txBody>
      </p:sp>
    </p:spTree>
    <p:extLst>
      <p:ext uri="{BB962C8B-B14F-4D97-AF65-F5344CB8AC3E}">
        <p14:creationId xmlns:p14="http://schemas.microsoft.com/office/powerpoint/2010/main" val="571039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2.sv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12.png"/><Relationship Id="rId4" Type="http://schemas.openxmlformats.org/officeDocument/2006/relationships/image" Target="../media/image34.sv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42.svg"/></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12.png"/><Relationship Id="rId4" Type="http://schemas.openxmlformats.org/officeDocument/2006/relationships/image" Target="../media/image44.sv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12.png"/><Relationship Id="rId4" Type="http://schemas.openxmlformats.org/officeDocument/2006/relationships/image" Target="../media/image48.sv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33.png"/><Relationship Id="rId7" Type="http://schemas.openxmlformats.org/officeDocument/2006/relationships/image" Target="../media/image54.sv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12.png"/><Relationship Id="rId10" Type="http://schemas.openxmlformats.org/officeDocument/2006/relationships/image" Target="../media/image57.svg"/><Relationship Id="rId4" Type="http://schemas.openxmlformats.org/officeDocument/2006/relationships/image" Target="../media/image52.svg"/><Relationship Id="rId9" Type="http://schemas.openxmlformats.org/officeDocument/2006/relationships/image" Target="../media/image56.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12.png"/><Relationship Id="rId4" Type="http://schemas.openxmlformats.org/officeDocument/2006/relationships/image" Target="../media/image48.sv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12.png"/><Relationship Id="rId4" Type="http://schemas.openxmlformats.org/officeDocument/2006/relationships/image" Target="../media/image48.sv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12.png"/><Relationship Id="rId4" Type="http://schemas.openxmlformats.org/officeDocument/2006/relationships/image" Target="../media/image48.sv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8.png"/><Relationship Id="rId3" Type="http://schemas.openxmlformats.org/officeDocument/2006/relationships/image" Target="../media/image19.jpeg"/><Relationship Id="rId7" Type="http://schemas.openxmlformats.org/officeDocument/2006/relationships/image" Target="../media/image56.png"/><Relationship Id="rId12" Type="http://schemas.openxmlformats.org/officeDocument/2006/relationships/image" Target="../media/image67.sv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62.jpeg"/><Relationship Id="rId11" Type="http://schemas.openxmlformats.org/officeDocument/2006/relationships/image" Target="../media/image66.png"/><Relationship Id="rId5" Type="http://schemas.openxmlformats.org/officeDocument/2006/relationships/image" Target="../media/image61.svg"/><Relationship Id="rId10" Type="http://schemas.openxmlformats.org/officeDocument/2006/relationships/image" Target="../media/image65.svg"/><Relationship Id="rId4" Type="http://schemas.openxmlformats.org/officeDocument/2006/relationships/image" Target="../media/image53.png"/><Relationship Id="rId9" Type="http://schemas.openxmlformats.org/officeDocument/2006/relationships/image" Target="../media/image64.png"/><Relationship Id="rId14" Type="http://schemas.openxmlformats.org/officeDocument/2006/relationships/image" Target="../media/image69.sv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12.png"/><Relationship Id="rId4" Type="http://schemas.openxmlformats.org/officeDocument/2006/relationships/image" Target="../media/image48.svg"/></Relationships>
</file>

<file path=ppt/slides/_rels/slide42.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19.jpeg"/><Relationship Id="rId7" Type="http://schemas.openxmlformats.org/officeDocument/2006/relationships/image" Target="../media/image68.png"/><Relationship Id="rId12" Type="http://schemas.openxmlformats.org/officeDocument/2006/relationships/image" Target="../media/image73.sv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71.jpeg"/><Relationship Id="rId11" Type="http://schemas.openxmlformats.org/officeDocument/2006/relationships/image" Target="../media/image72.png"/><Relationship Id="rId5" Type="http://schemas.openxmlformats.org/officeDocument/2006/relationships/image" Target="../media/image61.svg"/><Relationship Id="rId10" Type="http://schemas.openxmlformats.org/officeDocument/2006/relationships/image" Target="../media/image63.svg"/><Relationship Id="rId4" Type="http://schemas.openxmlformats.org/officeDocument/2006/relationships/image" Target="../media/image53.png"/><Relationship Id="rId9"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svg"/></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5.sv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svg"/><Relationship Id="rId4" Type="http://schemas.openxmlformats.org/officeDocument/2006/relationships/image" Target="../media/image82.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6.png"/><Relationship Id="rId7" Type="http://schemas.openxmlformats.org/officeDocument/2006/relationships/image" Target="../media/image89.jpe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5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2.jpeg"/></Relationships>
</file>

<file path=ppt/slides/_rels/slide5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4.jpeg"/></Relationships>
</file>

<file path=ppt/slides/_rels/slide5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png"/></Relationships>
</file>

<file path=ppt/slides/_rels/slide6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8" Type="http://schemas.openxmlformats.org/officeDocument/2006/relationships/image" Target="../media/image108.jpeg"/><Relationship Id="rId3" Type="http://schemas.openxmlformats.org/officeDocument/2006/relationships/image" Target="../media/image104.jpeg"/><Relationship Id="rId7" Type="http://schemas.openxmlformats.org/officeDocument/2006/relationships/image" Target="../media/image107.jpe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106.jpeg"/><Relationship Id="rId5" Type="http://schemas.openxmlformats.org/officeDocument/2006/relationships/image" Target="../media/image105.png"/><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image" Target="../media/image109.jpeg"/><Relationship Id="rId7" Type="http://schemas.openxmlformats.org/officeDocument/2006/relationships/image" Target="../media/image113.jpe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png"/></Relationships>
</file>

<file path=ppt/slides/_rels/slide6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115.png"/><Relationship Id="rId4" Type="http://schemas.openxmlformats.org/officeDocument/2006/relationships/image" Target="../media/image114.png"/></Relationships>
</file>

<file path=ppt/slides/_rels/slide6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mailto:bgibbons@cuyahogacounty.u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7243" r="7163" b="14406"/>
          <a:stretch>
            <a:fillRect/>
          </a:stretch>
        </p:blipFill>
        <p:spPr>
          <a:xfrm>
            <a:off x="0" y="0"/>
            <a:ext cx="18288000" cy="10287000"/>
          </a:xfrm>
          <a:prstGeom prst="rect">
            <a:avLst/>
          </a:prstGeom>
        </p:spPr>
      </p:pic>
      <p:grpSp>
        <p:nvGrpSpPr>
          <p:cNvPr id="3" name="Group 3"/>
          <p:cNvGrpSpPr/>
          <p:nvPr/>
        </p:nvGrpSpPr>
        <p:grpSpPr>
          <a:xfrm>
            <a:off x="-2646766" y="-57150"/>
            <a:ext cx="19002536" cy="1791645"/>
            <a:chOff x="0" y="0"/>
            <a:chExt cx="2209086" cy="208283"/>
          </a:xfrm>
        </p:grpSpPr>
        <p:sp>
          <p:nvSpPr>
            <p:cNvPr id="4" name="Freeform 4"/>
            <p:cNvSpPr/>
            <p:nvPr/>
          </p:nvSpPr>
          <p:spPr>
            <a:xfrm>
              <a:off x="0" y="0"/>
              <a:ext cx="2209086" cy="208283"/>
            </a:xfrm>
            <a:custGeom>
              <a:avLst/>
              <a:gdLst/>
              <a:ahLst/>
              <a:cxnLst/>
              <a:rect l="l" t="t" r="r" b="b"/>
              <a:pathLst>
                <a:path w="2209086" h="208283">
                  <a:moveTo>
                    <a:pt x="203200" y="0"/>
                  </a:moveTo>
                  <a:lnTo>
                    <a:pt x="2209086" y="0"/>
                  </a:lnTo>
                  <a:lnTo>
                    <a:pt x="2005886" y="208283"/>
                  </a:lnTo>
                  <a:lnTo>
                    <a:pt x="0" y="208283"/>
                  </a:lnTo>
                  <a:lnTo>
                    <a:pt x="203200" y="0"/>
                  </a:lnTo>
                  <a:close/>
                </a:path>
              </a:pathLst>
            </a:custGeom>
            <a:solidFill>
              <a:srgbClr val="0C0059"/>
            </a:solidFill>
          </p:spPr>
          <p:txBody>
            <a:bodyPr/>
            <a:lstStyle/>
            <a:p>
              <a:endParaRPr lang="en-US"/>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grpSp>
        <p:nvGrpSpPr>
          <p:cNvPr id="6" name="Group 6"/>
          <p:cNvGrpSpPr/>
          <p:nvPr/>
        </p:nvGrpSpPr>
        <p:grpSpPr>
          <a:xfrm>
            <a:off x="-1237469" y="6295005"/>
            <a:ext cx="16083856" cy="2967226"/>
            <a:chOff x="0" y="0"/>
            <a:chExt cx="1902533" cy="350988"/>
          </a:xfrm>
        </p:grpSpPr>
        <p:sp>
          <p:nvSpPr>
            <p:cNvPr id="7" name="Freeform 7"/>
            <p:cNvSpPr/>
            <p:nvPr/>
          </p:nvSpPr>
          <p:spPr>
            <a:xfrm>
              <a:off x="0" y="0"/>
              <a:ext cx="1902533" cy="350988"/>
            </a:xfrm>
            <a:custGeom>
              <a:avLst/>
              <a:gdLst/>
              <a:ahLst/>
              <a:cxnLst/>
              <a:rect l="l" t="t" r="r" b="b"/>
              <a:pathLst>
                <a:path w="1902533" h="350988">
                  <a:moveTo>
                    <a:pt x="203200" y="0"/>
                  </a:moveTo>
                  <a:lnTo>
                    <a:pt x="1902533" y="0"/>
                  </a:lnTo>
                  <a:lnTo>
                    <a:pt x="1699333" y="350988"/>
                  </a:lnTo>
                  <a:lnTo>
                    <a:pt x="0" y="350988"/>
                  </a:lnTo>
                  <a:lnTo>
                    <a:pt x="203200" y="0"/>
                  </a:lnTo>
                  <a:close/>
                </a:path>
              </a:pathLst>
            </a:custGeom>
            <a:solidFill>
              <a:srgbClr val="0C0059">
                <a:alpha val="69804"/>
              </a:srgbClr>
            </a:solidFill>
          </p:spPr>
          <p:txBody>
            <a:bodyPr/>
            <a:lstStyle/>
            <a:p>
              <a:endParaRPr lang="en-US"/>
            </a:p>
          </p:txBody>
        </p:sp>
        <p:sp>
          <p:nvSpPr>
            <p:cNvPr id="8" name="TextBox 8"/>
            <p:cNvSpPr txBox="1"/>
            <p:nvPr/>
          </p:nvSpPr>
          <p:spPr>
            <a:xfrm>
              <a:off x="101600" y="38100"/>
              <a:ext cx="609600" cy="571500"/>
            </a:xfrm>
            <a:prstGeom prst="rect">
              <a:avLst/>
            </a:prstGeom>
          </p:spPr>
          <p:txBody>
            <a:bodyPr lIns="50800" tIns="50800" rIns="50800" bIns="50800" rtlCol="0" anchor="ctr"/>
            <a:lstStyle/>
            <a:p>
              <a:pPr algn="ctr">
                <a:lnSpc>
                  <a:spcPct val="124796"/>
                </a:lnSpc>
              </a:pPr>
              <a:endParaRPr lang="en-US">
                <a:cs typeface="Calibri"/>
              </a:endParaRPr>
            </a:p>
          </p:txBody>
        </p:sp>
      </p:grpSp>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14862429" y="29308"/>
            <a:ext cx="3425571" cy="4114800"/>
          </a:xfrm>
          <a:prstGeom prst="rect">
            <a:avLst/>
          </a:prstGeom>
        </p:spPr>
      </p:pic>
      <p:grpSp>
        <p:nvGrpSpPr>
          <p:cNvPr id="10" name="Group 10"/>
          <p:cNvGrpSpPr/>
          <p:nvPr/>
        </p:nvGrpSpPr>
        <p:grpSpPr>
          <a:xfrm>
            <a:off x="-3532177" y="593324"/>
            <a:ext cx="15194540" cy="2131547"/>
            <a:chOff x="0" y="0"/>
            <a:chExt cx="1484723" cy="208283"/>
          </a:xfrm>
        </p:grpSpPr>
        <p:sp>
          <p:nvSpPr>
            <p:cNvPr id="11" name="Freeform 11"/>
            <p:cNvSpPr/>
            <p:nvPr/>
          </p:nvSpPr>
          <p:spPr>
            <a:xfrm>
              <a:off x="0" y="0"/>
              <a:ext cx="1484723" cy="208283"/>
            </a:xfrm>
            <a:custGeom>
              <a:avLst/>
              <a:gdLst/>
              <a:ahLst/>
              <a:cxnLst/>
              <a:rect l="l" t="t" r="r" b="b"/>
              <a:pathLst>
                <a:path w="1484723" h="208283">
                  <a:moveTo>
                    <a:pt x="203200" y="0"/>
                  </a:moveTo>
                  <a:lnTo>
                    <a:pt x="1484723" y="0"/>
                  </a:lnTo>
                  <a:lnTo>
                    <a:pt x="1281523" y="208283"/>
                  </a:lnTo>
                  <a:lnTo>
                    <a:pt x="0" y="208283"/>
                  </a:lnTo>
                  <a:lnTo>
                    <a:pt x="203200" y="0"/>
                  </a:lnTo>
                  <a:close/>
                </a:path>
              </a:pathLst>
            </a:custGeom>
            <a:solidFill>
              <a:srgbClr val="0C0059"/>
            </a:solidFill>
          </p:spPr>
          <p:txBody>
            <a:bodyPr/>
            <a:lstStyle/>
            <a:p>
              <a:endParaRPr lang="en-US"/>
            </a:p>
          </p:txBody>
        </p:sp>
        <p:sp>
          <p:nvSpPr>
            <p:cNvPr id="12" name="TextBox 12"/>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grpSp>
        <p:nvGrpSpPr>
          <p:cNvPr id="13" name="Group 13"/>
          <p:cNvGrpSpPr/>
          <p:nvPr/>
        </p:nvGrpSpPr>
        <p:grpSpPr>
          <a:xfrm>
            <a:off x="-1626726" y="9262231"/>
            <a:ext cx="16027996" cy="1181968"/>
            <a:chOff x="0" y="0"/>
            <a:chExt cx="2848865" cy="210087"/>
          </a:xfrm>
        </p:grpSpPr>
        <p:sp>
          <p:nvSpPr>
            <p:cNvPr id="14" name="Freeform 14"/>
            <p:cNvSpPr/>
            <p:nvPr/>
          </p:nvSpPr>
          <p:spPr>
            <a:xfrm>
              <a:off x="0" y="0"/>
              <a:ext cx="2848865" cy="210087"/>
            </a:xfrm>
            <a:custGeom>
              <a:avLst/>
              <a:gdLst/>
              <a:ahLst/>
              <a:cxnLst/>
              <a:rect l="l" t="t" r="r" b="b"/>
              <a:pathLst>
                <a:path w="2848865" h="210087">
                  <a:moveTo>
                    <a:pt x="203200" y="0"/>
                  </a:moveTo>
                  <a:lnTo>
                    <a:pt x="2848865" y="0"/>
                  </a:lnTo>
                  <a:lnTo>
                    <a:pt x="2645665" y="210087"/>
                  </a:lnTo>
                  <a:lnTo>
                    <a:pt x="0" y="210087"/>
                  </a:lnTo>
                  <a:lnTo>
                    <a:pt x="203200" y="0"/>
                  </a:lnTo>
                  <a:close/>
                </a:path>
              </a:pathLst>
            </a:custGeom>
            <a:solidFill>
              <a:srgbClr val="FFC700"/>
            </a:solidFill>
          </p:spPr>
          <p:txBody>
            <a:bodyPr/>
            <a:lstStyle/>
            <a:p>
              <a:endParaRPr lang="en-US"/>
            </a:p>
          </p:txBody>
        </p:sp>
        <p:sp>
          <p:nvSpPr>
            <p:cNvPr id="15" name="TextBox 15"/>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631932" y="6172200"/>
            <a:ext cx="4656068" cy="4114800"/>
          </a:xfrm>
          <a:prstGeom prst="rect">
            <a:avLst/>
          </a:prstGeom>
        </p:spPr>
      </p:pic>
      <p:pic>
        <p:nvPicPr>
          <p:cNvPr id="17" name="Picture 17"/>
          <p:cNvPicPr>
            <a:picLocks noChangeAspect="1"/>
          </p:cNvPicPr>
          <p:nvPr/>
        </p:nvPicPr>
        <p:blipFill>
          <a:blip r:embed="rId8"/>
          <a:srcRect/>
          <a:stretch>
            <a:fillRect/>
          </a:stretch>
        </p:blipFill>
        <p:spPr>
          <a:xfrm>
            <a:off x="242270" y="872668"/>
            <a:ext cx="1572859" cy="1572859"/>
          </a:xfrm>
          <a:prstGeom prst="rect">
            <a:avLst/>
          </a:prstGeom>
        </p:spPr>
      </p:pic>
      <p:sp>
        <p:nvSpPr>
          <p:cNvPr id="18" name="TextBox 18"/>
          <p:cNvSpPr txBox="1"/>
          <p:nvPr/>
        </p:nvSpPr>
        <p:spPr>
          <a:xfrm>
            <a:off x="1028700" y="6526515"/>
            <a:ext cx="10633663" cy="2083391"/>
          </a:xfrm>
          <a:prstGeom prst="rect">
            <a:avLst/>
          </a:prstGeom>
        </p:spPr>
        <p:txBody>
          <a:bodyPr lIns="0" tIns="0" rIns="0" bIns="0" rtlCol="0" anchor="t">
            <a:spAutoFit/>
          </a:bodyPr>
          <a:lstStyle/>
          <a:p>
            <a:pPr>
              <a:lnSpc>
                <a:spcPct val="117948"/>
              </a:lnSpc>
            </a:pPr>
            <a:r>
              <a:rPr lang="en-US" sz="4800">
                <a:solidFill>
                  <a:srgbClr val="FFC700"/>
                </a:solidFill>
                <a:latin typeface="Poppins ExtraBold"/>
              </a:rPr>
              <a:t>Youth Justice Advisory Committee</a:t>
            </a:r>
          </a:p>
          <a:p>
            <a:pPr>
              <a:lnSpc>
                <a:spcPct val="117948"/>
              </a:lnSpc>
            </a:pPr>
            <a:r>
              <a:rPr lang="en-US" sz="2000">
                <a:solidFill>
                  <a:srgbClr val="FFC700"/>
                </a:solidFill>
                <a:latin typeface="Poppins ExtraBold"/>
              </a:rPr>
              <a:t>August 19, 2024</a:t>
            </a:r>
            <a:endParaRPr lang="en-US" sz="2000"/>
          </a:p>
        </p:txBody>
      </p:sp>
      <p:sp>
        <p:nvSpPr>
          <p:cNvPr id="20" name="TextBox 20"/>
          <p:cNvSpPr txBox="1"/>
          <p:nvPr/>
        </p:nvSpPr>
        <p:spPr>
          <a:xfrm>
            <a:off x="1881983" y="362110"/>
            <a:ext cx="9009502" cy="2386231"/>
          </a:xfrm>
          <a:prstGeom prst="rect">
            <a:avLst/>
          </a:prstGeom>
        </p:spPr>
        <p:txBody>
          <a:bodyPr lIns="0" tIns="0" rIns="0" bIns="0" rtlCol="0" anchor="t">
            <a:spAutoFit/>
          </a:bodyPr>
          <a:lstStyle/>
          <a:p>
            <a:pPr>
              <a:lnSpc>
                <a:spcPct val="122719"/>
              </a:lnSpc>
            </a:pPr>
            <a:r>
              <a:rPr lang="en-US" sz="6499">
                <a:solidFill>
                  <a:srgbClr val="FFFFFF"/>
                </a:solidFill>
                <a:latin typeface="Poppins ExtraBold Bold"/>
              </a:rPr>
              <a:t>JUVENILE JUSTICE</a:t>
            </a:r>
            <a:endParaRPr lang="en-US"/>
          </a:p>
          <a:p>
            <a:pPr>
              <a:lnSpc>
                <a:spcPct val="122719"/>
              </a:lnSpc>
            </a:pPr>
            <a:r>
              <a:rPr lang="en-US" sz="6499">
                <a:solidFill>
                  <a:srgbClr val="FFFFFF"/>
                </a:solidFill>
                <a:latin typeface="Poppins ExtraBold Bold"/>
              </a:rPr>
              <a:t>CENTER</a:t>
            </a:r>
            <a:endParaRPr lang="en-US" sz="6499">
              <a:solidFill>
                <a:srgbClr val="FFFFFF"/>
              </a:solidFill>
              <a:latin typeface="Poppins ExtraBold Bold"/>
              <a:cs typeface="Poppins ExtraBold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F92A52DD-9AB1-4A9E-9A43-EBEE361ADE1D}"/>
              </a:ext>
            </a:extLst>
          </p:cNvPr>
          <p:cNvSpPr>
            <a:spLocks noGrp="1"/>
          </p:cNvSpPr>
          <p:nvPr>
            <p:ph type="title"/>
          </p:nvPr>
        </p:nvSpPr>
        <p:spPr>
          <a:xfrm>
            <a:off x="1257300" y="8289343"/>
            <a:ext cx="15773400" cy="1413996"/>
          </a:xfrm>
        </p:spPr>
        <p:txBody>
          <a:bodyPr vert="horz" lIns="137160" tIns="68580" rIns="137160" bIns="68580" rtlCol="0">
            <a:normAutofit/>
          </a:bodyPr>
          <a:lstStyle/>
          <a:p>
            <a:pPr>
              <a:lnSpc>
                <a:spcPct val="90000"/>
              </a:lnSpc>
            </a:pPr>
            <a:r>
              <a:rPr lang="en-US" sz="5500" kern="1200">
                <a:latin typeface="Arial Black"/>
              </a:rPr>
              <a:t>Overview on Juvenile Justice Reform</a:t>
            </a:r>
          </a:p>
        </p:txBody>
      </p:sp>
      <p:pic>
        <p:nvPicPr>
          <p:cNvPr id="15" name="Content Placeholder 3">
            <a:extLst>
              <a:ext uri="{FF2B5EF4-FFF2-40B4-BE49-F238E27FC236}">
                <a16:creationId xmlns:a16="http://schemas.microsoft.com/office/drawing/2014/main" id="{61C7EE5C-CF66-4418-9E49-A8B0F6527BE3}"/>
              </a:ext>
            </a:extLst>
          </p:cNvPr>
          <p:cNvPicPr>
            <a:picLocks/>
          </p:cNvPicPr>
          <p:nvPr/>
        </p:nvPicPr>
        <p:blipFill>
          <a:blip r:embed="rId3"/>
          <a:stretch>
            <a:fillRect/>
          </a:stretch>
        </p:blipFill>
        <p:spPr>
          <a:xfrm>
            <a:off x="2524214" y="381945"/>
            <a:ext cx="12802541" cy="7901956"/>
          </a:xfrm>
          <a:prstGeom prst="rect">
            <a:avLst/>
          </a:prstGeom>
        </p:spPr>
      </p:pic>
    </p:spTree>
    <p:extLst>
      <p:ext uri="{BB962C8B-B14F-4D97-AF65-F5344CB8AC3E}">
        <p14:creationId xmlns:p14="http://schemas.microsoft.com/office/powerpoint/2010/main" val="1786636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diagram&#10;&#10;Description automatically generated">
            <a:extLst>
              <a:ext uri="{FF2B5EF4-FFF2-40B4-BE49-F238E27FC236}">
                <a16:creationId xmlns:a16="http://schemas.microsoft.com/office/drawing/2014/main" id="{3D34213C-42F9-89E3-5BC6-ED45B79F93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1479"/>
          <a:stretch/>
        </p:blipFill>
        <p:spPr>
          <a:xfrm>
            <a:off x="9715501" y="5689019"/>
            <a:ext cx="5040642" cy="3453891"/>
          </a:xfrm>
          <a:prstGeom prst="rect">
            <a:avLst/>
          </a:prstGeom>
        </p:spPr>
      </p:pic>
      <p:sp>
        <p:nvSpPr>
          <p:cNvPr id="6" name="TextBox 13">
            <a:extLst>
              <a:ext uri="{FF2B5EF4-FFF2-40B4-BE49-F238E27FC236}">
                <a16:creationId xmlns:a16="http://schemas.microsoft.com/office/drawing/2014/main" id="{B2722406-06A8-4446-C9D7-36BC99CFBE6C}"/>
              </a:ext>
            </a:extLst>
          </p:cNvPr>
          <p:cNvSpPr txBox="1"/>
          <p:nvPr/>
        </p:nvSpPr>
        <p:spPr>
          <a:xfrm>
            <a:off x="9896681" y="1846381"/>
            <a:ext cx="7564004" cy="646459"/>
          </a:xfrm>
          <a:prstGeom prst="rect">
            <a:avLst/>
          </a:prstGeom>
        </p:spPr>
        <p:txBody>
          <a:bodyPr lIns="0" tIns="0" rIns="0" bIns="0" rtlCol="0" anchor="t">
            <a:spAutoFit/>
          </a:bodyPr>
          <a:lstStyle/>
          <a:p>
            <a:pPr>
              <a:lnSpc>
                <a:spcPct val="156097"/>
              </a:lnSpc>
            </a:pPr>
            <a:r>
              <a:rPr lang="en-US" sz="3000">
                <a:solidFill>
                  <a:srgbClr val="0C0059"/>
                </a:solidFill>
                <a:latin typeface="Poppins Bold"/>
              </a:rPr>
              <a:t>New programming!</a:t>
            </a:r>
            <a:endParaRPr lang="en-US"/>
          </a:p>
        </p:txBody>
      </p:sp>
      <p:pic>
        <p:nvPicPr>
          <p:cNvPr id="7" name="Picture 14">
            <a:extLst>
              <a:ext uri="{FF2B5EF4-FFF2-40B4-BE49-F238E27FC236}">
                <a16:creationId xmlns:a16="http://schemas.microsoft.com/office/drawing/2014/main" id="{65DFA897-9390-B77C-B91A-950044555F11}"/>
              </a:ext>
            </a:extLst>
          </p:cNvPr>
          <p:cNvPicPr>
            <a:picLocks noChangeAspect="1"/>
          </p:cNvPicPr>
          <p:nvPr/>
        </p:nvPicPr>
        <p:blipFill>
          <a:blip r:embed="rId4"/>
          <a:srcRect/>
          <a:stretch>
            <a:fillRect/>
          </a:stretch>
        </p:blipFill>
        <p:spPr>
          <a:xfrm>
            <a:off x="430441" y="370777"/>
            <a:ext cx="2122063" cy="2122063"/>
          </a:xfrm>
          <a:prstGeom prst="rect">
            <a:avLst/>
          </a:prstGeom>
        </p:spPr>
      </p:pic>
      <p:sp>
        <p:nvSpPr>
          <p:cNvPr id="8" name="TextBox 15">
            <a:extLst>
              <a:ext uri="{FF2B5EF4-FFF2-40B4-BE49-F238E27FC236}">
                <a16:creationId xmlns:a16="http://schemas.microsoft.com/office/drawing/2014/main" id="{02C7CBA3-8D63-2E6B-0588-0C534BCF3DC0}"/>
              </a:ext>
            </a:extLst>
          </p:cNvPr>
          <p:cNvSpPr txBox="1"/>
          <p:nvPr/>
        </p:nvSpPr>
        <p:spPr>
          <a:xfrm>
            <a:off x="2830286" y="541934"/>
            <a:ext cx="6313714" cy="571054"/>
          </a:xfrm>
          <a:prstGeom prst="rect">
            <a:avLst/>
          </a:prstGeom>
        </p:spPr>
        <p:txBody>
          <a:bodyPr wrap="square" lIns="0" tIns="0" rIns="0" bIns="0" rtlCol="0" anchor="t">
            <a:spAutoFit/>
          </a:bodyPr>
          <a:lstStyle/>
          <a:p>
            <a:pPr>
              <a:lnSpc>
                <a:spcPct val="146341"/>
              </a:lnSpc>
              <a:spcBef>
                <a:spcPct val="0"/>
              </a:spcBef>
            </a:pPr>
            <a:r>
              <a:rPr lang="en-US" sz="2800" b="1">
                <a:solidFill>
                  <a:srgbClr val="0C0059"/>
                </a:solidFill>
                <a:latin typeface="Poppins"/>
              </a:rPr>
              <a:t>Cuyahoga County Juvenile Court</a:t>
            </a:r>
            <a:endParaRPr lang="en-US" sz="2800" b="1"/>
          </a:p>
        </p:txBody>
      </p:sp>
      <p:sp>
        <p:nvSpPr>
          <p:cNvPr id="11" name="TextBox 12">
            <a:extLst>
              <a:ext uri="{FF2B5EF4-FFF2-40B4-BE49-F238E27FC236}">
                <a16:creationId xmlns:a16="http://schemas.microsoft.com/office/drawing/2014/main" id="{35252B84-DD45-609A-EA7A-0EC51F933C10}"/>
              </a:ext>
            </a:extLst>
          </p:cNvPr>
          <p:cNvSpPr txBox="1"/>
          <p:nvPr/>
        </p:nvSpPr>
        <p:spPr>
          <a:xfrm>
            <a:off x="8389257" y="3041396"/>
            <a:ext cx="7837714" cy="2146742"/>
          </a:xfrm>
          <a:prstGeom prst="rect">
            <a:avLst/>
          </a:prstGeom>
        </p:spPr>
        <p:txBody>
          <a:bodyPr wrap="square" lIns="0" tIns="0" rIns="0" bIns="0" rtlCol="0" anchor="t">
            <a:spAutoFit/>
          </a:bodyPr>
          <a:lstStyle/>
          <a:p>
            <a:pPr marL="527838" lvl="1" indent="-263919">
              <a:buFont typeface="Arial"/>
              <a:buChar char="•"/>
            </a:pPr>
            <a:r>
              <a:rPr lang="en-US" sz="3300" b="1">
                <a:solidFill>
                  <a:srgbClr val="0C0059"/>
                </a:solidFill>
                <a:latin typeface="+mj-lt"/>
              </a:rPr>
              <a:t>Restorative Justice Programs</a:t>
            </a:r>
            <a:endParaRPr lang="en-US" sz="750" b="1">
              <a:solidFill>
                <a:srgbClr val="0C0059"/>
              </a:solidFill>
              <a:latin typeface="+mj-lt"/>
            </a:endParaRPr>
          </a:p>
          <a:p>
            <a:pPr marL="527838" lvl="1" indent="-263919">
              <a:buFont typeface="Arial"/>
              <a:buChar char="•"/>
            </a:pPr>
            <a:r>
              <a:rPr lang="en-US" sz="3300" b="1">
                <a:solidFill>
                  <a:srgbClr val="0C0059"/>
                </a:solidFill>
                <a:latin typeface="+mj-lt"/>
              </a:rPr>
              <a:t>Mentoring Programs</a:t>
            </a:r>
          </a:p>
          <a:p>
            <a:pPr marL="527838" lvl="1" indent="-263919">
              <a:buFont typeface="Arial"/>
              <a:buChar char="•"/>
            </a:pPr>
            <a:endParaRPr lang="en-US" sz="750" b="1">
              <a:solidFill>
                <a:srgbClr val="0C0059"/>
              </a:solidFill>
              <a:latin typeface="+mj-lt"/>
            </a:endParaRPr>
          </a:p>
          <a:p>
            <a:pPr marL="527838" lvl="1" indent="-263919">
              <a:buFont typeface="Arial"/>
              <a:buChar char="•"/>
            </a:pPr>
            <a:r>
              <a:rPr lang="en-US" sz="3300" b="1">
                <a:solidFill>
                  <a:srgbClr val="0C0059"/>
                </a:solidFill>
                <a:latin typeface="+mj-lt"/>
              </a:rPr>
              <a:t>Educational/Vocational </a:t>
            </a:r>
          </a:p>
          <a:p>
            <a:pPr marL="527838" lvl="1" indent="-263919">
              <a:buFont typeface="Arial"/>
              <a:buChar char="•"/>
            </a:pPr>
            <a:r>
              <a:rPr lang="en-US" sz="3300" b="1">
                <a:solidFill>
                  <a:srgbClr val="0C0059"/>
                </a:solidFill>
                <a:latin typeface="+mj-lt"/>
              </a:rPr>
              <a:t>Positive Youth Development</a:t>
            </a:r>
          </a:p>
        </p:txBody>
      </p:sp>
      <p:pic>
        <p:nvPicPr>
          <p:cNvPr id="21" name="Picture 20" descr="Text&#10;&#10;Description automatically generated">
            <a:extLst>
              <a:ext uri="{FF2B5EF4-FFF2-40B4-BE49-F238E27FC236}">
                <a16:creationId xmlns:a16="http://schemas.microsoft.com/office/drawing/2014/main" id="{1F975ED8-C09B-7C1C-D2EE-6034F4EF7D51}"/>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t="11717" b="12475"/>
          <a:stretch/>
        </p:blipFill>
        <p:spPr>
          <a:xfrm rot="21165644">
            <a:off x="493261" y="3056539"/>
            <a:ext cx="7827016" cy="5933495"/>
          </a:xfrm>
          <a:prstGeom prst="rect">
            <a:avLst/>
          </a:prstGeom>
        </p:spPr>
      </p:pic>
    </p:spTree>
    <p:extLst>
      <p:ext uri="{BB962C8B-B14F-4D97-AF65-F5344CB8AC3E}">
        <p14:creationId xmlns:p14="http://schemas.microsoft.com/office/powerpoint/2010/main" val="3593264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grpSp>
        <p:nvGrpSpPr>
          <p:cNvPr id="3" name="Group 3"/>
          <p:cNvGrpSpPr/>
          <p:nvPr/>
        </p:nvGrpSpPr>
        <p:grpSpPr>
          <a:xfrm>
            <a:off x="163473" y="-149"/>
            <a:ext cx="17818411" cy="10026028"/>
            <a:chOff x="0" y="-66675"/>
            <a:chExt cx="4692915" cy="2640600"/>
          </a:xfrm>
        </p:grpSpPr>
        <p:sp>
          <p:nvSpPr>
            <p:cNvPr id="4" name="Freeform 4"/>
            <p:cNvSpPr/>
            <p:nvPr/>
          </p:nvSpPr>
          <p:spPr>
            <a:xfrm>
              <a:off x="30581" y="7645"/>
              <a:ext cx="4662334" cy="2566280"/>
            </a:xfrm>
            <a:custGeom>
              <a:avLst/>
              <a:gdLst/>
              <a:ahLst/>
              <a:cxnLst/>
              <a:rect l="l" t="t" r="r" b="b"/>
              <a:pathLst>
                <a:path w="4662334" h="2566280">
                  <a:moveTo>
                    <a:pt x="0" y="0"/>
                  </a:moveTo>
                  <a:lnTo>
                    <a:pt x="4662334" y="0"/>
                  </a:lnTo>
                  <a:lnTo>
                    <a:pt x="4662334" y="2566280"/>
                  </a:lnTo>
                  <a:lnTo>
                    <a:pt x="0" y="2566280"/>
                  </a:lnTo>
                  <a:close/>
                </a:path>
              </a:pathLst>
            </a:custGeom>
            <a:solidFill>
              <a:srgbClr val="002B64"/>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sp>
        <p:nvSpPr>
          <p:cNvPr id="6" name="AutoShape 6"/>
          <p:cNvSpPr/>
          <p:nvPr/>
        </p:nvSpPr>
        <p:spPr>
          <a:xfrm>
            <a:off x="15555764" y="9210675"/>
            <a:ext cx="6492240" cy="0"/>
          </a:xfrm>
          <a:prstGeom prst="line">
            <a:avLst/>
          </a:prstGeom>
          <a:ln w="47625" cap="flat">
            <a:solidFill>
              <a:srgbClr val="FFCC00"/>
            </a:solidFill>
            <a:prstDash val="solid"/>
            <a:headEnd type="none" w="sm" len="sm"/>
            <a:tailEnd type="none" w="sm" len="sm"/>
          </a:ln>
        </p:spPr>
        <p:txBody>
          <a:bodyPr/>
          <a:lstStyle/>
          <a:p>
            <a:endParaRPr lang="en-US"/>
          </a:p>
        </p:txBody>
      </p:sp>
      <p:sp>
        <p:nvSpPr>
          <p:cNvPr id="11" name="TextBox 11"/>
          <p:cNvSpPr txBox="1"/>
          <p:nvPr/>
        </p:nvSpPr>
        <p:spPr>
          <a:xfrm>
            <a:off x="11465244" y="8991538"/>
            <a:ext cx="4451443" cy="466567"/>
          </a:xfrm>
          <a:prstGeom prst="rect">
            <a:avLst/>
          </a:prstGeom>
        </p:spPr>
        <p:txBody>
          <a:bodyPr lIns="0" tIns="0" rIns="0" bIns="0" rtlCol="0" anchor="t">
            <a:spAutoFit/>
          </a:bodyPr>
          <a:lstStyle/>
          <a:p>
            <a:pPr>
              <a:lnSpc>
                <a:spcPts val="3683"/>
              </a:lnSpc>
              <a:spcBef>
                <a:spcPct val="0"/>
              </a:spcBef>
            </a:pPr>
            <a:r>
              <a:rPr lang="en-US" sz="2631">
                <a:solidFill>
                  <a:srgbClr val="FFCC00"/>
                </a:solidFill>
                <a:latin typeface="Poppins Medium"/>
              </a:rPr>
              <a:t>Juvenile Justice Center</a:t>
            </a:r>
          </a:p>
        </p:txBody>
      </p:sp>
      <p:sp>
        <p:nvSpPr>
          <p:cNvPr id="12" name="TextBox 12"/>
          <p:cNvSpPr txBox="1"/>
          <p:nvPr/>
        </p:nvSpPr>
        <p:spPr>
          <a:xfrm>
            <a:off x="1256475" y="1006755"/>
            <a:ext cx="12066961" cy="533351"/>
          </a:xfrm>
          <a:prstGeom prst="rect">
            <a:avLst/>
          </a:prstGeom>
        </p:spPr>
        <p:txBody>
          <a:bodyPr wrap="square" lIns="0" tIns="0" rIns="0" bIns="0" rtlCol="0" anchor="t">
            <a:spAutoFit/>
          </a:bodyPr>
          <a:lstStyle/>
          <a:p>
            <a:pPr>
              <a:lnSpc>
                <a:spcPts val="4512"/>
              </a:lnSpc>
            </a:pPr>
            <a:r>
              <a:rPr lang="en-US" sz="2800" spc="-113" dirty="0">
                <a:solidFill>
                  <a:srgbClr val="FFFFFF"/>
                </a:solidFill>
                <a:latin typeface="Poppins"/>
              </a:rPr>
              <a:t>Landscape of Violent Offenses</a:t>
            </a:r>
          </a:p>
        </p:txBody>
      </p:sp>
      <p:pic>
        <p:nvPicPr>
          <p:cNvPr id="7" name="Picture 6">
            <a:extLst>
              <a:ext uri="{FF2B5EF4-FFF2-40B4-BE49-F238E27FC236}">
                <a16:creationId xmlns:a16="http://schemas.microsoft.com/office/drawing/2014/main" id="{89339362-C435-2B21-64A8-89DF96662431}"/>
              </a:ext>
            </a:extLst>
          </p:cNvPr>
          <p:cNvPicPr>
            <a:picLocks noChangeAspect="1"/>
          </p:cNvPicPr>
          <p:nvPr/>
        </p:nvPicPr>
        <p:blipFill>
          <a:blip r:embed="rId4"/>
          <a:stretch>
            <a:fillRect/>
          </a:stretch>
        </p:blipFill>
        <p:spPr>
          <a:xfrm>
            <a:off x="1260662" y="1981480"/>
            <a:ext cx="10712824" cy="3163981"/>
          </a:xfrm>
          <a:prstGeom prst="rect">
            <a:avLst/>
          </a:prstGeom>
        </p:spPr>
      </p:pic>
      <p:pic>
        <p:nvPicPr>
          <p:cNvPr id="8" name="Picture 7">
            <a:extLst>
              <a:ext uri="{FF2B5EF4-FFF2-40B4-BE49-F238E27FC236}">
                <a16:creationId xmlns:a16="http://schemas.microsoft.com/office/drawing/2014/main" id="{2C07C19F-E7D4-A050-3214-3D20C4C14376}"/>
              </a:ext>
            </a:extLst>
          </p:cNvPr>
          <p:cNvPicPr>
            <a:picLocks noChangeAspect="1"/>
          </p:cNvPicPr>
          <p:nvPr/>
        </p:nvPicPr>
        <p:blipFill>
          <a:blip r:embed="rId5"/>
          <a:stretch>
            <a:fillRect/>
          </a:stretch>
        </p:blipFill>
        <p:spPr>
          <a:xfrm>
            <a:off x="1261502" y="5587813"/>
            <a:ext cx="3057525" cy="3257550"/>
          </a:xfrm>
          <a:prstGeom prst="rect">
            <a:avLst/>
          </a:prstGeom>
        </p:spPr>
      </p:pic>
      <p:pic>
        <p:nvPicPr>
          <p:cNvPr id="9" name="Picture 8">
            <a:extLst>
              <a:ext uri="{FF2B5EF4-FFF2-40B4-BE49-F238E27FC236}">
                <a16:creationId xmlns:a16="http://schemas.microsoft.com/office/drawing/2014/main" id="{79683D68-A8D6-730C-A35D-2DE2CD71A811}"/>
              </a:ext>
            </a:extLst>
          </p:cNvPr>
          <p:cNvPicPr>
            <a:picLocks noChangeAspect="1"/>
          </p:cNvPicPr>
          <p:nvPr/>
        </p:nvPicPr>
        <p:blipFill>
          <a:blip r:embed="rId6"/>
          <a:stretch>
            <a:fillRect/>
          </a:stretch>
        </p:blipFill>
        <p:spPr>
          <a:xfrm>
            <a:off x="5468004" y="5592576"/>
            <a:ext cx="3067050" cy="3248025"/>
          </a:xfrm>
          <a:prstGeom prst="rect">
            <a:avLst/>
          </a:prstGeom>
        </p:spPr>
      </p:pic>
      <p:pic>
        <p:nvPicPr>
          <p:cNvPr id="10" name="Picture 9">
            <a:extLst>
              <a:ext uri="{FF2B5EF4-FFF2-40B4-BE49-F238E27FC236}">
                <a16:creationId xmlns:a16="http://schemas.microsoft.com/office/drawing/2014/main" id="{AB218954-F1D9-14FF-88E9-E8316420BD0A}"/>
              </a:ext>
            </a:extLst>
          </p:cNvPr>
          <p:cNvPicPr>
            <a:picLocks noChangeAspect="1"/>
          </p:cNvPicPr>
          <p:nvPr/>
        </p:nvPicPr>
        <p:blipFill>
          <a:blip r:embed="rId7"/>
          <a:stretch>
            <a:fillRect/>
          </a:stretch>
        </p:blipFill>
        <p:spPr>
          <a:xfrm>
            <a:off x="9684031" y="5592576"/>
            <a:ext cx="3057525" cy="3248025"/>
          </a:xfrm>
          <a:prstGeom prst="rect">
            <a:avLst/>
          </a:prstGeom>
        </p:spPr>
      </p:pic>
      <p:pic>
        <p:nvPicPr>
          <p:cNvPr id="13" name="Picture 12">
            <a:extLst>
              <a:ext uri="{FF2B5EF4-FFF2-40B4-BE49-F238E27FC236}">
                <a16:creationId xmlns:a16="http://schemas.microsoft.com/office/drawing/2014/main" id="{5AC48735-602B-2E46-11E9-F96D923D5169}"/>
              </a:ext>
            </a:extLst>
          </p:cNvPr>
          <p:cNvPicPr>
            <a:picLocks noChangeAspect="1"/>
          </p:cNvPicPr>
          <p:nvPr/>
        </p:nvPicPr>
        <p:blipFill>
          <a:blip r:embed="rId8"/>
          <a:stretch>
            <a:fillRect/>
          </a:stretch>
        </p:blipFill>
        <p:spPr>
          <a:xfrm>
            <a:off x="13890532" y="5592576"/>
            <a:ext cx="3057525" cy="3248025"/>
          </a:xfrm>
          <a:prstGeom prst="rect">
            <a:avLst/>
          </a:prstGeom>
        </p:spPr>
      </p:pic>
      <p:pic>
        <p:nvPicPr>
          <p:cNvPr id="14" name="Picture 13">
            <a:extLst>
              <a:ext uri="{FF2B5EF4-FFF2-40B4-BE49-F238E27FC236}">
                <a16:creationId xmlns:a16="http://schemas.microsoft.com/office/drawing/2014/main" id="{213D7083-E2C1-89B5-8D56-7FD1ED702AFD}"/>
              </a:ext>
            </a:extLst>
          </p:cNvPr>
          <p:cNvPicPr>
            <a:picLocks noChangeAspect="1"/>
          </p:cNvPicPr>
          <p:nvPr/>
        </p:nvPicPr>
        <p:blipFill>
          <a:blip r:embed="rId9"/>
          <a:stretch>
            <a:fillRect/>
          </a:stretch>
        </p:blipFill>
        <p:spPr>
          <a:xfrm>
            <a:off x="13330237" y="1894635"/>
            <a:ext cx="3057525" cy="3248025"/>
          </a:xfrm>
          <a:prstGeom prst="rect">
            <a:avLst/>
          </a:prstGeom>
        </p:spPr>
      </p:pic>
      <p:sp>
        <p:nvSpPr>
          <p:cNvPr id="15" name="TextBox 14">
            <a:extLst>
              <a:ext uri="{FF2B5EF4-FFF2-40B4-BE49-F238E27FC236}">
                <a16:creationId xmlns:a16="http://schemas.microsoft.com/office/drawing/2014/main" id="{386EBA53-80FE-E85D-BC24-A6A07E972098}"/>
              </a:ext>
            </a:extLst>
          </p:cNvPr>
          <p:cNvSpPr txBox="1"/>
          <p:nvPr/>
        </p:nvSpPr>
        <p:spPr>
          <a:xfrm>
            <a:off x="8079441" y="1126191"/>
            <a:ext cx="917761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rgbClr val="F5D400"/>
                </a:solidFill>
                <a:cs typeface="Calibri"/>
              </a:rPr>
              <a:t>2019 Federal Bureau of Investigation Uniform Crime Reports</a:t>
            </a:r>
          </a:p>
          <a:p>
            <a:pPr algn="ctr"/>
            <a:r>
              <a:rPr lang="en-US" sz="2000">
                <a:solidFill>
                  <a:srgbClr val="F5D400"/>
                </a:solidFill>
                <a:cs typeface="Calibri"/>
              </a:rPr>
              <a:t>Yearly Violent Crime Rates per 100,000 People</a:t>
            </a:r>
          </a:p>
        </p:txBody>
      </p:sp>
    </p:spTree>
    <p:extLst>
      <p:ext uri="{BB962C8B-B14F-4D97-AF65-F5344CB8AC3E}">
        <p14:creationId xmlns:p14="http://schemas.microsoft.com/office/powerpoint/2010/main" val="65233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grpSp>
        <p:nvGrpSpPr>
          <p:cNvPr id="3" name="Group 3"/>
          <p:cNvGrpSpPr/>
          <p:nvPr/>
        </p:nvGrpSpPr>
        <p:grpSpPr>
          <a:xfrm>
            <a:off x="163473" y="-149"/>
            <a:ext cx="17818411" cy="10026028"/>
            <a:chOff x="0" y="-66675"/>
            <a:chExt cx="4692915" cy="2640600"/>
          </a:xfrm>
        </p:grpSpPr>
        <p:sp>
          <p:nvSpPr>
            <p:cNvPr id="4" name="Freeform 4"/>
            <p:cNvSpPr/>
            <p:nvPr/>
          </p:nvSpPr>
          <p:spPr>
            <a:xfrm>
              <a:off x="30581" y="7645"/>
              <a:ext cx="4662334" cy="2566280"/>
            </a:xfrm>
            <a:custGeom>
              <a:avLst/>
              <a:gdLst/>
              <a:ahLst/>
              <a:cxnLst/>
              <a:rect l="l" t="t" r="r" b="b"/>
              <a:pathLst>
                <a:path w="4662334" h="2566280">
                  <a:moveTo>
                    <a:pt x="0" y="0"/>
                  </a:moveTo>
                  <a:lnTo>
                    <a:pt x="4662334" y="0"/>
                  </a:lnTo>
                  <a:lnTo>
                    <a:pt x="4662334" y="2566280"/>
                  </a:lnTo>
                  <a:lnTo>
                    <a:pt x="0" y="2566280"/>
                  </a:lnTo>
                  <a:close/>
                </a:path>
              </a:pathLst>
            </a:custGeom>
            <a:solidFill>
              <a:srgbClr val="002B64"/>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sp>
        <p:nvSpPr>
          <p:cNvPr id="6" name="AutoShape 6"/>
          <p:cNvSpPr/>
          <p:nvPr/>
        </p:nvSpPr>
        <p:spPr>
          <a:xfrm>
            <a:off x="15555764" y="9210675"/>
            <a:ext cx="6492240" cy="0"/>
          </a:xfrm>
          <a:prstGeom prst="line">
            <a:avLst/>
          </a:prstGeom>
          <a:ln w="47625" cap="flat">
            <a:solidFill>
              <a:srgbClr val="FFCC00"/>
            </a:solidFill>
            <a:prstDash val="solid"/>
            <a:headEnd type="none" w="sm" len="sm"/>
            <a:tailEnd type="none" w="sm" len="sm"/>
          </a:ln>
        </p:spPr>
        <p:txBody>
          <a:bodyPr/>
          <a:lstStyle/>
          <a:p>
            <a:endParaRPr lang="en-US"/>
          </a:p>
        </p:txBody>
      </p:sp>
      <p:sp>
        <p:nvSpPr>
          <p:cNvPr id="11" name="TextBox 11"/>
          <p:cNvSpPr txBox="1"/>
          <p:nvPr/>
        </p:nvSpPr>
        <p:spPr>
          <a:xfrm>
            <a:off x="11465244" y="8991538"/>
            <a:ext cx="4451443" cy="466567"/>
          </a:xfrm>
          <a:prstGeom prst="rect">
            <a:avLst/>
          </a:prstGeom>
        </p:spPr>
        <p:txBody>
          <a:bodyPr lIns="0" tIns="0" rIns="0" bIns="0" rtlCol="0" anchor="t">
            <a:spAutoFit/>
          </a:bodyPr>
          <a:lstStyle/>
          <a:p>
            <a:pPr>
              <a:lnSpc>
                <a:spcPts val="3683"/>
              </a:lnSpc>
              <a:spcBef>
                <a:spcPct val="0"/>
              </a:spcBef>
            </a:pPr>
            <a:r>
              <a:rPr lang="en-US" sz="2631">
                <a:solidFill>
                  <a:srgbClr val="FFCC00"/>
                </a:solidFill>
                <a:latin typeface="Poppins Medium"/>
              </a:rPr>
              <a:t>Juvenile Justice Center</a:t>
            </a:r>
          </a:p>
        </p:txBody>
      </p:sp>
      <p:sp>
        <p:nvSpPr>
          <p:cNvPr id="12" name="TextBox 12"/>
          <p:cNvSpPr txBox="1"/>
          <p:nvPr/>
        </p:nvSpPr>
        <p:spPr>
          <a:xfrm>
            <a:off x="1256475" y="1006755"/>
            <a:ext cx="12066961" cy="533351"/>
          </a:xfrm>
          <a:prstGeom prst="rect">
            <a:avLst/>
          </a:prstGeom>
        </p:spPr>
        <p:txBody>
          <a:bodyPr wrap="square" lIns="0" tIns="0" rIns="0" bIns="0" rtlCol="0" anchor="t">
            <a:spAutoFit/>
          </a:bodyPr>
          <a:lstStyle/>
          <a:p>
            <a:pPr>
              <a:lnSpc>
                <a:spcPts val="4512"/>
              </a:lnSpc>
            </a:pPr>
            <a:r>
              <a:rPr lang="en-US" sz="2800" spc="-113" dirty="0">
                <a:solidFill>
                  <a:srgbClr val="FFFFFF"/>
                </a:solidFill>
                <a:latin typeface="Poppins"/>
              </a:rPr>
              <a:t>Landscape of Violent Offenses</a:t>
            </a:r>
          </a:p>
        </p:txBody>
      </p:sp>
      <p:sp>
        <p:nvSpPr>
          <p:cNvPr id="15" name="TextBox 14">
            <a:extLst>
              <a:ext uri="{FF2B5EF4-FFF2-40B4-BE49-F238E27FC236}">
                <a16:creationId xmlns:a16="http://schemas.microsoft.com/office/drawing/2014/main" id="{386EBA53-80FE-E85D-BC24-A6A07E972098}"/>
              </a:ext>
            </a:extLst>
          </p:cNvPr>
          <p:cNvSpPr txBox="1"/>
          <p:nvPr/>
        </p:nvSpPr>
        <p:spPr>
          <a:xfrm>
            <a:off x="8079441" y="1126191"/>
            <a:ext cx="917761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F5D400"/>
                </a:solidFill>
                <a:cs typeface="Calibri"/>
              </a:rPr>
              <a:t>Health Policy Brief, Criminal Justice and Health</a:t>
            </a:r>
          </a:p>
          <a:p>
            <a:pPr algn="ctr"/>
            <a:r>
              <a:rPr lang="en-US" sz="2000" b="1" dirty="0">
                <a:solidFill>
                  <a:srgbClr val="F5D400"/>
                </a:solidFill>
                <a:cs typeface="Calibri"/>
              </a:rPr>
              <a:t>Social drivers of violence crime</a:t>
            </a:r>
          </a:p>
        </p:txBody>
      </p:sp>
      <p:pic>
        <p:nvPicPr>
          <p:cNvPr id="17" name="Picture 16">
            <a:extLst>
              <a:ext uri="{FF2B5EF4-FFF2-40B4-BE49-F238E27FC236}">
                <a16:creationId xmlns:a16="http://schemas.microsoft.com/office/drawing/2014/main" id="{F628D7BE-721F-D92A-BC16-1BCAD6F0D3DE}"/>
              </a:ext>
            </a:extLst>
          </p:cNvPr>
          <p:cNvPicPr>
            <a:picLocks noChangeAspect="1"/>
          </p:cNvPicPr>
          <p:nvPr/>
        </p:nvPicPr>
        <p:blipFill>
          <a:blip r:embed="rId4"/>
          <a:stretch>
            <a:fillRect/>
          </a:stretch>
        </p:blipFill>
        <p:spPr>
          <a:xfrm>
            <a:off x="2774415" y="2887790"/>
            <a:ext cx="12317136" cy="5496433"/>
          </a:xfrm>
          <a:prstGeom prst="rect">
            <a:avLst/>
          </a:prstGeom>
        </p:spPr>
      </p:pic>
    </p:spTree>
    <p:extLst>
      <p:ext uri="{BB962C8B-B14F-4D97-AF65-F5344CB8AC3E}">
        <p14:creationId xmlns:p14="http://schemas.microsoft.com/office/powerpoint/2010/main" val="1599927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E6BB0-08EE-421C-86D3-EE775DFCCBCB}"/>
              </a:ext>
            </a:extLst>
          </p:cNvPr>
          <p:cNvSpPr>
            <a:spLocks noGrp="1"/>
          </p:cNvSpPr>
          <p:nvPr>
            <p:ph type="title"/>
          </p:nvPr>
        </p:nvSpPr>
        <p:spPr>
          <a:xfrm>
            <a:off x="4346574" y="893763"/>
            <a:ext cx="9585569" cy="1143000"/>
          </a:xfrm>
        </p:spPr>
        <p:txBody>
          <a:bodyPr>
            <a:normAutofit/>
          </a:bodyPr>
          <a:lstStyle/>
          <a:p>
            <a:r>
              <a:rPr lang="en-US">
                <a:latin typeface="Arial Black" panose="020B0A04020102020204" pitchFamily="34" charset="0"/>
              </a:rPr>
              <a:t>Overview of Court Process</a:t>
            </a:r>
          </a:p>
        </p:txBody>
      </p:sp>
      <p:graphicFrame>
        <p:nvGraphicFramePr>
          <p:cNvPr id="4" name="Content Placeholder 3">
            <a:extLst>
              <a:ext uri="{FF2B5EF4-FFF2-40B4-BE49-F238E27FC236}">
                <a16:creationId xmlns:a16="http://schemas.microsoft.com/office/drawing/2014/main" id="{99CD31BB-0D40-479C-BE50-3FE926CCC50A}"/>
              </a:ext>
            </a:extLst>
          </p:cNvPr>
          <p:cNvGraphicFramePr>
            <a:graphicFrameLocks noGrp="1"/>
          </p:cNvGraphicFramePr>
          <p:nvPr>
            <p:ph idx="1"/>
            <p:extLst>
              <p:ext uri="{D42A27DB-BD31-4B8C-83A1-F6EECF244321}">
                <p14:modId xmlns:p14="http://schemas.microsoft.com/office/powerpoint/2010/main" val="329872468"/>
              </p:ext>
            </p:extLst>
          </p:nvPr>
        </p:nvGraphicFramePr>
        <p:xfrm>
          <a:off x="2514600" y="2324100"/>
          <a:ext cx="11858626" cy="6059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5440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E1E1E-4D73-4921-952B-281AB46074D9}"/>
              </a:ext>
            </a:extLst>
          </p:cNvPr>
          <p:cNvSpPr>
            <a:spLocks noGrp="1"/>
          </p:cNvSpPr>
          <p:nvPr>
            <p:ph type="title"/>
          </p:nvPr>
        </p:nvSpPr>
        <p:spPr>
          <a:xfrm>
            <a:off x="3418743" y="585421"/>
            <a:ext cx="11440247" cy="1981200"/>
          </a:xfrm>
        </p:spPr>
        <p:txBody>
          <a:bodyPr>
            <a:normAutofit/>
          </a:bodyPr>
          <a:lstStyle/>
          <a:p>
            <a:r>
              <a:rPr lang="en-US">
                <a:latin typeface="Arial Black"/>
              </a:rPr>
              <a:t>Overview of Court Process (Continued)</a:t>
            </a:r>
          </a:p>
        </p:txBody>
      </p:sp>
      <p:graphicFrame>
        <p:nvGraphicFramePr>
          <p:cNvPr id="4" name="Content Placeholder 3">
            <a:extLst>
              <a:ext uri="{FF2B5EF4-FFF2-40B4-BE49-F238E27FC236}">
                <a16:creationId xmlns:a16="http://schemas.microsoft.com/office/drawing/2014/main" id="{5648A057-1CCE-4494-9B9C-864A107292E2}"/>
              </a:ext>
            </a:extLst>
          </p:cNvPr>
          <p:cNvGraphicFramePr>
            <a:graphicFrameLocks noGrp="1"/>
          </p:cNvGraphicFramePr>
          <p:nvPr>
            <p:ph idx="1"/>
          </p:nvPr>
        </p:nvGraphicFramePr>
        <p:xfrm>
          <a:off x="2743201" y="2171700"/>
          <a:ext cx="12458702" cy="7200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4184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4B1EA96-F8FC-0BC0-40DE-B66A9CAEB83A}"/>
              </a:ext>
            </a:extLst>
          </p:cNvPr>
          <p:cNvPicPr>
            <a:picLocks noGrp="1" noChangeAspect="1"/>
          </p:cNvPicPr>
          <p:nvPr>
            <p:ph idx="1"/>
          </p:nvPr>
        </p:nvPicPr>
        <p:blipFill>
          <a:blip r:embed="rId3"/>
          <a:stretch>
            <a:fillRect/>
          </a:stretch>
        </p:blipFill>
        <p:spPr>
          <a:xfrm>
            <a:off x="5281611" y="23905"/>
            <a:ext cx="7707968" cy="10239187"/>
          </a:xfrm>
          <a:prstGeom prst="rect">
            <a:avLst/>
          </a:prstGeom>
        </p:spPr>
      </p:pic>
    </p:spTree>
    <p:extLst>
      <p:ext uri="{BB962C8B-B14F-4D97-AF65-F5344CB8AC3E}">
        <p14:creationId xmlns:p14="http://schemas.microsoft.com/office/powerpoint/2010/main" val="3330447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D111D95-0F7A-B51A-66E8-F8E2B135700E}"/>
              </a:ext>
            </a:extLst>
          </p:cNvPr>
          <p:cNvPicPr>
            <a:picLocks noGrp="1" noChangeAspect="1"/>
          </p:cNvPicPr>
          <p:nvPr>
            <p:ph idx="1"/>
          </p:nvPr>
        </p:nvPicPr>
        <p:blipFill>
          <a:blip r:embed="rId3"/>
          <a:stretch>
            <a:fillRect/>
          </a:stretch>
        </p:blipFill>
        <p:spPr>
          <a:xfrm>
            <a:off x="5262762" y="0"/>
            <a:ext cx="7762476" cy="10255996"/>
          </a:xfrm>
          <a:prstGeom prst="rect">
            <a:avLst/>
          </a:prstGeom>
        </p:spPr>
      </p:pic>
    </p:spTree>
    <p:extLst>
      <p:ext uri="{BB962C8B-B14F-4D97-AF65-F5344CB8AC3E}">
        <p14:creationId xmlns:p14="http://schemas.microsoft.com/office/powerpoint/2010/main" val="1631362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2501525-F567-3CDD-FB27-CECC8A2B6559}"/>
              </a:ext>
            </a:extLst>
          </p:cNvPr>
          <p:cNvPicPr>
            <a:picLocks noGrp="1" noChangeAspect="1"/>
          </p:cNvPicPr>
          <p:nvPr>
            <p:ph idx="1"/>
          </p:nvPr>
        </p:nvPicPr>
        <p:blipFill>
          <a:blip r:embed="rId3"/>
          <a:stretch>
            <a:fillRect/>
          </a:stretch>
        </p:blipFill>
        <p:spPr>
          <a:xfrm>
            <a:off x="4128945" y="8624"/>
            <a:ext cx="10030109" cy="10279249"/>
          </a:xfrm>
        </p:spPr>
      </p:pic>
    </p:spTree>
    <p:extLst>
      <p:ext uri="{BB962C8B-B14F-4D97-AF65-F5344CB8AC3E}">
        <p14:creationId xmlns:p14="http://schemas.microsoft.com/office/powerpoint/2010/main" val="3122067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grpSp>
        <p:nvGrpSpPr>
          <p:cNvPr id="3" name="Group 3"/>
          <p:cNvGrpSpPr/>
          <p:nvPr/>
        </p:nvGrpSpPr>
        <p:grpSpPr>
          <a:xfrm>
            <a:off x="292850" y="-112208"/>
            <a:ext cx="17818411" cy="10026028"/>
            <a:chOff x="0" y="-66675"/>
            <a:chExt cx="4692915" cy="2640600"/>
          </a:xfrm>
        </p:grpSpPr>
        <p:sp>
          <p:nvSpPr>
            <p:cNvPr id="4" name="Freeform 4"/>
            <p:cNvSpPr/>
            <p:nvPr/>
          </p:nvSpPr>
          <p:spPr>
            <a:xfrm>
              <a:off x="30581" y="7645"/>
              <a:ext cx="4662334" cy="2566280"/>
            </a:xfrm>
            <a:custGeom>
              <a:avLst/>
              <a:gdLst/>
              <a:ahLst/>
              <a:cxnLst/>
              <a:rect l="l" t="t" r="r" b="b"/>
              <a:pathLst>
                <a:path w="4662334" h="2566280">
                  <a:moveTo>
                    <a:pt x="0" y="0"/>
                  </a:moveTo>
                  <a:lnTo>
                    <a:pt x="4662334" y="0"/>
                  </a:lnTo>
                  <a:lnTo>
                    <a:pt x="4662334" y="2566280"/>
                  </a:lnTo>
                  <a:lnTo>
                    <a:pt x="0" y="2566280"/>
                  </a:lnTo>
                  <a:close/>
                </a:path>
              </a:pathLst>
            </a:custGeom>
            <a:solidFill>
              <a:srgbClr val="002B64"/>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sp>
        <p:nvSpPr>
          <p:cNvPr id="6" name="AutoShape 6"/>
          <p:cNvSpPr/>
          <p:nvPr/>
        </p:nvSpPr>
        <p:spPr>
          <a:xfrm>
            <a:off x="15555764" y="9210675"/>
            <a:ext cx="6492240" cy="0"/>
          </a:xfrm>
          <a:prstGeom prst="line">
            <a:avLst/>
          </a:prstGeom>
          <a:ln w="47625" cap="flat">
            <a:solidFill>
              <a:srgbClr val="FFCC00"/>
            </a:solidFill>
            <a:prstDash val="solid"/>
            <a:headEnd type="none" w="sm" len="sm"/>
            <a:tailEnd type="none" w="sm" len="sm"/>
          </a:ln>
        </p:spPr>
        <p:txBody>
          <a:bodyPr/>
          <a:lstStyle/>
          <a:p>
            <a:endParaRPr lang="en-US"/>
          </a:p>
        </p:txBody>
      </p:sp>
      <p:sp>
        <p:nvSpPr>
          <p:cNvPr id="11" name="TextBox 11"/>
          <p:cNvSpPr txBox="1"/>
          <p:nvPr/>
        </p:nvSpPr>
        <p:spPr>
          <a:xfrm>
            <a:off x="11465244" y="8991538"/>
            <a:ext cx="4451443" cy="466567"/>
          </a:xfrm>
          <a:prstGeom prst="rect">
            <a:avLst/>
          </a:prstGeom>
        </p:spPr>
        <p:txBody>
          <a:bodyPr lIns="0" tIns="0" rIns="0" bIns="0" rtlCol="0" anchor="t">
            <a:spAutoFit/>
          </a:bodyPr>
          <a:lstStyle/>
          <a:p>
            <a:pPr>
              <a:lnSpc>
                <a:spcPts val="3683"/>
              </a:lnSpc>
              <a:spcBef>
                <a:spcPct val="0"/>
              </a:spcBef>
            </a:pPr>
            <a:r>
              <a:rPr lang="en-US" sz="2631">
                <a:solidFill>
                  <a:srgbClr val="FFCC00"/>
                </a:solidFill>
                <a:latin typeface="Poppins Medium"/>
              </a:rPr>
              <a:t>Juvenile Justice Center</a:t>
            </a:r>
          </a:p>
        </p:txBody>
      </p:sp>
      <p:sp>
        <p:nvSpPr>
          <p:cNvPr id="12" name="TextBox 12"/>
          <p:cNvSpPr txBox="1"/>
          <p:nvPr/>
        </p:nvSpPr>
        <p:spPr>
          <a:xfrm>
            <a:off x="3487057" y="3639118"/>
            <a:ext cx="12066961" cy="777521"/>
          </a:xfrm>
          <a:prstGeom prst="rect">
            <a:avLst/>
          </a:prstGeom>
        </p:spPr>
        <p:txBody>
          <a:bodyPr wrap="square" lIns="0" tIns="0" rIns="0" bIns="0" rtlCol="0" anchor="t">
            <a:spAutoFit/>
          </a:bodyPr>
          <a:lstStyle/>
          <a:p>
            <a:pPr>
              <a:lnSpc>
                <a:spcPts val="4512"/>
              </a:lnSpc>
            </a:pPr>
            <a:r>
              <a:rPr lang="en-US" sz="9600" spc="-113">
                <a:solidFill>
                  <a:srgbClr val="FFFFFF"/>
                </a:solidFill>
                <a:latin typeface="Poppins"/>
              </a:rPr>
              <a:t>Diversion Services</a:t>
            </a:r>
          </a:p>
        </p:txBody>
      </p:sp>
    </p:spTree>
    <p:extLst>
      <p:ext uri="{BB962C8B-B14F-4D97-AF65-F5344CB8AC3E}">
        <p14:creationId xmlns:p14="http://schemas.microsoft.com/office/powerpoint/2010/main" val="1359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A129A-C823-B512-6A84-207AD338A63B}"/>
              </a:ext>
            </a:extLst>
          </p:cNvPr>
          <p:cNvSpPr>
            <a:spLocks noGrp="1"/>
          </p:cNvSpPr>
          <p:nvPr>
            <p:ph type="title"/>
          </p:nvPr>
        </p:nvSpPr>
        <p:spPr>
          <a:xfrm>
            <a:off x="1142760" y="1707397"/>
            <a:ext cx="6817143" cy="2101775"/>
          </a:xfrm>
        </p:spPr>
        <p:txBody>
          <a:bodyPr anchor="t">
            <a:normAutofit/>
          </a:bodyPr>
          <a:lstStyle/>
          <a:p>
            <a:r>
              <a:rPr lang="en-US" sz="4800">
                <a:cs typeface="Calibri"/>
              </a:rPr>
              <a:t>Purpose of Juvenile Court </a:t>
            </a:r>
            <a:endParaRPr lang="en-US" sz="4800"/>
          </a:p>
        </p:txBody>
      </p:sp>
      <p:cxnSp>
        <p:nvCxnSpPr>
          <p:cNvPr id="9" name="Straight Connector 8">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2193" y="1306719"/>
            <a:ext cx="1105408"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C0395C2-6B3F-28DA-69CE-42FDDDA86BC7}"/>
              </a:ext>
            </a:extLst>
          </p:cNvPr>
          <p:cNvSpPr>
            <a:spLocks noGrp="1"/>
          </p:cNvSpPr>
          <p:nvPr>
            <p:ph idx="1"/>
          </p:nvPr>
        </p:nvSpPr>
        <p:spPr>
          <a:xfrm>
            <a:off x="1142760" y="3826764"/>
            <a:ext cx="6817143" cy="5404402"/>
          </a:xfrm>
        </p:spPr>
        <p:txBody>
          <a:bodyPr vert="horz" lIns="91440" tIns="45720" rIns="91440" bIns="45720" rtlCol="0">
            <a:normAutofit/>
          </a:bodyPr>
          <a:lstStyle/>
          <a:p>
            <a:r>
              <a:rPr lang="en-US" sz="3000">
                <a:cs typeface="Calibri"/>
              </a:rPr>
              <a:t>Mission to administer justice, </a:t>
            </a:r>
            <a:r>
              <a:rPr lang="en-US" sz="3000" b="1" i="1">
                <a:cs typeface="Calibri"/>
              </a:rPr>
              <a:t>rehabilitate</a:t>
            </a:r>
            <a:r>
              <a:rPr lang="en-US" sz="3000">
                <a:cs typeface="Calibri"/>
              </a:rPr>
              <a:t> juveniles, </a:t>
            </a:r>
            <a:r>
              <a:rPr lang="en-US" sz="3000" b="1" i="1">
                <a:cs typeface="Calibri"/>
              </a:rPr>
              <a:t>support and strengthen families</a:t>
            </a:r>
            <a:r>
              <a:rPr lang="en-US" sz="3000">
                <a:cs typeface="Calibri"/>
              </a:rPr>
              <a:t> and </a:t>
            </a:r>
            <a:r>
              <a:rPr lang="en-US" sz="3000" b="1" i="1">
                <a:cs typeface="Calibri"/>
              </a:rPr>
              <a:t>promote public safety</a:t>
            </a:r>
          </a:p>
          <a:p>
            <a:r>
              <a:rPr lang="en-US" sz="3000">
                <a:cs typeface="Calibri"/>
              </a:rPr>
              <a:t>The following are guiding principles</a:t>
            </a:r>
          </a:p>
          <a:p>
            <a:pPr lvl="1"/>
            <a:r>
              <a:rPr lang="en-US" sz="3000">
                <a:cs typeface="Calibri"/>
              </a:rPr>
              <a:t>Family centered approach</a:t>
            </a:r>
          </a:p>
          <a:p>
            <a:pPr lvl="1"/>
            <a:r>
              <a:rPr lang="en-US" sz="3000">
                <a:cs typeface="Calibri"/>
              </a:rPr>
              <a:t>Community-based</a:t>
            </a:r>
          </a:p>
          <a:p>
            <a:pPr lvl="1"/>
            <a:r>
              <a:rPr lang="en-US" sz="3000">
                <a:cs typeface="Calibri"/>
              </a:rPr>
              <a:t>Positive youth development focus</a:t>
            </a:r>
          </a:p>
        </p:txBody>
      </p:sp>
      <p:pic>
        <p:nvPicPr>
          <p:cNvPr id="4" name="Picture 3">
            <a:extLst>
              <a:ext uri="{FF2B5EF4-FFF2-40B4-BE49-F238E27FC236}">
                <a16:creationId xmlns:a16="http://schemas.microsoft.com/office/drawing/2014/main" id="{D55D29F6-BDE2-CBE3-926D-13FE6345BA72}"/>
              </a:ext>
            </a:extLst>
          </p:cNvPr>
          <p:cNvPicPr>
            <a:picLocks noChangeAspect="1"/>
          </p:cNvPicPr>
          <p:nvPr/>
        </p:nvPicPr>
        <p:blipFill>
          <a:blip r:embed="rId3"/>
          <a:stretch>
            <a:fillRect/>
          </a:stretch>
        </p:blipFill>
        <p:spPr>
          <a:xfrm>
            <a:off x="9124122" y="1234094"/>
            <a:ext cx="8001240" cy="7821212"/>
          </a:xfrm>
          <a:prstGeom prst="rect">
            <a:avLst/>
          </a:prstGeom>
        </p:spPr>
      </p:pic>
    </p:spTree>
    <p:extLst>
      <p:ext uri="{BB962C8B-B14F-4D97-AF65-F5344CB8AC3E}">
        <p14:creationId xmlns:p14="http://schemas.microsoft.com/office/powerpoint/2010/main" val="861217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85849" y="1285875"/>
            <a:ext cx="5116154" cy="7715250"/>
            <a:chOff x="0" y="0"/>
            <a:chExt cx="9095383" cy="13716000"/>
          </a:xfrm>
        </p:grpSpPr>
        <p:pic>
          <p:nvPicPr>
            <p:cNvPr id="3" name="Picture 3"/>
            <p:cNvPicPr>
              <a:picLocks noChangeAspect="1"/>
            </p:cNvPicPr>
            <p:nvPr/>
          </p:nvPicPr>
          <p:blipFill>
            <a:blip r:embed="rId3"/>
            <a:srcRect l="25882" r="29909"/>
            <a:stretch>
              <a:fillRect/>
            </a:stretch>
          </p:blipFill>
          <p:spPr>
            <a:xfrm>
              <a:off x="0" y="0"/>
              <a:ext cx="9095383" cy="13716000"/>
            </a:xfrm>
            <a:prstGeom prst="rect">
              <a:avLst/>
            </a:prstGeom>
          </p:spPr>
        </p:pic>
      </p:grpSp>
      <p:pic>
        <p:nvPicPr>
          <p:cNvPr id="4" name="Picture 4"/>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8235" b="18081"/>
          <a:stretch/>
        </p:blipFill>
        <p:spPr>
          <a:xfrm>
            <a:off x="10381429" y="7978799"/>
            <a:ext cx="5620574" cy="1022328"/>
          </a:xfrm>
          <a:prstGeom prst="rect">
            <a:avLst/>
          </a:prstGeom>
        </p:spPr>
      </p:pic>
      <p:pic>
        <p:nvPicPr>
          <p:cNvPr id="5" name="Picture 5"/>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25656" b="17856"/>
          <a:stretch/>
        </p:blipFill>
        <p:spPr>
          <a:xfrm flipH="1" flipV="1">
            <a:off x="152400" y="237540"/>
            <a:ext cx="7086600" cy="1595396"/>
          </a:xfrm>
          <a:prstGeom prst="rect">
            <a:avLst/>
          </a:prstGeom>
        </p:spPr>
      </p:pic>
      <p:sp>
        <p:nvSpPr>
          <p:cNvPr id="6" name="TextBox 6"/>
          <p:cNvSpPr txBox="1"/>
          <p:nvPr/>
        </p:nvSpPr>
        <p:spPr>
          <a:xfrm>
            <a:off x="1608070" y="1154947"/>
            <a:ext cx="7535930" cy="1188915"/>
          </a:xfrm>
          <a:prstGeom prst="rect">
            <a:avLst/>
          </a:prstGeom>
        </p:spPr>
        <p:txBody>
          <a:bodyPr wrap="square" lIns="0" tIns="0" rIns="0" bIns="0" rtlCol="0" anchor="t">
            <a:spAutoFit/>
          </a:bodyPr>
          <a:lstStyle/>
          <a:p>
            <a:pPr>
              <a:lnSpc>
                <a:spcPct val="134146"/>
              </a:lnSpc>
            </a:pPr>
            <a:r>
              <a:rPr lang="en-US" sz="3000">
                <a:solidFill>
                  <a:srgbClr val="0C0059"/>
                </a:solidFill>
                <a:latin typeface="Poppins Bold"/>
              </a:rPr>
              <a:t>Project CALM (Coordinated Approach Low-Level Misdemeanors)</a:t>
            </a:r>
            <a:endParaRPr lang="en-US"/>
          </a:p>
        </p:txBody>
      </p:sp>
      <p:sp>
        <p:nvSpPr>
          <p:cNvPr id="7" name="TextBox 7"/>
          <p:cNvSpPr txBox="1"/>
          <p:nvPr/>
        </p:nvSpPr>
        <p:spPr>
          <a:xfrm>
            <a:off x="609600" y="3238500"/>
            <a:ext cx="8915400" cy="4638770"/>
          </a:xfrm>
          <a:prstGeom prst="rect">
            <a:avLst/>
          </a:prstGeom>
        </p:spPr>
        <p:txBody>
          <a:bodyPr wrap="square" lIns="0" tIns="0" rIns="0" bIns="0" rtlCol="0" anchor="t">
            <a:spAutoFit/>
          </a:bodyPr>
          <a:lstStyle/>
          <a:p>
            <a:pPr marL="566420" lvl="1" indent="-283210">
              <a:lnSpc>
                <a:spcPct val="147748"/>
              </a:lnSpc>
              <a:buFont typeface="Arial"/>
              <a:buChar char="•"/>
            </a:pPr>
            <a:r>
              <a:rPr lang="en-US" sz="2625">
                <a:solidFill>
                  <a:srgbClr val="0C0059"/>
                </a:solidFill>
                <a:latin typeface="Poppins"/>
              </a:rPr>
              <a:t>Domestic Violence diversion that has prevented hundreds of youth each year from admission to the Detention Center started in 2015</a:t>
            </a:r>
            <a:endParaRPr lang="en-US"/>
          </a:p>
          <a:p>
            <a:pPr>
              <a:lnSpc>
                <a:spcPct val="63320"/>
              </a:lnSpc>
            </a:pPr>
            <a:endParaRPr lang="en-US" sz="2625">
              <a:solidFill>
                <a:srgbClr val="0C0059"/>
              </a:solidFill>
              <a:latin typeface="Poppins"/>
              <a:cs typeface="Poppins"/>
            </a:endParaRPr>
          </a:p>
          <a:p>
            <a:pPr marL="566420" lvl="1" indent="-283210">
              <a:lnSpc>
                <a:spcPct val="147748"/>
              </a:lnSpc>
              <a:buFont typeface="Arial"/>
              <a:buChar char="•"/>
            </a:pPr>
            <a:r>
              <a:rPr lang="en-US" sz="2625">
                <a:solidFill>
                  <a:srgbClr val="0C0059"/>
                </a:solidFill>
                <a:latin typeface="Poppins"/>
              </a:rPr>
              <a:t>Links to trauma informed placement and immediate family support services</a:t>
            </a:r>
            <a:endParaRPr lang="en-US" sz="2625">
              <a:solidFill>
                <a:srgbClr val="0C0059"/>
              </a:solidFill>
              <a:latin typeface="Poppins"/>
              <a:cs typeface="Poppins"/>
            </a:endParaRPr>
          </a:p>
          <a:p>
            <a:pPr>
              <a:lnSpc>
                <a:spcPct val="63273"/>
              </a:lnSpc>
            </a:pPr>
            <a:endParaRPr lang="en-US" sz="2625">
              <a:solidFill>
                <a:srgbClr val="0C0059"/>
              </a:solidFill>
              <a:latin typeface="Poppins"/>
              <a:cs typeface="Poppins"/>
            </a:endParaRPr>
          </a:p>
          <a:p>
            <a:pPr marL="566420" lvl="1" indent="-283210">
              <a:lnSpc>
                <a:spcPct val="147748"/>
              </a:lnSpc>
              <a:buFont typeface="Arial"/>
              <a:buChar char="•"/>
            </a:pPr>
            <a:r>
              <a:rPr lang="en-US" sz="2625">
                <a:solidFill>
                  <a:srgbClr val="0C0059"/>
                </a:solidFill>
                <a:latin typeface="Poppins"/>
              </a:rPr>
              <a:t>Faster processing time for law enforcement (1</a:t>
            </a:r>
            <a:r>
              <a:rPr lang="en-US" sz="2625" baseline="30000">
                <a:solidFill>
                  <a:srgbClr val="0C0059"/>
                </a:solidFill>
                <a:latin typeface="Poppins"/>
              </a:rPr>
              <a:t>½</a:t>
            </a:r>
            <a:r>
              <a:rPr lang="en-US" sz="2625">
                <a:solidFill>
                  <a:srgbClr val="0C0059"/>
                </a:solidFill>
                <a:latin typeface="Poppins"/>
              </a:rPr>
              <a:t> hour reduction)</a:t>
            </a:r>
            <a:endParaRPr lang="en-US" sz="2625">
              <a:solidFill>
                <a:srgbClr val="0C0059"/>
              </a:solidFill>
              <a:latin typeface="Poppins"/>
              <a:cs typeface="Poppins"/>
            </a:endParaRPr>
          </a:p>
        </p:txBody>
      </p:sp>
      <p:pic>
        <p:nvPicPr>
          <p:cNvPr id="8" name="Picture 8"/>
          <p:cNvPicPr>
            <a:picLocks noChangeAspect="1"/>
          </p:cNvPicPr>
          <p:nvPr/>
        </p:nvPicPr>
        <p:blipFill>
          <a:blip r:embed="rId6"/>
          <a:srcRect/>
          <a:stretch>
            <a:fillRect/>
          </a:stretch>
        </p:blipFill>
        <p:spPr>
          <a:xfrm>
            <a:off x="324095" y="8039618"/>
            <a:ext cx="1923014" cy="1923014"/>
          </a:xfrm>
          <a:prstGeom prst="rect">
            <a:avLst/>
          </a:prstGeom>
        </p:spPr>
      </p:pic>
      <p:sp>
        <p:nvSpPr>
          <p:cNvPr id="9" name="TextBox 9"/>
          <p:cNvSpPr txBox="1"/>
          <p:nvPr/>
        </p:nvSpPr>
        <p:spPr>
          <a:xfrm>
            <a:off x="2409371" y="8534400"/>
            <a:ext cx="7416800" cy="652679"/>
          </a:xfrm>
          <a:prstGeom prst="rect">
            <a:avLst/>
          </a:prstGeom>
        </p:spPr>
        <p:txBody>
          <a:bodyPr wrap="square" lIns="0" tIns="0" rIns="0" bIns="0" rtlCol="0" anchor="t">
            <a:spAutoFit/>
          </a:bodyPr>
          <a:lstStyle/>
          <a:p>
            <a:pPr>
              <a:lnSpc>
                <a:spcPct val="146341"/>
              </a:lnSpc>
              <a:spcBef>
                <a:spcPct val="0"/>
              </a:spcBef>
            </a:pPr>
            <a:r>
              <a:rPr lang="en-US" sz="3200">
                <a:solidFill>
                  <a:srgbClr val="0C0059"/>
                </a:solidFill>
                <a:latin typeface="Poppins"/>
              </a:rPr>
              <a:t>Cuyahoga County Juvenile Court</a:t>
            </a:r>
            <a:endParaRPr lang="en-US" sz="3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grpSp>
        <p:nvGrpSpPr>
          <p:cNvPr id="2" name="Group 2"/>
          <p:cNvGrpSpPr/>
          <p:nvPr/>
        </p:nvGrpSpPr>
        <p:grpSpPr>
          <a:xfrm>
            <a:off x="-2646766" y="-57150"/>
            <a:ext cx="19747089" cy="1626373"/>
            <a:chOff x="0" y="0"/>
            <a:chExt cx="2528924" cy="208283"/>
          </a:xfrm>
        </p:grpSpPr>
        <p:sp>
          <p:nvSpPr>
            <p:cNvPr id="3" name="Freeform 3"/>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0C0059"/>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4936" y="0"/>
            <a:ext cx="1923064" cy="2309987"/>
          </a:xfrm>
          <a:prstGeom prst="rect">
            <a:avLst/>
          </a:prstGeom>
        </p:spPr>
      </p:pic>
      <p:pic>
        <p:nvPicPr>
          <p:cNvPr id="6" name="Picture 6"/>
          <p:cNvPicPr>
            <a:picLocks noChangeAspect="1"/>
          </p:cNvPicPr>
          <p:nvPr/>
        </p:nvPicPr>
        <p:blipFill>
          <a:blip r:embed="rId5"/>
          <a:srcRect/>
          <a:stretch>
            <a:fillRect/>
          </a:stretch>
        </p:blipFill>
        <p:spPr>
          <a:xfrm>
            <a:off x="365186" y="192549"/>
            <a:ext cx="1045781" cy="1045781"/>
          </a:xfrm>
          <a:prstGeom prst="rect">
            <a:avLst/>
          </a:prstGeom>
        </p:spPr>
      </p:pic>
      <p:sp>
        <p:nvSpPr>
          <p:cNvPr id="21" name="TextBox 21"/>
          <p:cNvSpPr txBox="1"/>
          <p:nvPr/>
        </p:nvSpPr>
        <p:spPr>
          <a:xfrm>
            <a:off x="1537906" y="170647"/>
            <a:ext cx="10154634" cy="1285801"/>
          </a:xfrm>
          <a:prstGeom prst="rect">
            <a:avLst/>
          </a:prstGeom>
        </p:spPr>
        <p:txBody>
          <a:bodyPr lIns="0" tIns="0" rIns="0" bIns="0" rtlCol="0" anchor="t">
            <a:spAutoFit/>
          </a:bodyPr>
          <a:lstStyle/>
          <a:p>
            <a:pPr>
              <a:lnSpc>
                <a:spcPct val="172163"/>
              </a:lnSpc>
            </a:pPr>
            <a:r>
              <a:rPr lang="en-US" sz="5496">
                <a:solidFill>
                  <a:srgbClr val="FFFFFF"/>
                </a:solidFill>
                <a:latin typeface="Poppins ExtraBold Bold"/>
              </a:rPr>
              <a:t>JUVENILE JUSTICE CENTER</a:t>
            </a:r>
            <a:endParaRPr lang="en-US"/>
          </a:p>
        </p:txBody>
      </p:sp>
      <p:sp>
        <p:nvSpPr>
          <p:cNvPr id="23" name="TextBox 23"/>
          <p:cNvSpPr txBox="1"/>
          <p:nvPr/>
        </p:nvSpPr>
        <p:spPr>
          <a:xfrm>
            <a:off x="763146" y="1787641"/>
            <a:ext cx="9580133" cy="1345048"/>
          </a:xfrm>
          <a:prstGeom prst="rect">
            <a:avLst/>
          </a:prstGeom>
        </p:spPr>
        <p:txBody>
          <a:bodyPr lIns="0" tIns="0" rIns="0" bIns="0" rtlCol="0" anchor="t">
            <a:spAutoFit/>
          </a:bodyPr>
          <a:lstStyle/>
          <a:p>
            <a:pPr>
              <a:lnSpc>
                <a:spcPct val="114634"/>
              </a:lnSpc>
            </a:pPr>
            <a:r>
              <a:rPr lang="en-US" sz="4800">
                <a:solidFill>
                  <a:srgbClr val="002B64"/>
                </a:solidFill>
                <a:latin typeface="Poppins ExtraBold Bold"/>
              </a:rPr>
              <a:t>CALM Referrals</a:t>
            </a:r>
            <a:endParaRPr lang="en-US"/>
          </a:p>
          <a:p>
            <a:pPr>
              <a:lnSpc>
                <a:spcPct val="116602"/>
              </a:lnSpc>
            </a:pPr>
            <a:r>
              <a:rPr lang="en-US" sz="2899" spc="-113">
                <a:solidFill>
                  <a:srgbClr val="002B64"/>
                </a:solidFill>
                <a:latin typeface="Poppins Bold"/>
              </a:rPr>
              <a:t>July 1, 2021 – December 31, 2023</a:t>
            </a:r>
            <a:endParaRPr lang="en-US" sz="2899" spc="-113">
              <a:solidFill>
                <a:srgbClr val="002B64"/>
              </a:solidFill>
              <a:latin typeface="Poppins Bold"/>
              <a:cs typeface="Poppins Bold"/>
            </a:endParaRPr>
          </a:p>
        </p:txBody>
      </p:sp>
      <p:pic>
        <p:nvPicPr>
          <p:cNvPr id="29" name="Picture 28">
            <a:extLst>
              <a:ext uri="{FF2B5EF4-FFF2-40B4-BE49-F238E27FC236}">
                <a16:creationId xmlns:a16="http://schemas.microsoft.com/office/drawing/2014/main" id="{4270A4B5-5CA8-490B-9B7C-3D0A4879E207}"/>
              </a:ext>
            </a:extLst>
          </p:cNvPr>
          <p:cNvPicPr>
            <a:picLocks noChangeAspect="1"/>
          </p:cNvPicPr>
          <p:nvPr/>
        </p:nvPicPr>
        <p:blipFill>
          <a:blip r:embed="rId6"/>
          <a:stretch>
            <a:fillRect/>
          </a:stretch>
        </p:blipFill>
        <p:spPr>
          <a:xfrm>
            <a:off x="372578" y="4186237"/>
            <a:ext cx="8543925" cy="2120900"/>
          </a:xfrm>
          <a:prstGeom prst="rect">
            <a:avLst/>
          </a:prstGeom>
        </p:spPr>
      </p:pic>
      <p:sp>
        <p:nvSpPr>
          <p:cNvPr id="30" name="TextBox 29">
            <a:extLst>
              <a:ext uri="{FF2B5EF4-FFF2-40B4-BE49-F238E27FC236}">
                <a16:creationId xmlns:a16="http://schemas.microsoft.com/office/drawing/2014/main" id="{4F6FEFCD-B015-4306-90C9-7F6A2E82535B}"/>
              </a:ext>
            </a:extLst>
          </p:cNvPr>
          <p:cNvSpPr txBox="1"/>
          <p:nvPr/>
        </p:nvSpPr>
        <p:spPr>
          <a:xfrm>
            <a:off x="9489831" y="4185997"/>
            <a:ext cx="7731369" cy="1477328"/>
          </a:xfrm>
          <a:prstGeom prst="rect">
            <a:avLst/>
          </a:prstGeom>
          <a:noFill/>
        </p:spPr>
        <p:txBody>
          <a:bodyPr wrap="square" rtlCol="0">
            <a:spAutoFit/>
          </a:bodyPr>
          <a:lstStyle/>
          <a:p>
            <a:pPr marL="285750" indent="-285750">
              <a:buFont typeface="Arial" panose="020B0604020202020204" pitchFamily="34" charset="0"/>
              <a:buChar char="•"/>
            </a:pPr>
            <a:r>
              <a:rPr lang="en-US" sz="2400"/>
              <a:t>Overall, 63% of referrals ended up participating in CALM.</a:t>
            </a:r>
          </a:p>
          <a:p>
            <a:pPr marL="742950" lvl="1" indent="-285750">
              <a:buFont typeface="Arial" panose="020B0604020202020204" pitchFamily="34" charset="0"/>
              <a:buChar char="•"/>
            </a:pPr>
            <a:r>
              <a:rPr lang="en-US" sz="2400"/>
              <a:t>66% of total referrals from Cleveland participated </a:t>
            </a:r>
          </a:p>
          <a:p>
            <a:pPr marL="742950" lvl="1" indent="-285750">
              <a:buFont typeface="Arial" panose="020B0604020202020204" pitchFamily="34" charset="0"/>
              <a:buChar char="•"/>
            </a:pPr>
            <a:r>
              <a:rPr lang="en-US" sz="2400"/>
              <a:t>58% of total referrals from other cities participated</a:t>
            </a:r>
          </a:p>
          <a:p>
            <a:pPr lvl="1"/>
            <a:endParaRPr lang="en-US"/>
          </a:p>
        </p:txBody>
      </p:sp>
      <p:sp>
        <p:nvSpPr>
          <p:cNvPr id="7" name="TextBox 6">
            <a:extLst>
              <a:ext uri="{FF2B5EF4-FFF2-40B4-BE49-F238E27FC236}">
                <a16:creationId xmlns:a16="http://schemas.microsoft.com/office/drawing/2014/main" id="{4354009F-FF4A-4CC7-9C35-456BB22C1B58}"/>
              </a:ext>
            </a:extLst>
          </p:cNvPr>
          <p:cNvSpPr txBox="1"/>
          <p:nvPr/>
        </p:nvSpPr>
        <p:spPr>
          <a:xfrm>
            <a:off x="9985037" y="5422465"/>
            <a:ext cx="6740955" cy="1200329"/>
          </a:xfrm>
          <a:prstGeom prst="rect">
            <a:avLst/>
          </a:prstGeom>
          <a:noFill/>
        </p:spPr>
        <p:txBody>
          <a:bodyPr wrap="square" rtlCol="0">
            <a:spAutoFit/>
          </a:bodyPr>
          <a:lstStyle/>
          <a:p>
            <a:pPr marL="285750" indent="-285750">
              <a:buFont typeface="Arial" panose="020B0604020202020204" pitchFamily="34" charset="0"/>
              <a:buChar char="•"/>
            </a:pPr>
            <a:r>
              <a:rPr lang="en-US" sz="2400"/>
              <a:t>Cleveland districts had 405 referrals</a:t>
            </a:r>
          </a:p>
          <a:p>
            <a:pPr marL="285750" indent="-285750">
              <a:buFont typeface="Arial" panose="020B0604020202020204" pitchFamily="34" charset="0"/>
              <a:buChar char="•"/>
            </a:pPr>
            <a:r>
              <a:rPr lang="en-US" sz="2400"/>
              <a:t>Top 4 suburbs had a total of 69 referrals</a:t>
            </a:r>
          </a:p>
          <a:p>
            <a:pPr marL="285750" indent="-285750">
              <a:buFont typeface="Arial" panose="020B0604020202020204" pitchFamily="34" charset="0"/>
              <a:buChar char="•"/>
            </a:pPr>
            <a:r>
              <a:rPr lang="en-US" sz="2400"/>
              <a:t>All suburbs had 232 referrals all together</a:t>
            </a:r>
          </a:p>
        </p:txBody>
      </p:sp>
    </p:spTree>
    <p:extLst>
      <p:ext uri="{BB962C8B-B14F-4D97-AF65-F5344CB8AC3E}">
        <p14:creationId xmlns:p14="http://schemas.microsoft.com/office/powerpoint/2010/main" val="870461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FD04D20D-5185-7BF8-3F08-009B42491599}"/>
              </a:ext>
            </a:extLst>
          </p:cNvPr>
          <p:cNvPicPr>
            <a:picLocks noChangeAspect="1"/>
          </p:cNvPicPr>
          <p:nvPr/>
        </p:nvPicPr>
        <p:blipFill>
          <a:blip r:embed="rId3"/>
          <a:srcRect/>
          <a:stretch>
            <a:fillRect/>
          </a:stretch>
        </p:blipFill>
        <p:spPr>
          <a:xfrm>
            <a:off x="685800" y="342900"/>
            <a:ext cx="3086660" cy="3086660"/>
          </a:xfrm>
          <a:prstGeom prst="rect">
            <a:avLst/>
          </a:prstGeom>
        </p:spPr>
      </p:pic>
      <p:sp>
        <p:nvSpPr>
          <p:cNvPr id="5" name="TextBox 6">
            <a:extLst>
              <a:ext uri="{FF2B5EF4-FFF2-40B4-BE49-F238E27FC236}">
                <a16:creationId xmlns:a16="http://schemas.microsoft.com/office/drawing/2014/main" id="{CD1E15C4-F5E3-0EF1-0770-2360EE5F5F3A}"/>
              </a:ext>
            </a:extLst>
          </p:cNvPr>
          <p:cNvSpPr txBox="1"/>
          <p:nvPr/>
        </p:nvSpPr>
        <p:spPr>
          <a:xfrm>
            <a:off x="4706257" y="796374"/>
            <a:ext cx="5218882" cy="1640001"/>
          </a:xfrm>
          <a:prstGeom prst="rect">
            <a:avLst/>
          </a:prstGeom>
        </p:spPr>
        <p:txBody>
          <a:bodyPr lIns="0" tIns="0" rIns="0" bIns="0" rtlCol="0" anchor="t">
            <a:spAutoFit/>
          </a:bodyPr>
          <a:lstStyle/>
          <a:p>
            <a:pPr>
              <a:lnSpc>
                <a:spcPct val="156097"/>
              </a:lnSpc>
              <a:spcBef>
                <a:spcPct val="0"/>
              </a:spcBef>
            </a:pPr>
            <a:r>
              <a:rPr lang="en-US" sz="3600">
                <a:solidFill>
                  <a:srgbClr val="0C0059"/>
                </a:solidFill>
                <a:latin typeface="Poppins Bold"/>
              </a:rPr>
              <a:t>Early Intervention &amp; Diversion Center</a:t>
            </a:r>
            <a:endParaRPr lang="en-US" sz="3600">
              <a:cs typeface="Calibri"/>
            </a:endParaRPr>
          </a:p>
        </p:txBody>
      </p:sp>
      <p:sp>
        <p:nvSpPr>
          <p:cNvPr id="7" name="TextBox 6">
            <a:extLst>
              <a:ext uri="{FF2B5EF4-FFF2-40B4-BE49-F238E27FC236}">
                <a16:creationId xmlns:a16="http://schemas.microsoft.com/office/drawing/2014/main" id="{7D9F41FB-74A0-2706-9BDD-2254C0DB7126}"/>
              </a:ext>
            </a:extLst>
          </p:cNvPr>
          <p:cNvSpPr txBox="1"/>
          <p:nvPr/>
        </p:nvSpPr>
        <p:spPr>
          <a:xfrm>
            <a:off x="1175657" y="3643086"/>
            <a:ext cx="9216851" cy="3349378"/>
          </a:xfrm>
          <a:prstGeom prst="rect">
            <a:avLst/>
          </a:prstGeom>
          <a:noFill/>
        </p:spPr>
        <p:txBody>
          <a:bodyPr wrap="square" lIns="91440" tIns="45720" rIns="91440" bIns="45720" anchor="t">
            <a:spAutoFit/>
          </a:bodyPr>
          <a:lstStyle/>
          <a:p>
            <a:pPr marL="345440" lvl="1" indent="-172720">
              <a:lnSpc>
                <a:spcPct val="146341"/>
              </a:lnSpc>
              <a:buFont typeface="Arial"/>
              <a:buChar char="•"/>
            </a:pPr>
            <a:r>
              <a:rPr lang="en-US" sz="2400" b="1" dirty="0">
                <a:solidFill>
                  <a:srgbClr val="0C0059"/>
                </a:solidFill>
                <a:latin typeface="Poppins"/>
              </a:rPr>
              <a:t>Increases diversion options </a:t>
            </a:r>
            <a:endParaRPr lang="en-US" sz="2400" b="1" dirty="0">
              <a:cs typeface="Calibri"/>
            </a:endParaRPr>
          </a:p>
          <a:p>
            <a:pPr>
              <a:lnSpc>
                <a:spcPct val="54878"/>
              </a:lnSpc>
            </a:pPr>
            <a:endParaRPr lang="en-US" sz="2400" b="1" dirty="0">
              <a:solidFill>
                <a:srgbClr val="0C0059"/>
              </a:solidFill>
              <a:latin typeface="Poppins"/>
              <a:cs typeface="Poppins"/>
            </a:endParaRPr>
          </a:p>
          <a:p>
            <a:pPr>
              <a:lnSpc>
                <a:spcPct val="54878"/>
              </a:lnSpc>
            </a:pPr>
            <a:endParaRPr lang="en-US" sz="2400" b="1" dirty="0">
              <a:solidFill>
                <a:srgbClr val="0C0059"/>
              </a:solidFill>
              <a:latin typeface="Poppins"/>
              <a:cs typeface="Poppins"/>
            </a:endParaRPr>
          </a:p>
          <a:p>
            <a:pPr>
              <a:lnSpc>
                <a:spcPct val="54878"/>
              </a:lnSpc>
            </a:pPr>
            <a:endParaRPr lang="en-US" sz="2400" b="1" dirty="0">
              <a:solidFill>
                <a:srgbClr val="0C0059"/>
              </a:solidFill>
              <a:latin typeface="Poppins"/>
              <a:cs typeface="Poppins"/>
            </a:endParaRPr>
          </a:p>
          <a:p>
            <a:pPr marL="345440" lvl="1" indent="-172720">
              <a:lnSpc>
                <a:spcPct val="146341"/>
              </a:lnSpc>
              <a:buFont typeface="Arial"/>
              <a:buChar char="•"/>
            </a:pPr>
            <a:r>
              <a:rPr lang="en-US" sz="2400" b="1" dirty="0">
                <a:solidFill>
                  <a:srgbClr val="0C0059"/>
                </a:solidFill>
                <a:latin typeface="Poppins"/>
              </a:rPr>
              <a:t>Allows for immediate access to court and community referrals versus waiting for disposition</a:t>
            </a:r>
          </a:p>
          <a:p>
            <a:pPr marL="172720" lvl="1">
              <a:lnSpc>
                <a:spcPct val="146341"/>
              </a:lnSpc>
            </a:pPr>
            <a:endParaRPr lang="en-US" sz="2400" b="1" dirty="0">
              <a:solidFill>
                <a:srgbClr val="0C0059"/>
              </a:solidFill>
              <a:latin typeface="Poppins"/>
            </a:endParaRPr>
          </a:p>
          <a:p>
            <a:pPr marL="345440" lvl="1" indent="-172720">
              <a:lnSpc>
                <a:spcPct val="146341"/>
              </a:lnSpc>
              <a:buFont typeface="Arial"/>
              <a:buChar char="•"/>
            </a:pPr>
            <a:r>
              <a:rPr lang="en-US" sz="2400" b="1" dirty="0">
                <a:solidFill>
                  <a:srgbClr val="0C0059"/>
                </a:solidFill>
                <a:latin typeface="Poppins"/>
                <a:cs typeface="Poppins"/>
              </a:rPr>
              <a:t>Intentional focus to reduce racial disparities</a:t>
            </a:r>
          </a:p>
        </p:txBody>
      </p:sp>
      <p:grpSp>
        <p:nvGrpSpPr>
          <p:cNvPr id="8" name="Group 2">
            <a:extLst>
              <a:ext uri="{FF2B5EF4-FFF2-40B4-BE49-F238E27FC236}">
                <a16:creationId xmlns:a16="http://schemas.microsoft.com/office/drawing/2014/main" id="{9FA9871D-97CD-08A5-C1D3-8B229E97193B}"/>
              </a:ext>
            </a:extLst>
          </p:cNvPr>
          <p:cNvGrpSpPr/>
          <p:nvPr/>
        </p:nvGrpSpPr>
        <p:grpSpPr>
          <a:xfrm>
            <a:off x="12020270" y="1898172"/>
            <a:ext cx="5398335" cy="5759928"/>
            <a:chOff x="0" y="0"/>
            <a:chExt cx="9941345" cy="13716000"/>
          </a:xfrm>
        </p:grpSpPr>
        <p:pic>
          <p:nvPicPr>
            <p:cNvPr id="9" name="Picture 3">
              <a:extLst>
                <a:ext uri="{FF2B5EF4-FFF2-40B4-BE49-F238E27FC236}">
                  <a16:creationId xmlns:a16="http://schemas.microsoft.com/office/drawing/2014/main" id="{AFE3D225-AB26-7F85-CCD4-6328AA1A91EF}"/>
                </a:ext>
              </a:extLst>
            </p:cNvPr>
            <p:cNvPicPr>
              <a:picLocks noChangeAspect="1"/>
            </p:cNvPicPr>
            <p:nvPr/>
          </p:nvPicPr>
          <p:blipFill>
            <a:blip r:embed="rId4"/>
            <a:srcRect l="8235" r="43445"/>
            <a:stretch>
              <a:fillRect/>
            </a:stretch>
          </p:blipFill>
          <p:spPr>
            <a:xfrm>
              <a:off x="0" y="0"/>
              <a:ext cx="9941345" cy="13716000"/>
            </a:xfrm>
            <a:prstGeom prst="rect">
              <a:avLst/>
            </a:prstGeom>
          </p:spPr>
        </p:pic>
      </p:grpSp>
      <p:pic>
        <p:nvPicPr>
          <p:cNvPr id="10" name="Picture 5">
            <a:extLst>
              <a:ext uri="{FF2B5EF4-FFF2-40B4-BE49-F238E27FC236}">
                <a16:creationId xmlns:a16="http://schemas.microsoft.com/office/drawing/2014/main" id="{F1F26725-5EA4-4F99-566D-785EB7AA5166}"/>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r="8235" b="18833"/>
          <a:stretch/>
        </p:blipFill>
        <p:spPr>
          <a:xfrm flipV="1">
            <a:off x="12020270" y="1259532"/>
            <a:ext cx="5398335" cy="988368"/>
          </a:xfrm>
          <a:prstGeom prst="rect">
            <a:avLst/>
          </a:prstGeom>
        </p:spPr>
      </p:pic>
      <p:pic>
        <p:nvPicPr>
          <p:cNvPr id="11" name="Picture 4">
            <a:extLst>
              <a:ext uri="{FF2B5EF4-FFF2-40B4-BE49-F238E27FC236}">
                <a16:creationId xmlns:a16="http://schemas.microsoft.com/office/drawing/2014/main" id="{00AC3FFD-6CCC-296E-BC75-ADF664079AAC}"/>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r="11429" b="12476"/>
          <a:stretch/>
        </p:blipFill>
        <p:spPr>
          <a:xfrm flipH="1">
            <a:off x="38659" y="8420101"/>
            <a:ext cx="7467601" cy="1523999"/>
          </a:xfrm>
          <a:prstGeom prst="rect">
            <a:avLst/>
          </a:prstGeom>
        </p:spPr>
      </p:pic>
    </p:spTree>
    <p:extLst>
      <p:ext uri="{BB962C8B-B14F-4D97-AF65-F5344CB8AC3E}">
        <p14:creationId xmlns:p14="http://schemas.microsoft.com/office/powerpoint/2010/main" val="3274366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grpSp>
        <p:nvGrpSpPr>
          <p:cNvPr id="3" name="Group 3"/>
          <p:cNvGrpSpPr/>
          <p:nvPr/>
        </p:nvGrpSpPr>
        <p:grpSpPr>
          <a:xfrm>
            <a:off x="118678" y="130486"/>
            <a:ext cx="17818411" cy="10026028"/>
            <a:chOff x="0" y="-66675"/>
            <a:chExt cx="4692915" cy="2640600"/>
          </a:xfrm>
        </p:grpSpPr>
        <p:sp>
          <p:nvSpPr>
            <p:cNvPr id="4" name="Freeform 4"/>
            <p:cNvSpPr/>
            <p:nvPr/>
          </p:nvSpPr>
          <p:spPr>
            <a:xfrm>
              <a:off x="30581" y="7645"/>
              <a:ext cx="4662334" cy="2566280"/>
            </a:xfrm>
            <a:custGeom>
              <a:avLst/>
              <a:gdLst/>
              <a:ahLst/>
              <a:cxnLst/>
              <a:rect l="l" t="t" r="r" b="b"/>
              <a:pathLst>
                <a:path w="4662334" h="2566280">
                  <a:moveTo>
                    <a:pt x="0" y="0"/>
                  </a:moveTo>
                  <a:lnTo>
                    <a:pt x="4662334" y="0"/>
                  </a:lnTo>
                  <a:lnTo>
                    <a:pt x="4662334" y="2566280"/>
                  </a:lnTo>
                  <a:lnTo>
                    <a:pt x="0" y="2566280"/>
                  </a:lnTo>
                  <a:close/>
                </a:path>
              </a:pathLst>
            </a:custGeom>
            <a:solidFill>
              <a:srgbClr val="002B64"/>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sp>
        <p:nvSpPr>
          <p:cNvPr id="6" name="AutoShape 6"/>
          <p:cNvSpPr/>
          <p:nvPr/>
        </p:nvSpPr>
        <p:spPr>
          <a:xfrm>
            <a:off x="15555764" y="9210675"/>
            <a:ext cx="6492240" cy="0"/>
          </a:xfrm>
          <a:prstGeom prst="line">
            <a:avLst/>
          </a:prstGeom>
          <a:ln w="47625" cap="flat">
            <a:solidFill>
              <a:srgbClr val="FFCC00"/>
            </a:solidFill>
            <a:prstDash val="solid"/>
            <a:headEnd type="none" w="sm" len="sm"/>
            <a:tailEnd type="none" w="sm" len="sm"/>
          </a:ln>
        </p:spPr>
        <p:txBody>
          <a:bodyPr/>
          <a:lstStyle/>
          <a:p>
            <a:endParaRPr lang="en-US"/>
          </a:p>
        </p:txBody>
      </p:sp>
      <p:sp>
        <p:nvSpPr>
          <p:cNvPr id="11" name="TextBox 11"/>
          <p:cNvSpPr txBox="1"/>
          <p:nvPr/>
        </p:nvSpPr>
        <p:spPr>
          <a:xfrm>
            <a:off x="8331200" y="8991538"/>
            <a:ext cx="7585487" cy="450380"/>
          </a:xfrm>
          <a:prstGeom prst="rect">
            <a:avLst/>
          </a:prstGeom>
        </p:spPr>
        <p:txBody>
          <a:bodyPr wrap="square" lIns="0" tIns="0" rIns="0" bIns="0" rtlCol="0" anchor="t">
            <a:spAutoFit/>
          </a:bodyPr>
          <a:lstStyle/>
          <a:p>
            <a:pPr>
              <a:lnSpc>
                <a:spcPts val="3683"/>
              </a:lnSpc>
              <a:spcBef>
                <a:spcPct val="0"/>
              </a:spcBef>
            </a:pPr>
            <a:r>
              <a:rPr lang="en-US" sz="2631">
                <a:solidFill>
                  <a:srgbClr val="FFCC00"/>
                </a:solidFill>
                <a:latin typeface="Poppins Medium"/>
              </a:rPr>
              <a:t>Early Intervention and Diversion Center</a:t>
            </a:r>
          </a:p>
        </p:txBody>
      </p:sp>
      <p:sp>
        <p:nvSpPr>
          <p:cNvPr id="8" name="TextBox 7">
            <a:extLst>
              <a:ext uri="{FF2B5EF4-FFF2-40B4-BE49-F238E27FC236}">
                <a16:creationId xmlns:a16="http://schemas.microsoft.com/office/drawing/2014/main" id="{E87B6312-BE6A-D3F1-E87E-74783BCDD5FA}"/>
              </a:ext>
            </a:extLst>
          </p:cNvPr>
          <p:cNvSpPr txBox="1"/>
          <p:nvPr/>
        </p:nvSpPr>
        <p:spPr>
          <a:xfrm>
            <a:off x="3049773" y="1214784"/>
            <a:ext cx="11038114" cy="923330"/>
          </a:xfrm>
          <a:prstGeom prst="rect">
            <a:avLst/>
          </a:prstGeom>
          <a:noFill/>
        </p:spPr>
        <p:txBody>
          <a:bodyPr wrap="square">
            <a:spAutoFit/>
          </a:bodyPr>
          <a:lstStyle/>
          <a:p>
            <a:pPr algn="ctr"/>
            <a:r>
              <a:rPr lang="en-US" sz="5400" kern="1200">
                <a:solidFill>
                  <a:schemeClr val="bg1"/>
                </a:solidFill>
                <a:latin typeface="+mj-lt"/>
                <a:ea typeface="+mj-ea"/>
                <a:cs typeface="+mj-cs"/>
              </a:rPr>
              <a:t>Two Tiers for Diversion</a:t>
            </a:r>
            <a:endParaRPr lang="en-US" sz="5400">
              <a:solidFill>
                <a:schemeClr val="bg1"/>
              </a:solidFill>
            </a:endParaRPr>
          </a:p>
        </p:txBody>
      </p:sp>
      <p:sp>
        <p:nvSpPr>
          <p:cNvPr id="10" name="TextBox 9">
            <a:extLst>
              <a:ext uri="{FF2B5EF4-FFF2-40B4-BE49-F238E27FC236}">
                <a16:creationId xmlns:a16="http://schemas.microsoft.com/office/drawing/2014/main" id="{5B299E62-0646-9E82-89C7-71DFF4321EC1}"/>
              </a:ext>
            </a:extLst>
          </p:cNvPr>
          <p:cNvSpPr txBox="1"/>
          <p:nvPr/>
        </p:nvSpPr>
        <p:spPr>
          <a:xfrm>
            <a:off x="1468290" y="3077653"/>
            <a:ext cx="6717767" cy="2923749"/>
          </a:xfrm>
          <a:prstGeom prst="rect">
            <a:avLst/>
          </a:prstGeom>
          <a:noFill/>
        </p:spPr>
        <p:txBody>
          <a:bodyPr wrap="square">
            <a:spAutoFit/>
          </a:bodyPr>
          <a:lstStyle/>
          <a:p>
            <a:pPr defTabSz="704088">
              <a:spcAft>
                <a:spcPts val="600"/>
              </a:spcAft>
            </a:pPr>
            <a:r>
              <a:rPr lang="en-US" sz="2464" kern="1200">
                <a:solidFill>
                  <a:schemeClr val="bg1"/>
                </a:solidFill>
                <a:latin typeface="+mn-lt"/>
                <a:ea typeface="+mn-ea"/>
                <a:cs typeface="Calibri"/>
              </a:rPr>
              <a:t>Diversion Specialist</a:t>
            </a:r>
          </a:p>
          <a:p>
            <a:pPr marL="694944" lvl="1" indent="-342900" defTabSz="704088">
              <a:spcAft>
                <a:spcPts val="600"/>
              </a:spcAft>
              <a:buFont typeface="Arial" panose="020B0604020202020204" pitchFamily="34" charset="0"/>
              <a:buChar char="•"/>
            </a:pPr>
            <a:r>
              <a:rPr lang="en-US" sz="2156" kern="1200">
                <a:solidFill>
                  <a:schemeClr val="bg1"/>
                </a:solidFill>
                <a:latin typeface="+mn-lt"/>
                <a:ea typeface="+mn-ea"/>
                <a:cs typeface="Calibri"/>
              </a:rPr>
              <a:t>Lightest touch</a:t>
            </a:r>
          </a:p>
          <a:p>
            <a:pPr marL="694944" lvl="1" indent="-342900" defTabSz="704088">
              <a:spcAft>
                <a:spcPts val="600"/>
              </a:spcAft>
              <a:buFont typeface="Arial" panose="020B0604020202020204" pitchFamily="34" charset="0"/>
              <a:buChar char="•"/>
            </a:pPr>
            <a:r>
              <a:rPr lang="en-US" sz="2156" kern="1200">
                <a:solidFill>
                  <a:schemeClr val="bg1"/>
                </a:solidFill>
                <a:latin typeface="+mn-lt"/>
                <a:ea typeface="+mn-ea"/>
                <a:cs typeface="Calibri"/>
              </a:rPr>
              <a:t>Community services</a:t>
            </a:r>
          </a:p>
          <a:p>
            <a:pPr marL="694944" lvl="1" indent="-342900" defTabSz="704088">
              <a:spcAft>
                <a:spcPts val="600"/>
              </a:spcAft>
              <a:buFont typeface="Arial" panose="020B0604020202020204" pitchFamily="34" charset="0"/>
              <a:buChar char="•"/>
            </a:pPr>
            <a:r>
              <a:rPr lang="en-US" sz="2156" kern="1200">
                <a:solidFill>
                  <a:schemeClr val="bg1"/>
                </a:solidFill>
                <a:latin typeface="+mn-lt"/>
                <a:ea typeface="+mn-ea"/>
                <a:cs typeface="Calibri"/>
              </a:rPr>
              <a:t>0-3 months</a:t>
            </a:r>
          </a:p>
          <a:p>
            <a:pPr marL="694944" lvl="1" indent="-342900" defTabSz="704088">
              <a:spcAft>
                <a:spcPts val="600"/>
              </a:spcAft>
              <a:buFont typeface="Arial" panose="020B0604020202020204" pitchFamily="34" charset="0"/>
              <a:buChar char="•"/>
            </a:pPr>
            <a:r>
              <a:rPr lang="en-US" sz="2156" kern="1200">
                <a:solidFill>
                  <a:schemeClr val="bg1"/>
                </a:solidFill>
                <a:latin typeface="+mn-lt"/>
                <a:ea typeface="+mn-ea"/>
                <a:cs typeface="Calibri"/>
              </a:rPr>
              <a:t>Community diversion programs</a:t>
            </a:r>
          </a:p>
          <a:p>
            <a:pPr marL="694944" lvl="1" indent="-342900" defTabSz="704088">
              <a:spcAft>
                <a:spcPts val="600"/>
              </a:spcAft>
              <a:buFont typeface="Arial" panose="020B0604020202020204" pitchFamily="34" charset="0"/>
              <a:buChar char="•"/>
            </a:pPr>
            <a:r>
              <a:rPr lang="en-US" sz="2156" kern="1200">
                <a:solidFill>
                  <a:schemeClr val="bg1"/>
                </a:solidFill>
                <a:latin typeface="+mn-lt"/>
                <a:ea typeface="+mn-ea"/>
                <a:cs typeface="Calibri"/>
              </a:rPr>
              <a:t>Apology restitution</a:t>
            </a:r>
          </a:p>
          <a:p>
            <a:pPr marL="694944" lvl="1" indent="-342900" defTabSz="704088">
              <a:spcAft>
                <a:spcPts val="600"/>
              </a:spcAft>
              <a:buFont typeface="Arial" panose="020B0604020202020204" pitchFamily="34" charset="0"/>
              <a:buChar char="•"/>
            </a:pPr>
            <a:r>
              <a:rPr lang="en-US" sz="2156" kern="1200">
                <a:solidFill>
                  <a:schemeClr val="bg1"/>
                </a:solidFill>
                <a:latin typeface="+mn-lt"/>
                <a:ea typeface="+mn-ea"/>
                <a:cs typeface="Calibri"/>
              </a:rPr>
              <a:t>Restorative Justice </a:t>
            </a:r>
            <a:endParaRPr lang="en-US" sz="2800">
              <a:solidFill>
                <a:schemeClr val="bg1"/>
              </a:solidFill>
              <a:cs typeface="Calibri"/>
            </a:endParaRPr>
          </a:p>
        </p:txBody>
      </p:sp>
      <p:sp>
        <p:nvSpPr>
          <p:cNvPr id="14" name="TextBox 13">
            <a:extLst>
              <a:ext uri="{FF2B5EF4-FFF2-40B4-BE49-F238E27FC236}">
                <a16:creationId xmlns:a16="http://schemas.microsoft.com/office/drawing/2014/main" id="{24C08566-99C6-50FA-E47B-E0C6F438EBDD}"/>
              </a:ext>
            </a:extLst>
          </p:cNvPr>
          <p:cNvSpPr txBox="1"/>
          <p:nvPr/>
        </p:nvSpPr>
        <p:spPr>
          <a:xfrm>
            <a:off x="7194199" y="2830294"/>
            <a:ext cx="11096170" cy="5370701"/>
          </a:xfrm>
          <a:prstGeom prst="rect">
            <a:avLst/>
          </a:prstGeom>
          <a:noFill/>
        </p:spPr>
        <p:txBody>
          <a:bodyPr wrap="square">
            <a:spAutoFit/>
          </a:bodyPr>
          <a:lstStyle/>
          <a:p>
            <a:pPr defTabSz="704088">
              <a:spcAft>
                <a:spcPts val="600"/>
              </a:spcAft>
            </a:pPr>
            <a:r>
              <a:rPr lang="en-US" sz="2400" kern="1200">
                <a:solidFill>
                  <a:schemeClr val="bg1"/>
                </a:solidFill>
                <a:latin typeface="+mn-lt"/>
                <a:ea typeface="+mn-ea"/>
                <a:cs typeface="Calibri"/>
              </a:rPr>
              <a:t>Care Coordination</a:t>
            </a:r>
          </a:p>
          <a:p>
            <a:pPr marL="694944" lvl="1"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More intensive supports</a:t>
            </a:r>
          </a:p>
          <a:p>
            <a:pPr marL="694944" lvl="1"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May have a history of unsuccessful diversion </a:t>
            </a:r>
          </a:p>
          <a:p>
            <a:pPr marL="694944" lvl="1"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More mental behavioral health needs</a:t>
            </a:r>
          </a:p>
          <a:p>
            <a:pPr marL="694944" lvl="1"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Need for more intensive family supports</a:t>
            </a:r>
          </a:p>
          <a:p>
            <a:pPr marL="1046988" lvl="2"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Multisystemic Therapy</a:t>
            </a:r>
          </a:p>
          <a:p>
            <a:pPr marL="1046988" lvl="2"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Integrative Co-Occurring Therapy</a:t>
            </a:r>
          </a:p>
          <a:p>
            <a:pPr marL="1046988" lvl="2"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Care Coordinators have clinical experience or specialty docket experience</a:t>
            </a:r>
          </a:p>
          <a:p>
            <a:pPr marL="1046988" lvl="2"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School-based Therapy</a:t>
            </a:r>
          </a:p>
          <a:p>
            <a:pPr marL="1046988" lvl="2"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Substance abuse</a:t>
            </a:r>
          </a:p>
          <a:p>
            <a:pPr marL="1046988" lvl="2"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Referrals to other Intensive Home-Based Treatment</a:t>
            </a:r>
          </a:p>
          <a:p>
            <a:pPr marL="1046988" lvl="2" indent="-342900" defTabSz="704088">
              <a:spcAft>
                <a:spcPts val="600"/>
              </a:spcAft>
              <a:buFont typeface="Arial" panose="020B0604020202020204" pitchFamily="34" charset="0"/>
              <a:buChar char="•"/>
            </a:pPr>
            <a:r>
              <a:rPr lang="en-US" sz="2400" kern="1200">
                <a:solidFill>
                  <a:schemeClr val="bg1"/>
                </a:solidFill>
                <a:latin typeface="+mn-lt"/>
                <a:ea typeface="+mn-ea"/>
                <a:cs typeface="Calibri"/>
              </a:rPr>
              <a:t>Restorative Justice</a:t>
            </a:r>
            <a:endParaRPr lang="en-US" sz="2400">
              <a:solidFill>
                <a:schemeClr val="bg1"/>
              </a:solidFill>
              <a:cs typeface="Calibri"/>
            </a:endParaRPr>
          </a:p>
        </p:txBody>
      </p:sp>
    </p:spTree>
    <p:extLst>
      <p:ext uri="{BB962C8B-B14F-4D97-AF65-F5344CB8AC3E}">
        <p14:creationId xmlns:p14="http://schemas.microsoft.com/office/powerpoint/2010/main" val="2178336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1443804" y="653644"/>
            <a:ext cx="6697550" cy="750113"/>
            <a:chOff x="0" y="0"/>
            <a:chExt cx="8930067" cy="1000150"/>
          </a:xfrm>
        </p:grpSpPr>
        <p:pic>
          <p:nvPicPr>
            <p:cNvPr id="15" name="Picture 15"/>
            <p:cNvPicPr>
              <a:picLocks noChangeAspect="1"/>
            </p:cNvPicPr>
            <p:nvPr/>
          </p:nvPicPr>
          <p:blipFill>
            <a:blip r:embed="rId3"/>
            <a:srcRect/>
            <a:stretch>
              <a:fillRect/>
            </a:stretch>
          </p:blipFill>
          <p:spPr>
            <a:xfrm>
              <a:off x="0" y="0"/>
              <a:ext cx="1000150" cy="1000150"/>
            </a:xfrm>
            <a:prstGeom prst="rect">
              <a:avLst/>
            </a:prstGeom>
          </p:spPr>
        </p:pic>
        <p:sp>
          <p:nvSpPr>
            <p:cNvPr id="16" name="TextBox 16"/>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pic>
        <p:nvPicPr>
          <p:cNvPr id="17" name="Picture 17"/>
          <p:cNvPicPr>
            <a:picLocks noChangeAspect="1"/>
          </p:cNvPicPr>
          <p:nvPr/>
        </p:nvPicPr>
        <p:blipFill>
          <a:blip r:embed="rId4"/>
          <a:srcRect l="19006" t="29701" r="42811"/>
          <a:stretch>
            <a:fillRect/>
          </a:stretch>
        </p:blipFill>
        <p:spPr>
          <a:xfrm>
            <a:off x="8033182" y="2016383"/>
            <a:ext cx="6736102" cy="8270617"/>
          </a:xfrm>
          <a:prstGeom prst="rect">
            <a:avLst/>
          </a:prstGeom>
        </p:spPr>
      </p:pic>
      <p:pic>
        <p:nvPicPr>
          <p:cNvPr id="18" name="Picture 18"/>
          <p:cNvPicPr>
            <a:picLocks noChangeAspect="1"/>
          </p:cNvPicPr>
          <p:nvPr/>
        </p:nvPicPr>
        <p:blipFill>
          <a:blip r:embed="rId4"/>
          <a:srcRect l="58151" t="37000" r="9160"/>
          <a:stretch>
            <a:fillRect/>
          </a:stretch>
        </p:blipFill>
        <p:spPr>
          <a:xfrm>
            <a:off x="13018443" y="2340016"/>
            <a:ext cx="6182987" cy="7946984"/>
          </a:xfrm>
          <a:prstGeom prst="rect">
            <a:avLst/>
          </a:prstGeom>
        </p:spPr>
      </p:pic>
      <p:grpSp>
        <p:nvGrpSpPr>
          <p:cNvPr id="19" name="Group 19"/>
          <p:cNvGrpSpPr/>
          <p:nvPr/>
        </p:nvGrpSpPr>
        <p:grpSpPr>
          <a:xfrm>
            <a:off x="419659" y="7409523"/>
            <a:ext cx="3437953" cy="1545502"/>
            <a:chOff x="0" y="0"/>
            <a:chExt cx="1259105" cy="566020"/>
          </a:xfrm>
        </p:grpSpPr>
        <p:sp>
          <p:nvSpPr>
            <p:cNvPr id="20" name="Freeform 20"/>
            <p:cNvSpPr/>
            <p:nvPr/>
          </p:nvSpPr>
          <p:spPr>
            <a:xfrm>
              <a:off x="0" y="0"/>
              <a:ext cx="1259105" cy="566020"/>
            </a:xfrm>
            <a:custGeom>
              <a:avLst/>
              <a:gdLst/>
              <a:ahLst/>
              <a:cxnLst/>
              <a:rect l="l" t="t" r="r" b="b"/>
              <a:pathLst>
                <a:path w="1259105" h="566020">
                  <a:moveTo>
                    <a:pt x="69809" y="0"/>
                  </a:moveTo>
                  <a:lnTo>
                    <a:pt x="1189296" y="0"/>
                  </a:lnTo>
                  <a:cubicBezTo>
                    <a:pt x="1227850" y="0"/>
                    <a:pt x="1259105" y="31254"/>
                    <a:pt x="1259105" y="69809"/>
                  </a:cubicBezTo>
                  <a:lnTo>
                    <a:pt x="1259105" y="496211"/>
                  </a:lnTo>
                  <a:cubicBezTo>
                    <a:pt x="1259105" y="514725"/>
                    <a:pt x="1251750" y="532481"/>
                    <a:pt x="1238658" y="545573"/>
                  </a:cubicBezTo>
                  <a:cubicBezTo>
                    <a:pt x="1225567" y="558665"/>
                    <a:pt x="1207811" y="566020"/>
                    <a:pt x="1189296" y="566020"/>
                  </a:cubicBezTo>
                  <a:lnTo>
                    <a:pt x="69809" y="566020"/>
                  </a:lnTo>
                  <a:cubicBezTo>
                    <a:pt x="31254" y="566020"/>
                    <a:pt x="0" y="534765"/>
                    <a:pt x="0" y="496211"/>
                  </a:cubicBezTo>
                  <a:lnTo>
                    <a:pt x="0" y="69809"/>
                  </a:lnTo>
                  <a:cubicBezTo>
                    <a:pt x="0" y="51294"/>
                    <a:pt x="7355" y="33538"/>
                    <a:pt x="20447" y="20447"/>
                  </a:cubicBezTo>
                  <a:cubicBezTo>
                    <a:pt x="33538" y="7355"/>
                    <a:pt x="51294" y="0"/>
                    <a:pt x="69809" y="0"/>
                  </a:cubicBezTo>
                  <a:close/>
                </a:path>
              </a:pathLst>
            </a:custGeom>
            <a:solidFill>
              <a:srgbClr val="000000">
                <a:alpha val="0"/>
              </a:srgbClr>
            </a:solidFill>
            <a:ln w="85725">
              <a:solidFill>
                <a:srgbClr val="0C0059"/>
              </a:solidFill>
            </a:ln>
          </p:spPr>
          <p:txBody>
            <a:bodyPr/>
            <a:lstStyle/>
            <a:p>
              <a:endParaRPr lang="en-US"/>
            </a:p>
          </p:txBody>
        </p:sp>
        <p:sp>
          <p:nvSpPr>
            <p:cNvPr id="21" name="TextBox 21"/>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419659" y="2006584"/>
            <a:ext cx="3437953" cy="1545502"/>
            <a:chOff x="0" y="0"/>
            <a:chExt cx="1259105" cy="566020"/>
          </a:xfrm>
        </p:grpSpPr>
        <p:sp>
          <p:nvSpPr>
            <p:cNvPr id="23" name="Freeform 23"/>
            <p:cNvSpPr/>
            <p:nvPr/>
          </p:nvSpPr>
          <p:spPr>
            <a:xfrm>
              <a:off x="0" y="0"/>
              <a:ext cx="1259105" cy="566020"/>
            </a:xfrm>
            <a:custGeom>
              <a:avLst/>
              <a:gdLst/>
              <a:ahLst/>
              <a:cxnLst/>
              <a:rect l="l" t="t" r="r" b="b"/>
              <a:pathLst>
                <a:path w="1259105" h="566020">
                  <a:moveTo>
                    <a:pt x="69809" y="0"/>
                  </a:moveTo>
                  <a:lnTo>
                    <a:pt x="1189296" y="0"/>
                  </a:lnTo>
                  <a:cubicBezTo>
                    <a:pt x="1227850" y="0"/>
                    <a:pt x="1259105" y="31254"/>
                    <a:pt x="1259105" y="69809"/>
                  </a:cubicBezTo>
                  <a:lnTo>
                    <a:pt x="1259105" y="496211"/>
                  </a:lnTo>
                  <a:cubicBezTo>
                    <a:pt x="1259105" y="514725"/>
                    <a:pt x="1251750" y="532481"/>
                    <a:pt x="1238658" y="545573"/>
                  </a:cubicBezTo>
                  <a:cubicBezTo>
                    <a:pt x="1225567" y="558665"/>
                    <a:pt x="1207811" y="566020"/>
                    <a:pt x="1189296" y="566020"/>
                  </a:cubicBezTo>
                  <a:lnTo>
                    <a:pt x="69809" y="566020"/>
                  </a:lnTo>
                  <a:cubicBezTo>
                    <a:pt x="31254" y="566020"/>
                    <a:pt x="0" y="534765"/>
                    <a:pt x="0" y="496211"/>
                  </a:cubicBezTo>
                  <a:lnTo>
                    <a:pt x="0" y="69809"/>
                  </a:lnTo>
                  <a:cubicBezTo>
                    <a:pt x="0" y="51294"/>
                    <a:pt x="7355" y="33538"/>
                    <a:pt x="20447" y="20447"/>
                  </a:cubicBezTo>
                  <a:cubicBezTo>
                    <a:pt x="33538" y="7355"/>
                    <a:pt x="51294" y="0"/>
                    <a:pt x="69809" y="0"/>
                  </a:cubicBezTo>
                  <a:close/>
                </a:path>
              </a:pathLst>
            </a:custGeom>
            <a:solidFill>
              <a:srgbClr val="000000">
                <a:alpha val="0"/>
              </a:srgbClr>
            </a:solidFill>
            <a:ln w="85725">
              <a:solidFill>
                <a:srgbClr val="0C0059"/>
              </a:solidFill>
            </a:ln>
          </p:spPr>
          <p:txBody>
            <a:bodyPr/>
            <a:lstStyle/>
            <a:p>
              <a:endParaRPr lang="en-US"/>
            </a:p>
          </p:txBody>
        </p:sp>
        <p:sp>
          <p:nvSpPr>
            <p:cNvPr id="24" name="TextBox 24"/>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419659" y="3807564"/>
            <a:ext cx="3437953" cy="1545502"/>
            <a:chOff x="0" y="0"/>
            <a:chExt cx="1259105" cy="566020"/>
          </a:xfrm>
        </p:grpSpPr>
        <p:sp>
          <p:nvSpPr>
            <p:cNvPr id="26" name="Freeform 26"/>
            <p:cNvSpPr/>
            <p:nvPr/>
          </p:nvSpPr>
          <p:spPr>
            <a:xfrm>
              <a:off x="0" y="0"/>
              <a:ext cx="1259105" cy="566020"/>
            </a:xfrm>
            <a:custGeom>
              <a:avLst/>
              <a:gdLst/>
              <a:ahLst/>
              <a:cxnLst/>
              <a:rect l="l" t="t" r="r" b="b"/>
              <a:pathLst>
                <a:path w="1259105" h="566020">
                  <a:moveTo>
                    <a:pt x="69809" y="0"/>
                  </a:moveTo>
                  <a:lnTo>
                    <a:pt x="1189296" y="0"/>
                  </a:lnTo>
                  <a:cubicBezTo>
                    <a:pt x="1227850" y="0"/>
                    <a:pt x="1259105" y="31254"/>
                    <a:pt x="1259105" y="69809"/>
                  </a:cubicBezTo>
                  <a:lnTo>
                    <a:pt x="1259105" y="496211"/>
                  </a:lnTo>
                  <a:cubicBezTo>
                    <a:pt x="1259105" y="514725"/>
                    <a:pt x="1251750" y="532481"/>
                    <a:pt x="1238658" y="545573"/>
                  </a:cubicBezTo>
                  <a:cubicBezTo>
                    <a:pt x="1225567" y="558665"/>
                    <a:pt x="1207811" y="566020"/>
                    <a:pt x="1189296" y="566020"/>
                  </a:cubicBezTo>
                  <a:lnTo>
                    <a:pt x="69809" y="566020"/>
                  </a:lnTo>
                  <a:cubicBezTo>
                    <a:pt x="31254" y="566020"/>
                    <a:pt x="0" y="534765"/>
                    <a:pt x="0" y="496211"/>
                  </a:cubicBezTo>
                  <a:lnTo>
                    <a:pt x="0" y="69809"/>
                  </a:lnTo>
                  <a:cubicBezTo>
                    <a:pt x="0" y="51294"/>
                    <a:pt x="7355" y="33538"/>
                    <a:pt x="20447" y="20447"/>
                  </a:cubicBezTo>
                  <a:cubicBezTo>
                    <a:pt x="33538" y="7355"/>
                    <a:pt x="51294" y="0"/>
                    <a:pt x="69809" y="0"/>
                  </a:cubicBezTo>
                  <a:close/>
                </a:path>
              </a:pathLst>
            </a:custGeom>
            <a:solidFill>
              <a:srgbClr val="000000">
                <a:alpha val="0"/>
              </a:srgbClr>
            </a:solidFill>
            <a:ln w="85725">
              <a:solidFill>
                <a:srgbClr val="0C0059"/>
              </a:solidFill>
            </a:ln>
          </p:spPr>
          <p:txBody>
            <a:bodyPr/>
            <a:lstStyle/>
            <a:p>
              <a:endParaRPr lang="en-US"/>
            </a:p>
          </p:txBody>
        </p:sp>
        <p:sp>
          <p:nvSpPr>
            <p:cNvPr id="27" name="TextBox 27"/>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419659" y="5608544"/>
            <a:ext cx="3437953" cy="1545502"/>
            <a:chOff x="0" y="0"/>
            <a:chExt cx="1259105" cy="566020"/>
          </a:xfrm>
        </p:grpSpPr>
        <p:sp>
          <p:nvSpPr>
            <p:cNvPr id="29" name="Freeform 29"/>
            <p:cNvSpPr/>
            <p:nvPr/>
          </p:nvSpPr>
          <p:spPr>
            <a:xfrm>
              <a:off x="0" y="0"/>
              <a:ext cx="1259105" cy="566020"/>
            </a:xfrm>
            <a:custGeom>
              <a:avLst/>
              <a:gdLst/>
              <a:ahLst/>
              <a:cxnLst/>
              <a:rect l="l" t="t" r="r" b="b"/>
              <a:pathLst>
                <a:path w="1259105" h="566020">
                  <a:moveTo>
                    <a:pt x="69809" y="0"/>
                  </a:moveTo>
                  <a:lnTo>
                    <a:pt x="1189296" y="0"/>
                  </a:lnTo>
                  <a:cubicBezTo>
                    <a:pt x="1227850" y="0"/>
                    <a:pt x="1259105" y="31254"/>
                    <a:pt x="1259105" y="69809"/>
                  </a:cubicBezTo>
                  <a:lnTo>
                    <a:pt x="1259105" y="496211"/>
                  </a:lnTo>
                  <a:cubicBezTo>
                    <a:pt x="1259105" y="514725"/>
                    <a:pt x="1251750" y="532481"/>
                    <a:pt x="1238658" y="545573"/>
                  </a:cubicBezTo>
                  <a:cubicBezTo>
                    <a:pt x="1225567" y="558665"/>
                    <a:pt x="1207811" y="566020"/>
                    <a:pt x="1189296" y="566020"/>
                  </a:cubicBezTo>
                  <a:lnTo>
                    <a:pt x="69809" y="566020"/>
                  </a:lnTo>
                  <a:cubicBezTo>
                    <a:pt x="31254" y="566020"/>
                    <a:pt x="0" y="534765"/>
                    <a:pt x="0" y="496211"/>
                  </a:cubicBezTo>
                  <a:lnTo>
                    <a:pt x="0" y="69809"/>
                  </a:lnTo>
                  <a:cubicBezTo>
                    <a:pt x="0" y="51294"/>
                    <a:pt x="7355" y="33538"/>
                    <a:pt x="20447" y="20447"/>
                  </a:cubicBezTo>
                  <a:cubicBezTo>
                    <a:pt x="33538" y="7355"/>
                    <a:pt x="51294" y="0"/>
                    <a:pt x="69809" y="0"/>
                  </a:cubicBezTo>
                  <a:close/>
                </a:path>
              </a:pathLst>
            </a:custGeom>
            <a:solidFill>
              <a:srgbClr val="000000">
                <a:alpha val="0"/>
              </a:srgbClr>
            </a:solidFill>
            <a:ln w="85725">
              <a:solidFill>
                <a:srgbClr val="0C0059"/>
              </a:solidFill>
            </a:ln>
          </p:spPr>
          <p:txBody>
            <a:bodyPr/>
            <a:lstStyle/>
            <a:p>
              <a:endParaRPr lang="en-US"/>
            </a:p>
          </p:txBody>
        </p:sp>
        <p:sp>
          <p:nvSpPr>
            <p:cNvPr id="30" name="TextBox 30"/>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4226420" y="2006584"/>
            <a:ext cx="3437953" cy="1545502"/>
            <a:chOff x="0" y="0"/>
            <a:chExt cx="1259105" cy="566020"/>
          </a:xfrm>
        </p:grpSpPr>
        <p:sp>
          <p:nvSpPr>
            <p:cNvPr id="32" name="Freeform 32"/>
            <p:cNvSpPr/>
            <p:nvPr/>
          </p:nvSpPr>
          <p:spPr>
            <a:xfrm>
              <a:off x="0" y="0"/>
              <a:ext cx="1259105" cy="566020"/>
            </a:xfrm>
            <a:custGeom>
              <a:avLst/>
              <a:gdLst/>
              <a:ahLst/>
              <a:cxnLst/>
              <a:rect l="l" t="t" r="r" b="b"/>
              <a:pathLst>
                <a:path w="1259105" h="566020">
                  <a:moveTo>
                    <a:pt x="69809" y="0"/>
                  </a:moveTo>
                  <a:lnTo>
                    <a:pt x="1189296" y="0"/>
                  </a:lnTo>
                  <a:cubicBezTo>
                    <a:pt x="1227850" y="0"/>
                    <a:pt x="1259105" y="31254"/>
                    <a:pt x="1259105" y="69809"/>
                  </a:cubicBezTo>
                  <a:lnTo>
                    <a:pt x="1259105" y="496211"/>
                  </a:lnTo>
                  <a:cubicBezTo>
                    <a:pt x="1259105" y="514725"/>
                    <a:pt x="1251750" y="532481"/>
                    <a:pt x="1238658" y="545573"/>
                  </a:cubicBezTo>
                  <a:cubicBezTo>
                    <a:pt x="1225567" y="558665"/>
                    <a:pt x="1207811" y="566020"/>
                    <a:pt x="1189296" y="566020"/>
                  </a:cubicBezTo>
                  <a:lnTo>
                    <a:pt x="69809" y="566020"/>
                  </a:lnTo>
                  <a:cubicBezTo>
                    <a:pt x="31254" y="566020"/>
                    <a:pt x="0" y="534765"/>
                    <a:pt x="0" y="496211"/>
                  </a:cubicBezTo>
                  <a:lnTo>
                    <a:pt x="0" y="69809"/>
                  </a:lnTo>
                  <a:cubicBezTo>
                    <a:pt x="0" y="51294"/>
                    <a:pt x="7355" y="33538"/>
                    <a:pt x="20447" y="20447"/>
                  </a:cubicBezTo>
                  <a:cubicBezTo>
                    <a:pt x="33538" y="7355"/>
                    <a:pt x="51294" y="0"/>
                    <a:pt x="69809" y="0"/>
                  </a:cubicBezTo>
                  <a:close/>
                </a:path>
              </a:pathLst>
            </a:custGeom>
            <a:solidFill>
              <a:srgbClr val="000000">
                <a:alpha val="0"/>
              </a:srgbClr>
            </a:solidFill>
            <a:ln w="85725">
              <a:solidFill>
                <a:srgbClr val="0C0059"/>
              </a:solidFill>
            </a:ln>
          </p:spPr>
          <p:txBody>
            <a:bodyPr/>
            <a:lstStyle/>
            <a:p>
              <a:endParaRPr lang="en-US"/>
            </a:p>
          </p:txBody>
        </p:sp>
        <p:sp>
          <p:nvSpPr>
            <p:cNvPr id="33" name="TextBox 33"/>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34" name="Group 34"/>
          <p:cNvGrpSpPr/>
          <p:nvPr/>
        </p:nvGrpSpPr>
        <p:grpSpPr>
          <a:xfrm>
            <a:off x="4284386" y="3807564"/>
            <a:ext cx="3437953" cy="1545502"/>
            <a:chOff x="0" y="0"/>
            <a:chExt cx="1259105" cy="566020"/>
          </a:xfrm>
        </p:grpSpPr>
        <p:sp>
          <p:nvSpPr>
            <p:cNvPr id="35" name="Freeform 35"/>
            <p:cNvSpPr/>
            <p:nvPr/>
          </p:nvSpPr>
          <p:spPr>
            <a:xfrm>
              <a:off x="0" y="0"/>
              <a:ext cx="1259105" cy="566020"/>
            </a:xfrm>
            <a:custGeom>
              <a:avLst/>
              <a:gdLst/>
              <a:ahLst/>
              <a:cxnLst/>
              <a:rect l="l" t="t" r="r" b="b"/>
              <a:pathLst>
                <a:path w="1259105" h="566020">
                  <a:moveTo>
                    <a:pt x="69809" y="0"/>
                  </a:moveTo>
                  <a:lnTo>
                    <a:pt x="1189296" y="0"/>
                  </a:lnTo>
                  <a:cubicBezTo>
                    <a:pt x="1227850" y="0"/>
                    <a:pt x="1259105" y="31254"/>
                    <a:pt x="1259105" y="69809"/>
                  </a:cubicBezTo>
                  <a:lnTo>
                    <a:pt x="1259105" y="496211"/>
                  </a:lnTo>
                  <a:cubicBezTo>
                    <a:pt x="1259105" y="514725"/>
                    <a:pt x="1251750" y="532481"/>
                    <a:pt x="1238658" y="545573"/>
                  </a:cubicBezTo>
                  <a:cubicBezTo>
                    <a:pt x="1225567" y="558665"/>
                    <a:pt x="1207811" y="566020"/>
                    <a:pt x="1189296" y="566020"/>
                  </a:cubicBezTo>
                  <a:lnTo>
                    <a:pt x="69809" y="566020"/>
                  </a:lnTo>
                  <a:cubicBezTo>
                    <a:pt x="31254" y="566020"/>
                    <a:pt x="0" y="534765"/>
                    <a:pt x="0" y="496211"/>
                  </a:cubicBezTo>
                  <a:lnTo>
                    <a:pt x="0" y="69809"/>
                  </a:lnTo>
                  <a:cubicBezTo>
                    <a:pt x="0" y="51294"/>
                    <a:pt x="7355" y="33538"/>
                    <a:pt x="20447" y="20447"/>
                  </a:cubicBezTo>
                  <a:cubicBezTo>
                    <a:pt x="33538" y="7355"/>
                    <a:pt x="51294" y="0"/>
                    <a:pt x="69809" y="0"/>
                  </a:cubicBezTo>
                  <a:close/>
                </a:path>
              </a:pathLst>
            </a:custGeom>
            <a:solidFill>
              <a:srgbClr val="000000">
                <a:alpha val="0"/>
              </a:srgbClr>
            </a:solidFill>
            <a:ln w="85725">
              <a:solidFill>
                <a:srgbClr val="0C0059"/>
              </a:solidFill>
            </a:ln>
          </p:spPr>
          <p:txBody>
            <a:bodyPr/>
            <a:lstStyle/>
            <a:p>
              <a:endParaRPr lang="en-US"/>
            </a:p>
          </p:txBody>
        </p:sp>
        <p:sp>
          <p:nvSpPr>
            <p:cNvPr id="36" name="TextBox 36"/>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4226420" y="5608544"/>
            <a:ext cx="3437953" cy="1545502"/>
            <a:chOff x="0" y="0"/>
            <a:chExt cx="1259105" cy="566020"/>
          </a:xfrm>
        </p:grpSpPr>
        <p:sp>
          <p:nvSpPr>
            <p:cNvPr id="38" name="Freeform 38"/>
            <p:cNvSpPr/>
            <p:nvPr/>
          </p:nvSpPr>
          <p:spPr>
            <a:xfrm>
              <a:off x="0" y="0"/>
              <a:ext cx="1259105" cy="566020"/>
            </a:xfrm>
            <a:custGeom>
              <a:avLst/>
              <a:gdLst/>
              <a:ahLst/>
              <a:cxnLst/>
              <a:rect l="l" t="t" r="r" b="b"/>
              <a:pathLst>
                <a:path w="1259105" h="566020">
                  <a:moveTo>
                    <a:pt x="69809" y="0"/>
                  </a:moveTo>
                  <a:lnTo>
                    <a:pt x="1189296" y="0"/>
                  </a:lnTo>
                  <a:cubicBezTo>
                    <a:pt x="1227850" y="0"/>
                    <a:pt x="1259105" y="31254"/>
                    <a:pt x="1259105" y="69809"/>
                  </a:cubicBezTo>
                  <a:lnTo>
                    <a:pt x="1259105" y="496211"/>
                  </a:lnTo>
                  <a:cubicBezTo>
                    <a:pt x="1259105" y="514725"/>
                    <a:pt x="1251750" y="532481"/>
                    <a:pt x="1238658" y="545573"/>
                  </a:cubicBezTo>
                  <a:cubicBezTo>
                    <a:pt x="1225567" y="558665"/>
                    <a:pt x="1207811" y="566020"/>
                    <a:pt x="1189296" y="566020"/>
                  </a:cubicBezTo>
                  <a:lnTo>
                    <a:pt x="69809" y="566020"/>
                  </a:lnTo>
                  <a:cubicBezTo>
                    <a:pt x="31254" y="566020"/>
                    <a:pt x="0" y="534765"/>
                    <a:pt x="0" y="496211"/>
                  </a:cubicBezTo>
                  <a:lnTo>
                    <a:pt x="0" y="69809"/>
                  </a:lnTo>
                  <a:cubicBezTo>
                    <a:pt x="0" y="51294"/>
                    <a:pt x="7355" y="33538"/>
                    <a:pt x="20447" y="20447"/>
                  </a:cubicBezTo>
                  <a:cubicBezTo>
                    <a:pt x="33538" y="7355"/>
                    <a:pt x="51294" y="0"/>
                    <a:pt x="69809" y="0"/>
                  </a:cubicBezTo>
                  <a:close/>
                </a:path>
              </a:pathLst>
            </a:custGeom>
            <a:solidFill>
              <a:srgbClr val="000000">
                <a:alpha val="0"/>
              </a:srgbClr>
            </a:solidFill>
            <a:ln w="85725">
              <a:solidFill>
                <a:srgbClr val="0C0059"/>
              </a:solidFill>
            </a:ln>
          </p:spPr>
          <p:txBody>
            <a:bodyPr/>
            <a:lstStyle/>
            <a:p>
              <a:endParaRPr lang="en-US"/>
            </a:p>
          </p:txBody>
        </p:sp>
        <p:sp>
          <p:nvSpPr>
            <p:cNvPr id="39" name="TextBox 39"/>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sp>
        <p:nvSpPr>
          <p:cNvPr id="40" name="TextBox 40"/>
          <p:cNvSpPr txBox="1"/>
          <p:nvPr/>
        </p:nvSpPr>
        <p:spPr>
          <a:xfrm>
            <a:off x="419659" y="895350"/>
            <a:ext cx="15879553" cy="856854"/>
          </a:xfrm>
          <a:prstGeom prst="rect">
            <a:avLst/>
          </a:prstGeom>
        </p:spPr>
        <p:txBody>
          <a:bodyPr lIns="0" tIns="0" rIns="0" bIns="0" rtlCol="0" anchor="t">
            <a:spAutoFit/>
          </a:bodyPr>
          <a:lstStyle/>
          <a:p>
            <a:pPr>
              <a:lnSpc>
                <a:spcPts val="6674"/>
              </a:lnSpc>
              <a:spcBef>
                <a:spcPct val="0"/>
              </a:spcBef>
            </a:pPr>
            <a:r>
              <a:rPr lang="en-US" sz="4767">
                <a:solidFill>
                  <a:srgbClr val="0C0059"/>
                </a:solidFill>
                <a:latin typeface="Poppins Bold"/>
              </a:rPr>
              <a:t>Services Available in Diversion</a:t>
            </a:r>
          </a:p>
        </p:txBody>
      </p:sp>
      <p:sp>
        <p:nvSpPr>
          <p:cNvPr id="41" name="TextBox 41"/>
          <p:cNvSpPr txBox="1"/>
          <p:nvPr/>
        </p:nvSpPr>
        <p:spPr>
          <a:xfrm>
            <a:off x="730717" y="7652812"/>
            <a:ext cx="2933839" cy="1040578"/>
          </a:xfrm>
          <a:prstGeom prst="rect">
            <a:avLst/>
          </a:prstGeom>
        </p:spPr>
        <p:txBody>
          <a:bodyPr lIns="0" tIns="0" rIns="0" bIns="0" rtlCol="0" anchor="t">
            <a:spAutoFit/>
          </a:bodyPr>
          <a:lstStyle/>
          <a:p>
            <a:pPr marL="0" lvl="0" indent="0" algn="ctr">
              <a:lnSpc>
                <a:spcPts val="2775"/>
              </a:lnSpc>
              <a:spcBef>
                <a:spcPct val="0"/>
              </a:spcBef>
            </a:pPr>
            <a:r>
              <a:rPr lang="en-US" sz="2312" u="none">
                <a:solidFill>
                  <a:srgbClr val="0C0059"/>
                </a:solidFill>
                <a:latin typeface="Poppins Bold"/>
              </a:rPr>
              <a:t>Referrals to Substance Abuse Treatment</a:t>
            </a:r>
          </a:p>
        </p:txBody>
      </p:sp>
      <p:sp>
        <p:nvSpPr>
          <p:cNvPr id="42" name="TextBox 42"/>
          <p:cNvSpPr txBox="1"/>
          <p:nvPr/>
        </p:nvSpPr>
        <p:spPr>
          <a:xfrm>
            <a:off x="695407" y="2456055"/>
            <a:ext cx="2931505" cy="696894"/>
          </a:xfrm>
          <a:prstGeom prst="rect">
            <a:avLst/>
          </a:prstGeom>
        </p:spPr>
        <p:txBody>
          <a:bodyPr lIns="0" tIns="0" rIns="0" bIns="0" rtlCol="0" anchor="t">
            <a:spAutoFit/>
          </a:bodyPr>
          <a:lstStyle/>
          <a:p>
            <a:pPr algn="ctr">
              <a:lnSpc>
                <a:spcPts val="2775"/>
              </a:lnSpc>
            </a:pPr>
            <a:r>
              <a:rPr lang="en-US" sz="2312">
                <a:solidFill>
                  <a:srgbClr val="0C0059"/>
                </a:solidFill>
                <a:latin typeface="Poppins Bold"/>
              </a:rPr>
              <a:t>Community Service</a:t>
            </a:r>
          </a:p>
        </p:txBody>
      </p:sp>
      <p:sp>
        <p:nvSpPr>
          <p:cNvPr id="43" name="TextBox 43"/>
          <p:cNvSpPr txBox="1"/>
          <p:nvPr/>
        </p:nvSpPr>
        <p:spPr>
          <a:xfrm>
            <a:off x="623547" y="4443963"/>
            <a:ext cx="3075226" cy="353209"/>
          </a:xfrm>
          <a:prstGeom prst="rect">
            <a:avLst/>
          </a:prstGeom>
        </p:spPr>
        <p:txBody>
          <a:bodyPr lIns="0" tIns="0" rIns="0" bIns="0" rtlCol="0" anchor="t">
            <a:spAutoFit/>
          </a:bodyPr>
          <a:lstStyle/>
          <a:p>
            <a:pPr marL="0" lvl="0" indent="0" algn="ctr">
              <a:lnSpc>
                <a:spcPts val="2775"/>
              </a:lnSpc>
              <a:spcBef>
                <a:spcPct val="0"/>
              </a:spcBef>
            </a:pPr>
            <a:r>
              <a:rPr lang="en-US" sz="2312" u="none">
                <a:solidFill>
                  <a:srgbClr val="0C0059"/>
                </a:solidFill>
                <a:latin typeface="Poppins Bold"/>
              </a:rPr>
              <a:t>Apology/Restitution</a:t>
            </a:r>
          </a:p>
        </p:txBody>
      </p:sp>
      <p:sp>
        <p:nvSpPr>
          <p:cNvPr id="44" name="TextBox 44"/>
          <p:cNvSpPr txBox="1"/>
          <p:nvPr/>
        </p:nvSpPr>
        <p:spPr>
          <a:xfrm>
            <a:off x="695407" y="5870547"/>
            <a:ext cx="2931505" cy="1040578"/>
          </a:xfrm>
          <a:prstGeom prst="rect">
            <a:avLst/>
          </a:prstGeom>
        </p:spPr>
        <p:txBody>
          <a:bodyPr lIns="0" tIns="0" rIns="0" bIns="0" rtlCol="0" anchor="t">
            <a:spAutoFit/>
          </a:bodyPr>
          <a:lstStyle/>
          <a:p>
            <a:pPr marL="0" lvl="0" indent="0" algn="ctr">
              <a:lnSpc>
                <a:spcPts val="2775"/>
              </a:lnSpc>
              <a:spcBef>
                <a:spcPct val="0"/>
              </a:spcBef>
            </a:pPr>
            <a:r>
              <a:rPr lang="en-US" sz="2312" u="none">
                <a:solidFill>
                  <a:srgbClr val="0C0059"/>
                </a:solidFill>
                <a:latin typeface="Poppins Bold"/>
              </a:rPr>
              <a:t>Referrals for Mental Health Services</a:t>
            </a:r>
          </a:p>
        </p:txBody>
      </p:sp>
      <p:sp>
        <p:nvSpPr>
          <p:cNvPr id="45" name="TextBox 45"/>
          <p:cNvSpPr txBox="1"/>
          <p:nvPr/>
        </p:nvSpPr>
        <p:spPr>
          <a:xfrm>
            <a:off x="4446503" y="2423660"/>
            <a:ext cx="2933839" cy="711349"/>
          </a:xfrm>
          <a:prstGeom prst="rect">
            <a:avLst/>
          </a:prstGeom>
        </p:spPr>
        <p:txBody>
          <a:bodyPr lIns="0" tIns="0" rIns="0" bIns="0" rtlCol="0" anchor="t">
            <a:spAutoFit/>
          </a:bodyPr>
          <a:lstStyle/>
          <a:p>
            <a:pPr marL="0" lvl="0" indent="0" algn="ctr">
              <a:lnSpc>
                <a:spcPts val="2775"/>
              </a:lnSpc>
              <a:spcBef>
                <a:spcPct val="0"/>
              </a:spcBef>
            </a:pPr>
            <a:r>
              <a:rPr lang="en-US" sz="2312" u="none">
                <a:solidFill>
                  <a:srgbClr val="0C0059"/>
                </a:solidFill>
                <a:latin typeface="Poppins Bold"/>
              </a:rPr>
              <a:t>Sex Offender Treatment (BDE)</a:t>
            </a:r>
          </a:p>
        </p:txBody>
      </p:sp>
      <p:sp>
        <p:nvSpPr>
          <p:cNvPr id="46" name="TextBox 46"/>
          <p:cNvSpPr txBox="1"/>
          <p:nvPr/>
        </p:nvSpPr>
        <p:spPr>
          <a:xfrm>
            <a:off x="4419365" y="4232416"/>
            <a:ext cx="2938232" cy="696894"/>
          </a:xfrm>
          <a:prstGeom prst="rect">
            <a:avLst/>
          </a:prstGeom>
        </p:spPr>
        <p:txBody>
          <a:bodyPr lIns="0" tIns="0" rIns="0" bIns="0" rtlCol="0" anchor="t">
            <a:spAutoFit/>
          </a:bodyPr>
          <a:lstStyle/>
          <a:p>
            <a:pPr marL="0" lvl="0" indent="0" algn="ctr">
              <a:lnSpc>
                <a:spcPts val="2775"/>
              </a:lnSpc>
              <a:spcBef>
                <a:spcPct val="0"/>
              </a:spcBef>
            </a:pPr>
            <a:r>
              <a:rPr lang="en-US" sz="2312" u="none">
                <a:solidFill>
                  <a:srgbClr val="0C0059"/>
                </a:solidFill>
                <a:latin typeface="Poppins Bold"/>
              </a:rPr>
              <a:t>Family Centered Treatment</a:t>
            </a:r>
          </a:p>
        </p:txBody>
      </p:sp>
      <p:sp>
        <p:nvSpPr>
          <p:cNvPr id="47" name="TextBox 47"/>
          <p:cNvSpPr txBox="1"/>
          <p:nvPr/>
        </p:nvSpPr>
        <p:spPr>
          <a:xfrm>
            <a:off x="4465539" y="5994016"/>
            <a:ext cx="2933839" cy="1040578"/>
          </a:xfrm>
          <a:prstGeom prst="rect">
            <a:avLst/>
          </a:prstGeom>
        </p:spPr>
        <p:txBody>
          <a:bodyPr lIns="0" tIns="0" rIns="0" bIns="0" rtlCol="0" anchor="t">
            <a:spAutoFit/>
          </a:bodyPr>
          <a:lstStyle/>
          <a:p>
            <a:pPr marL="0" lvl="0" indent="0" algn="ctr">
              <a:lnSpc>
                <a:spcPts val="2775"/>
              </a:lnSpc>
              <a:spcBef>
                <a:spcPct val="0"/>
              </a:spcBef>
            </a:pPr>
            <a:r>
              <a:rPr lang="en-US" sz="2312" u="none">
                <a:solidFill>
                  <a:srgbClr val="0C0059"/>
                </a:solidFill>
                <a:latin typeface="Poppins Bold"/>
              </a:rPr>
              <a:t>Community Diversion Programs</a:t>
            </a:r>
          </a:p>
        </p:txBody>
      </p:sp>
      <p:grpSp>
        <p:nvGrpSpPr>
          <p:cNvPr id="48" name="Group 19">
            <a:extLst>
              <a:ext uri="{FF2B5EF4-FFF2-40B4-BE49-F238E27FC236}">
                <a16:creationId xmlns:a16="http://schemas.microsoft.com/office/drawing/2014/main" id="{680795EA-720D-972C-46C0-9EB77AC0051D}"/>
              </a:ext>
            </a:extLst>
          </p:cNvPr>
          <p:cNvGrpSpPr/>
          <p:nvPr/>
        </p:nvGrpSpPr>
        <p:grpSpPr>
          <a:xfrm>
            <a:off x="4173792" y="7409523"/>
            <a:ext cx="3437953" cy="1545502"/>
            <a:chOff x="0" y="0"/>
            <a:chExt cx="1259105" cy="566020"/>
          </a:xfrm>
        </p:grpSpPr>
        <p:sp>
          <p:nvSpPr>
            <p:cNvPr id="49" name="Freeform 20">
              <a:extLst>
                <a:ext uri="{FF2B5EF4-FFF2-40B4-BE49-F238E27FC236}">
                  <a16:creationId xmlns:a16="http://schemas.microsoft.com/office/drawing/2014/main" id="{3DB28096-2D84-882B-F6F3-88D1B118D7C6}"/>
                </a:ext>
              </a:extLst>
            </p:cNvPr>
            <p:cNvSpPr/>
            <p:nvPr/>
          </p:nvSpPr>
          <p:spPr>
            <a:xfrm>
              <a:off x="0" y="0"/>
              <a:ext cx="1259105" cy="566020"/>
            </a:xfrm>
            <a:custGeom>
              <a:avLst/>
              <a:gdLst/>
              <a:ahLst/>
              <a:cxnLst/>
              <a:rect l="l" t="t" r="r" b="b"/>
              <a:pathLst>
                <a:path w="1259105" h="566020">
                  <a:moveTo>
                    <a:pt x="69809" y="0"/>
                  </a:moveTo>
                  <a:lnTo>
                    <a:pt x="1189296" y="0"/>
                  </a:lnTo>
                  <a:cubicBezTo>
                    <a:pt x="1227850" y="0"/>
                    <a:pt x="1259105" y="31254"/>
                    <a:pt x="1259105" y="69809"/>
                  </a:cubicBezTo>
                  <a:lnTo>
                    <a:pt x="1259105" y="496211"/>
                  </a:lnTo>
                  <a:cubicBezTo>
                    <a:pt x="1259105" y="514725"/>
                    <a:pt x="1251750" y="532481"/>
                    <a:pt x="1238658" y="545573"/>
                  </a:cubicBezTo>
                  <a:cubicBezTo>
                    <a:pt x="1225567" y="558665"/>
                    <a:pt x="1207811" y="566020"/>
                    <a:pt x="1189296" y="566020"/>
                  </a:cubicBezTo>
                  <a:lnTo>
                    <a:pt x="69809" y="566020"/>
                  </a:lnTo>
                  <a:cubicBezTo>
                    <a:pt x="31254" y="566020"/>
                    <a:pt x="0" y="534765"/>
                    <a:pt x="0" y="496211"/>
                  </a:cubicBezTo>
                  <a:lnTo>
                    <a:pt x="0" y="69809"/>
                  </a:lnTo>
                  <a:cubicBezTo>
                    <a:pt x="0" y="51294"/>
                    <a:pt x="7355" y="33538"/>
                    <a:pt x="20447" y="20447"/>
                  </a:cubicBezTo>
                  <a:cubicBezTo>
                    <a:pt x="33538" y="7355"/>
                    <a:pt x="51294" y="0"/>
                    <a:pt x="69809" y="0"/>
                  </a:cubicBezTo>
                  <a:close/>
                </a:path>
              </a:pathLst>
            </a:custGeom>
            <a:solidFill>
              <a:srgbClr val="000000">
                <a:alpha val="0"/>
              </a:srgbClr>
            </a:solidFill>
            <a:ln w="85725">
              <a:solidFill>
                <a:srgbClr val="0C0059"/>
              </a:solidFill>
            </a:ln>
          </p:spPr>
          <p:txBody>
            <a:bodyPr/>
            <a:lstStyle/>
            <a:p>
              <a:endParaRPr lang="en-US"/>
            </a:p>
          </p:txBody>
        </p:sp>
        <p:sp>
          <p:nvSpPr>
            <p:cNvPr id="50" name="TextBox 21">
              <a:extLst>
                <a:ext uri="{FF2B5EF4-FFF2-40B4-BE49-F238E27FC236}">
                  <a16:creationId xmlns:a16="http://schemas.microsoft.com/office/drawing/2014/main" id="{AC706E04-E401-E89F-CDEA-52591AC6E8A3}"/>
                </a:ext>
              </a:extLst>
            </p:cNvPr>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sp>
        <p:nvSpPr>
          <p:cNvPr id="56" name="TextBox 41">
            <a:extLst>
              <a:ext uri="{FF2B5EF4-FFF2-40B4-BE49-F238E27FC236}">
                <a16:creationId xmlns:a16="http://schemas.microsoft.com/office/drawing/2014/main" id="{1A79CA5D-9181-763A-40C1-408F6D584319}"/>
              </a:ext>
            </a:extLst>
          </p:cNvPr>
          <p:cNvSpPr txBox="1"/>
          <p:nvPr/>
        </p:nvSpPr>
        <p:spPr>
          <a:xfrm>
            <a:off x="4478476" y="7591042"/>
            <a:ext cx="2933839" cy="711349"/>
          </a:xfrm>
          <a:prstGeom prst="rect">
            <a:avLst/>
          </a:prstGeom>
        </p:spPr>
        <p:txBody>
          <a:bodyPr lIns="0" tIns="0" rIns="0" bIns="0" rtlCol="0" anchor="t">
            <a:spAutoFit/>
          </a:bodyPr>
          <a:lstStyle/>
          <a:p>
            <a:pPr marL="0" lvl="0" indent="0" algn="ctr">
              <a:lnSpc>
                <a:spcPts val="2775"/>
              </a:lnSpc>
              <a:spcBef>
                <a:spcPct val="0"/>
              </a:spcBef>
            </a:pPr>
            <a:r>
              <a:rPr lang="en-US" sz="2312" u="none">
                <a:solidFill>
                  <a:srgbClr val="0C0059"/>
                </a:solidFill>
                <a:latin typeface="Poppins Bold"/>
              </a:rPr>
              <a:t>Restorative Justice Programming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262" y="0"/>
            <a:ext cx="4872038" cy="5100639"/>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70B720D-63BA-5EFA-F295-AF680503AC11}"/>
              </a:ext>
            </a:extLst>
          </p:cNvPr>
          <p:cNvSpPr txBox="1"/>
          <p:nvPr/>
        </p:nvSpPr>
        <p:spPr>
          <a:xfrm>
            <a:off x="1257300" y="256743"/>
            <a:ext cx="4260273" cy="355672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4800" kern="1200">
                <a:solidFill>
                  <a:srgbClr val="FFFFFF"/>
                </a:solidFill>
                <a:latin typeface="+mj-lt"/>
                <a:ea typeface="+mj-ea"/>
                <a:cs typeface="+mj-cs"/>
              </a:rPr>
              <a:t>EIDC Referrals by Degree</a:t>
            </a:r>
          </a:p>
          <a:p>
            <a:pPr>
              <a:lnSpc>
                <a:spcPct val="90000"/>
              </a:lnSpc>
              <a:spcBef>
                <a:spcPct val="0"/>
              </a:spcBef>
              <a:spcAft>
                <a:spcPts val="600"/>
              </a:spcAft>
            </a:pPr>
            <a:r>
              <a:rPr lang="en-US" sz="4800" kern="1200">
                <a:solidFill>
                  <a:srgbClr val="FFFFFF"/>
                </a:solidFill>
                <a:latin typeface="+mj-lt"/>
                <a:ea typeface="+mj-ea"/>
                <a:cs typeface="+mj-cs"/>
              </a:rPr>
              <a:t>January 2023 – December 2023</a:t>
            </a:r>
          </a:p>
        </p:txBody>
      </p:sp>
      <p:pic>
        <p:nvPicPr>
          <p:cNvPr id="5" name="Picture 4">
            <a:extLst>
              <a:ext uri="{FF2B5EF4-FFF2-40B4-BE49-F238E27FC236}">
                <a16:creationId xmlns:a16="http://schemas.microsoft.com/office/drawing/2014/main" id="{39EA90B8-0C17-F43D-CE7D-2EC00F4A3904}"/>
              </a:ext>
            </a:extLst>
          </p:cNvPr>
          <p:cNvPicPr>
            <a:picLocks noChangeAspect="1"/>
          </p:cNvPicPr>
          <p:nvPr/>
        </p:nvPicPr>
        <p:blipFill>
          <a:blip r:embed="rId3"/>
          <a:stretch>
            <a:fillRect/>
          </a:stretch>
        </p:blipFill>
        <p:spPr>
          <a:xfrm>
            <a:off x="6353125" y="960120"/>
            <a:ext cx="10938854" cy="8368224"/>
          </a:xfrm>
          <a:prstGeom prst="rect">
            <a:avLst/>
          </a:prstGeom>
        </p:spPr>
      </p:pic>
    </p:spTree>
    <p:extLst>
      <p:ext uri="{BB962C8B-B14F-4D97-AF65-F5344CB8AC3E}">
        <p14:creationId xmlns:p14="http://schemas.microsoft.com/office/powerpoint/2010/main" val="1297109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2FCF8C-9B8E-42B8-9EA6-0599DCDE819C}"/>
              </a:ext>
            </a:extLst>
          </p:cNvPr>
          <p:cNvPicPr>
            <a:picLocks noChangeAspect="1"/>
          </p:cNvPicPr>
          <p:nvPr/>
        </p:nvPicPr>
        <p:blipFill>
          <a:blip r:embed="rId3"/>
          <a:stretch>
            <a:fillRect/>
          </a:stretch>
        </p:blipFill>
        <p:spPr>
          <a:xfrm>
            <a:off x="885370" y="496242"/>
            <a:ext cx="17399129" cy="9790758"/>
          </a:xfrm>
          <a:prstGeom prst="rect">
            <a:avLst/>
          </a:prstGeom>
        </p:spPr>
      </p:pic>
      <p:pic>
        <p:nvPicPr>
          <p:cNvPr id="2" name="Picture 1">
            <a:extLst>
              <a:ext uri="{FF2B5EF4-FFF2-40B4-BE49-F238E27FC236}">
                <a16:creationId xmlns:a16="http://schemas.microsoft.com/office/drawing/2014/main" id="{D50B14D2-B677-58F1-8798-B474B34AD914}"/>
              </a:ext>
            </a:extLst>
          </p:cNvPr>
          <p:cNvPicPr>
            <a:picLocks noChangeAspect="1"/>
          </p:cNvPicPr>
          <p:nvPr/>
        </p:nvPicPr>
        <p:blipFill>
          <a:blip r:embed="rId4"/>
          <a:stretch>
            <a:fillRect/>
          </a:stretch>
        </p:blipFill>
        <p:spPr>
          <a:xfrm>
            <a:off x="2265223" y="1451429"/>
            <a:ext cx="14505577" cy="8451504"/>
          </a:xfrm>
          <a:prstGeom prst="rect">
            <a:avLst/>
          </a:prstGeom>
        </p:spPr>
      </p:pic>
    </p:spTree>
    <p:extLst>
      <p:ext uri="{BB962C8B-B14F-4D97-AF65-F5344CB8AC3E}">
        <p14:creationId xmlns:p14="http://schemas.microsoft.com/office/powerpoint/2010/main" val="3063813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470FE15-D9FD-4843-AA8E-5F6220AE28A6}"/>
              </a:ext>
            </a:extLst>
          </p:cNvPr>
          <p:cNvPicPr>
            <a:picLocks noGrp="1" noChangeAspect="1"/>
          </p:cNvPicPr>
          <p:nvPr>
            <p:ph type="pic" idx="1"/>
          </p:nvPr>
        </p:nvPicPr>
        <p:blipFill rotWithShape="1">
          <a:blip r:embed="rId3">
            <a:duotone>
              <a:prstClr val="black"/>
              <a:prstClr val="white"/>
            </a:duotone>
            <a:extLst>
              <a:ext uri="{28A0092B-C50C-407E-A947-70E740481C1C}">
                <a14:useLocalDpi xmlns:a14="http://schemas.microsoft.com/office/drawing/2010/main" val="0"/>
              </a:ext>
            </a:extLst>
          </a:blip>
          <a:srcRect l="9091" t="11065" b="10400"/>
          <a:stretch/>
        </p:blipFill>
        <p:spPr>
          <a:xfrm>
            <a:off x="8049986" y="-1"/>
            <a:ext cx="7948442" cy="10287002"/>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p:spPr>
      </p:pic>
      <p:sp>
        <p:nvSpPr>
          <p:cNvPr id="3" name="Title 2">
            <a:extLst>
              <a:ext uri="{FF2B5EF4-FFF2-40B4-BE49-F238E27FC236}">
                <a16:creationId xmlns:a16="http://schemas.microsoft.com/office/drawing/2014/main" id="{FCB6CB33-0599-4A78-9927-3E6A157BBF84}"/>
              </a:ext>
            </a:extLst>
          </p:cNvPr>
          <p:cNvSpPr>
            <a:spLocks noGrp="1"/>
          </p:cNvSpPr>
          <p:nvPr>
            <p:ph type="title"/>
          </p:nvPr>
        </p:nvSpPr>
        <p:spPr>
          <a:xfrm>
            <a:off x="3038474" y="3314701"/>
            <a:ext cx="5763954" cy="2756939"/>
          </a:xfrm>
        </p:spPr>
        <p:txBody>
          <a:bodyPr vert="horz" lIns="137160" tIns="68580" rIns="137160" bIns="68580" rtlCol="0" anchor="b">
            <a:normAutofit/>
          </a:bodyPr>
          <a:lstStyle/>
          <a:p>
            <a:pPr algn="r">
              <a:lnSpc>
                <a:spcPct val="90000"/>
              </a:lnSpc>
            </a:pPr>
            <a:r>
              <a:rPr lang="en-US" sz="7200">
                <a:latin typeface="Arial Black" panose="020B0A04020102020204" pitchFamily="34" charset="0"/>
              </a:rPr>
              <a:t>Probation Services</a:t>
            </a:r>
          </a:p>
        </p:txBody>
      </p:sp>
    </p:spTree>
    <p:extLst>
      <p:ext uri="{BB962C8B-B14F-4D97-AF65-F5344CB8AC3E}">
        <p14:creationId xmlns:p14="http://schemas.microsoft.com/office/powerpoint/2010/main" val="8637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085394"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8028BA-EA15-C899-A3F5-45BD48BE79BF}"/>
              </a:ext>
            </a:extLst>
          </p:cNvPr>
          <p:cNvSpPr>
            <a:spLocks noGrp="1"/>
          </p:cNvSpPr>
          <p:nvPr>
            <p:ph type="title"/>
          </p:nvPr>
        </p:nvSpPr>
        <p:spPr>
          <a:xfrm>
            <a:off x="616996" y="380047"/>
            <a:ext cx="16904427" cy="1691628"/>
          </a:xfrm>
        </p:spPr>
        <p:txBody>
          <a:bodyPr vert="horz" lIns="91440" tIns="45720" rIns="91440" bIns="45720" rtlCol="0" anchor="ctr">
            <a:normAutofit/>
          </a:bodyPr>
          <a:lstStyle/>
          <a:p>
            <a:pPr algn="l">
              <a:lnSpc>
                <a:spcPct val="90000"/>
              </a:lnSpc>
            </a:pPr>
            <a:r>
              <a:rPr lang="en-US" sz="5600">
                <a:solidFill>
                  <a:schemeClr val="tx2"/>
                </a:solidFill>
              </a:rPr>
              <a:t>Cuyahoga County as a Probation Transformation Site</a:t>
            </a:r>
          </a:p>
        </p:txBody>
      </p:sp>
      <p:sp>
        <p:nvSpPr>
          <p:cNvPr id="3" name="TextBox 2">
            <a:extLst>
              <a:ext uri="{FF2B5EF4-FFF2-40B4-BE49-F238E27FC236}">
                <a16:creationId xmlns:a16="http://schemas.microsoft.com/office/drawing/2014/main" id="{5B2FCF6F-37AC-32F1-953E-75AB95246676}"/>
              </a:ext>
            </a:extLst>
          </p:cNvPr>
          <p:cNvSpPr txBox="1"/>
          <p:nvPr/>
        </p:nvSpPr>
        <p:spPr>
          <a:xfrm>
            <a:off x="769620" y="1913941"/>
            <a:ext cx="15418751" cy="6937557"/>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Aft>
                <a:spcPts val="600"/>
              </a:spcAft>
            </a:pPr>
            <a:endParaRPr lang="en-US" sz="3000" b="1" dirty="0">
              <a:solidFill>
                <a:schemeClr val="tx2"/>
              </a:solidFill>
              <a:cs typeface="Calibri"/>
            </a:endParaRPr>
          </a:p>
          <a:p>
            <a:pPr indent="-228600">
              <a:lnSpc>
                <a:spcPct val="90000"/>
              </a:lnSpc>
              <a:spcAft>
                <a:spcPts val="600"/>
              </a:spcAft>
              <a:buFont typeface="Arial" panose="020B0604020202020204" pitchFamily="34" charset="0"/>
              <a:buChar char="•"/>
            </a:pPr>
            <a:r>
              <a:rPr lang="en-US" sz="3000" b="1" dirty="0">
                <a:solidFill>
                  <a:schemeClr val="tx2"/>
                </a:solidFill>
              </a:rPr>
              <a:t>Receive Consultation from Annie E Casey Foundation (AECF)</a:t>
            </a:r>
            <a:endParaRPr lang="en-US" sz="3000" b="1" dirty="0">
              <a:solidFill>
                <a:schemeClr val="tx2"/>
              </a:solidFill>
              <a:cs typeface="Calibri"/>
            </a:endParaRPr>
          </a:p>
          <a:p>
            <a:pPr indent="-228600">
              <a:lnSpc>
                <a:spcPct val="90000"/>
              </a:lnSpc>
              <a:spcAft>
                <a:spcPts val="600"/>
              </a:spcAft>
              <a:buFont typeface="Arial" panose="020B0604020202020204" pitchFamily="34" charset="0"/>
              <a:buChar char="•"/>
            </a:pPr>
            <a:endParaRPr lang="en-US" sz="3000" b="1" dirty="0">
              <a:solidFill>
                <a:schemeClr val="tx2"/>
              </a:solidFill>
              <a:cs typeface="Calibri"/>
            </a:endParaRPr>
          </a:p>
          <a:p>
            <a:pPr indent="-228600">
              <a:lnSpc>
                <a:spcPct val="90000"/>
              </a:lnSpc>
              <a:spcAft>
                <a:spcPts val="600"/>
              </a:spcAft>
              <a:buFont typeface="Arial" panose="020B0604020202020204" pitchFamily="34" charset="0"/>
              <a:buChar char="•"/>
            </a:pPr>
            <a:r>
              <a:rPr lang="en-US" sz="3000" b="1" dirty="0">
                <a:solidFill>
                  <a:schemeClr val="tx2"/>
                </a:solidFill>
              </a:rPr>
              <a:t>Our current Technical Assistance provider is Catalyze Justice</a:t>
            </a:r>
            <a:endParaRPr lang="en-US" sz="3000" b="1" dirty="0">
              <a:solidFill>
                <a:schemeClr val="tx2"/>
              </a:solidFill>
              <a:cs typeface="Calibri"/>
            </a:endParaRPr>
          </a:p>
          <a:p>
            <a:pPr>
              <a:lnSpc>
                <a:spcPct val="90000"/>
              </a:lnSpc>
              <a:spcAft>
                <a:spcPts val="600"/>
              </a:spcAft>
            </a:pPr>
            <a:endParaRPr lang="en-US" sz="3000" b="1" dirty="0">
              <a:solidFill>
                <a:schemeClr val="tx2"/>
              </a:solidFill>
              <a:cs typeface="Calibri"/>
            </a:endParaRPr>
          </a:p>
          <a:p>
            <a:pPr indent="-228600">
              <a:lnSpc>
                <a:spcPct val="90000"/>
              </a:lnSpc>
              <a:spcAft>
                <a:spcPts val="600"/>
              </a:spcAft>
              <a:buFont typeface="Arial" panose="020B0604020202020204" pitchFamily="34" charset="0"/>
              <a:buChar char="•"/>
            </a:pPr>
            <a:r>
              <a:rPr lang="en-US" sz="3000" b="1" dirty="0">
                <a:solidFill>
                  <a:schemeClr val="tx2"/>
                </a:solidFill>
                <a:cs typeface="Calibri"/>
              </a:rPr>
              <a:t>Ongoing trauma training, adolescent development, implicit bias training</a:t>
            </a:r>
          </a:p>
          <a:p>
            <a:pPr indent="-228600">
              <a:lnSpc>
                <a:spcPct val="90000"/>
              </a:lnSpc>
              <a:spcAft>
                <a:spcPts val="600"/>
              </a:spcAft>
              <a:buFont typeface="Arial" panose="020B0604020202020204" pitchFamily="34" charset="0"/>
              <a:buChar char="•"/>
            </a:pPr>
            <a:endParaRPr lang="en-US" sz="3000" b="1" dirty="0">
              <a:solidFill>
                <a:schemeClr val="tx2"/>
              </a:solidFill>
              <a:cs typeface="Calibri"/>
            </a:endParaRPr>
          </a:p>
          <a:p>
            <a:pPr indent="-228600">
              <a:lnSpc>
                <a:spcPct val="90000"/>
              </a:lnSpc>
              <a:spcAft>
                <a:spcPts val="600"/>
              </a:spcAft>
              <a:buFont typeface="Arial" panose="020B0604020202020204" pitchFamily="34" charset="0"/>
              <a:buChar char="•"/>
            </a:pPr>
            <a:r>
              <a:rPr lang="en-US" sz="3000" b="1" dirty="0">
                <a:solidFill>
                  <a:schemeClr val="tx2"/>
                </a:solidFill>
                <a:cs typeface="Calibri"/>
              </a:rPr>
              <a:t>Exposure to other jurisdictions and experts in juvenile justice</a:t>
            </a:r>
          </a:p>
          <a:p>
            <a:pPr indent="-228600">
              <a:lnSpc>
                <a:spcPct val="90000"/>
              </a:lnSpc>
              <a:spcAft>
                <a:spcPts val="600"/>
              </a:spcAft>
              <a:buFont typeface="Arial" panose="020B0604020202020204" pitchFamily="34" charset="0"/>
              <a:buChar char="•"/>
            </a:pPr>
            <a:endParaRPr lang="en-US" sz="3000" b="1" dirty="0">
              <a:solidFill>
                <a:schemeClr val="tx2"/>
              </a:solidFill>
              <a:cs typeface="Calibri"/>
            </a:endParaRPr>
          </a:p>
          <a:p>
            <a:pPr indent="-228600">
              <a:lnSpc>
                <a:spcPct val="90000"/>
              </a:lnSpc>
              <a:spcAft>
                <a:spcPts val="600"/>
              </a:spcAft>
              <a:buFont typeface="Arial" panose="020B0604020202020204" pitchFamily="34" charset="0"/>
              <a:buChar char="•"/>
            </a:pPr>
            <a:r>
              <a:rPr lang="en-US" sz="3000" b="1" dirty="0">
                <a:solidFill>
                  <a:schemeClr val="tx2"/>
                </a:solidFill>
                <a:cs typeface="Calibri"/>
              </a:rPr>
              <a:t>Participation in conferences</a:t>
            </a:r>
          </a:p>
        </p:txBody>
      </p:sp>
      <p:sp>
        <p:nvSpPr>
          <p:cNvPr id="4" name="TextBox 3">
            <a:extLst>
              <a:ext uri="{FF2B5EF4-FFF2-40B4-BE49-F238E27FC236}">
                <a16:creationId xmlns:a16="http://schemas.microsoft.com/office/drawing/2014/main" id="{FD0F0041-966D-3924-A33D-378AF2E520C9}"/>
              </a:ext>
            </a:extLst>
          </p:cNvPr>
          <p:cNvSpPr txBox="1"/>
          <p:nvPr/>
        </p:nvSpPr>
        <p:spPr>
          <a:xfrm>
            <a:off x="11216640" y="2079301"/>
            <a:ext cx="4891314" cy="584775"/>
          </a:xfrm>
          <a:prstGeom prst="rect">
            <a:avLst/>
          </a:prstGeom>
          <a:noFill/>
        </p:spPr>
        <p:txBody>
          <a:bodyPr wrap="square" lIns="91440" tIns="45720" rIns="91440" bIns="45720" rtlCol="0" anchor="t">
            <a:spAutoFit/>
          </a:bodyPr>
          <a:lstStyle/>
          <a:p>
            <a:endParaRPr lang="en-US" sz="3200">
              <a:cs typeface="Calibri"/>
            </a:endParaRPr>
          </a:p>
        </p:txBody>
      </p:sp>
      <p:pic>
        <p:nvPicPr>
          <p:cNvPr id="5" name="Picture 4">
            <a:extLst>
              <a:ext uri="{FF2B5EF4-FFF2-40B4-BE49-F238E27FC236}">
                <a16:creationId xmlns:a16="http://schemas.microsoft.com/office/drawing/2014/main" id="{D82D4C38-7BA8-1EA7-269B-705A2A72F0EB}"/>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11429" b="12476"/>
          <a:stretch/>
        </p:blipFill>
        <p:spPr>
          <a:xfrm flipH="1">
            <a:off x="38659" y="8420101"/>
            <a:ext cx="7467601" cy="1523999"/>
          </a:xfrm>
          <a:prstGeom prst="rect">
            <a:avLst/>
          </a:prstGeom>
        </p:spPr>
      </p:pic>
    </p:spTree>
    <p:extLst>
      <p:ext uri="{BB962C8B-B14F-4D97-AF65-F5344CB8AC3E}">
        <p14:creationId xmlns:p14="http://schemas.microsoft.com/office/powerpoint/2010/main" val="105115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86612" y="0"/>
            <a:ext cx="18474612" cy="10287000"/>
          </a:xfrm>
          <a:prstGeom prst="rect">
            <a:avLst/>
          </a:prstGeom>
        </p:spPr>
      </p:pic>
      <p:grpSp>
        <p:nvGrpSpPr>
          <p:cNvPr id="3" name="Group 3"/>
          <p:cNvGrpSpPr/>
          <p:nvPr/>
        </p:nvGrpSpPr>
        <p:grpSpPr>
          <a:xfrm>
            <a:off x="-186612" y="-320431"/>
            <a:ext cx="18288000" cy="10607431"/>
            <a:chOff x="0" y="-66675"/>
            <a:chExt cx="4692915" cy="2640600"/>
          </a:xfrm>
        </p:grpSpPr>
        <p:sp>
          <p:nvSpPr>
            <p:cNvPr id="4" name="Freeform 4"/>
            <p:cNvSpPr/>
            <p:nvPr/>
          </p:nvSpPr>
          <p:spPr>
            <a:xfrm>
              <a:off x="30581" y="7645"/>
              <a:ext cx="4662334" cy="2566280"/>
            </a:xfrm>
            <a:custGeom>
              <a:avLst/>
              <a:gdLst/>
              <a:ahLst/>
              <a:cxnLst/>
              <a:rect l="l" t="t" r="r" b="b"/>
              <a:pathLst>
                <a:path w="4662334" h="2566280">
                  <a:moveTo>
                    <a:pt x="0" y="0"/>
                  </a:moveTo>
                  <a:lnTo>
                    <a:pt x="4662334" y="0"/>
                  </a:lnTo>
                  <a:lnTo>
                    <a:pt x="4662334" y="2566280"/>
                  </a:lnTo>
                  <a:lnTo>
                    <a:pt x="0" y="2566280"/>
                  </a:lnTo>
                  <a:close/>
                </a:path>
              </a:pathLst>
            </a:custGeom>
            <a:solidFill>
              <a:srgbClr val="002B64"/>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sp>
        <p:nvSpPr>
          <p:cNvPr id="6" name="AutoShape 6"/>
          <p:cNvSpPr/>
          <p:nvPr/>
        </p:nvSpPr>
        <p:spPr>
          <a:xfrm>
            <a:off x="12946274" y="9210675"/>
            <a:ext cx="9101730" cy="21566"/>
          </a:xfrm>
          <a:prstGeom prst="line">
            <a:avLst/>
          </a:prstGeom>
          <a:ln w="47625" cap="flat">
            <a:solidFill>
              <a:srgbClr val="FFCC00"/>
            </a:solidFill>
            <a:prstDash val="solid"/>
            <a:headEnd type="none" w="sm" len="sm"/>
            <a:tailEnd type="none" w="sm" len="sm"/>
          </a:ln>
        </p:spPr>
        <p:txBody>
          <a:bodyPr/>
          <a:lstStyle/>
          <a:p>
            <a:endParaRPr lang="en-US"/>
          </a:p>
        </p:txBody>
      </p:sp>
      <p:sp>
        <p:nvSpPr>
          <p:cNvPr id="11" name="TextBox 11"/>
          <p:cNvSpPr txBox="1"/>
          <p:nvPr/>
        </p:nvSpPr>
        <p:spPr>
          <a:xfrm>
            <a:off x="8331200" y="8991538"/>
            <a:ext cx="7585487" cy="450380"/>
          </a:xfrm>
          <a:prstGeom prst="rect">
            <a:avLst/>
          </a:prstGeom>
        </p:spPr>
        <p:txBody>
          <a:bodyPr wrap="square" lIns="0" tIns="0" rIns="0" bIns="0" rtlCol="0" anchor="t">
            <a:spAutoFit/>
          </a:bodyPr>
          <a:lstStyle/>
          <a:p>
            <a:pPr>
              <a:lnSpc>
                <a:spcPts val="3683"/>
              </a:lnSpc>
              <a:spcBef>
                <a:spcPct val="0"/>
              </a:spcBef>
            </a:pPr>
            <a:r>
              <a:rPr lang="en-US" sz="2600">
                <a:solidFill>
                  <a:srgbClr val="FFCC00"/>
                </a:solidFill>
                <a:latin typeface="Poppins Medium"/>
              </a:rPr>
              <a:t>Probation Transformation</a:t>
            </a:r>
            <a:endParaRPr lang="en-US" sz="2631">
              <a:solidFill>
                <a:srgbClr val="FFCC00"/>
              </a:solidFill>
              <a:latin typeface="Poppins Medium"/>
            </a:endParaRPr>
          </a:p>
        </p:txBody>
      </p:sp>
      <p:sp>
        <p:nvSpPr>
          <p:cNvPr id="8" name="TextBox 7">
            <a:extLst>
              <a:ext uri="{FF2B5EF4-FFF2-40B4-BE49-F238E27FC236}">
                <a16:creationId xmlns:a16="http://schemas.microsoft.com/office/drawing/2014/main" id="{E87B6312-BE6A-D3F1-E87E-74783BCDD5FA}"/>
              </a:ext>
            </a:extLst>
          </p:cNvPr>
          <p:cNvSpPr txBox="1"/>
          <p:nvPr/>
        </p:nvSpPr>
        <p:spPr>
          <a:xfrm>
            <a:off x="1085829" y="736515"/>
            <a:ext cx="11038114" cy="1200329"/>
          </a:xfrm>
          <a:prstGeom prst="rect">
            <a:avLst/>
          </a:prstGeom>
          <a:noFill/>
        </p:spPr>
        <p:txBody>
          <a:bodyPr wrap="square" lIns="91440" tIns="45720" rIns="91440" bIns="45720" anchor="t">
            <a:spAutoFit/>
          </a:bodyPr>
          <a:lstStyle/>
          <a:p>
            <a:r>
              <a:rPr lang="en-US" sz="7200" b="1">
                <a:solidFill>
                  <a:srgbClr val="FFC000"/>
                </a:solidFill>
                <a:latin typeface="+mj-lt"/>
                <a:ea typeface="+mj-ea"/>
                <a:cs typeface="+mj-cs"/>
              </a:rPr>
              <a:t>RESULTS</a:t>
            </a:r>
            <a:endParaRPr lang="en-US" sz="7200" b="1">
              <a:solidFill>
                <a:srgbClr val="FFC000"/>
              </a:solidFill>
              <a:cs typeface="Calibri"/>
            </a:endParaRPr>
          </a:p>
        </p:txBody>
      </p:sp>
      <p:sp>
        <p:nvSpPr>
          <p:cNvPr id="10" name="TextBox 9">
            <a:extLst>
              <a:ext uri="{FF2B5EF4-FFF2-40B4-BE49-F238E27FC236}">
                <a16:creationId xmlns:a16="http://schemas.microsoft.com/office/drawing/2014/main" id="{5B299E62-0646-9E82-89C7-71DFF4321EC1}"/>
              </a:ext>
            </a:extLst>
          </p:cNvPr>
          <p:cNvSpPr txBox="1"/>
          <p:nvPr/>
        </p:nvSpPr>
        <p:spPr>
          <a:xfrm>
            <a:off x="1388296" y="2141034"/>
            <a:ext cx="16100997" cy="7157904"/>
          </a:xfrm>
          <a:prstGeom prst="rect">
            <a:avLst/>
          </a:prstGeom>
          <a:noFill/>
        </p:spPr>
        <p:txBody>
          <a:bodyPr wrap="square" lIns="91440" tIns="45720" rIns="91440" bIns="45720" anchor="t">
            <a:spAutoFit/>
          </a:bodyPr>
          <a:lstStyle/>
          <a:p>
            <a:pPr defTabSz="704088"/>
            <a:endParaRPr lang="en-US" sz="2800" kern="1200">
              <a:solidFill>
                <a:schemeClr val="bg1"/>
              </a:solidFill>
              <a:latin typeface="+mn-lt"/>
              <a:cs typeface="Calibri"/>
            </a:endParaRPr>
          </a:p>
          <a:p>
            <a:pPr marL="457200" indent="-457200" defTabSz="704088">
              <a:buFont typeface="Arial,Sans-Serif"/>
              <a:buChar char="•"/>
            </a:pPr>
            <a:r>
              <a:rPr lang="en-US" sz="3600">
                <a:solidFill>
                  <a:schemeClr val="bg1"/>
                </a:solidFill>
                <a:cs typeface="Calibri"/>
              </a:rPr>
              <a:t>Increase in </a:t>
            </a:r>
            <a:r>
              <a:rPr lang="en-US" sz="3600" kern="1200">
                <a:solidFill>
                  <a:schemeClr val="bg1"/>
                </a:solidFill>
                <a:latin typeface="+mn-lt"/>
                <a:ea typeface="+mn-ea"/>
                <a:cs typeface="Calibri"/>
              </a:rPr>
              <a:t>diversion </a:t>
            </a:r>
            <a:r>
              <a:rPr lang="en-US" sz="3600">
                <a:solidFill>
                  <a:schemeClr val="bg1"/>
                </a:solidFill>
                <a:cs typeface="Calibri"/>
              </a:rPr>
              <a:t>for misdemeanor youth</a:t>
            </a:r>
            <a:endParaRPr lang="en-US" sz="3600" kern="1200">
              <a:solidFill>
                <a:schemeClr val="bg1"/>
              </a:solidFill>
              <a:latin typeface="+mn-lt"/>
              <a:cs typeface="Calibri"/>
            </a:endParaRPr>
          </a:p>
          <a:p>
            <a:pPr marL="914400" lvl="1" indent="-457200" defTabSz="704088">
              <a:buFont typeface="Arial,Sans-Serif"/>
              <a:buChar char="•"/>
            </a:pPr>
            <a:r>
              <a:rPr lang="en-US" sz="3600">
                <a:solidFill>
                  <a:schemeClr val="bg1"/>
                </a:solidFill>
                <a:cs typeface="Calibri"/>
              </a:rPr>
              <a:t>Through EIDC youth have access to same services as youth on probation</a:t>
            </a:r>
          </a:p>
          <a:p>
            <a:pPr defTabSz="704088"/>
            <a:endParaRPr lang="en-US" sz="3600">
              <a:solidFill>
                <a:schemeClr val="bg1"/>
              </a:solidFill>
              <a:cs typeface="Calibri"/>
            </a:endParaRPr>
          </a:p>
          <a:p>
            <a:pPr marL="457200" indent="-457200" defTabSz="704088">
              <a:buFont typeface="Arial,Sans-Serif"/>
              <a:buChar char="•"/>
            </a:pPr>
            <a:r>
              <a:rPr lang="en-US" sz="3600">
                <a:solidFill>
                  <a:schemeClr val="bg1"/>
                </a:solidFill>
                <a:cs typeface="Calibri"/>
              </a:rPr>
              <a:t>Reserving Probation Supervision for higher risk youth</a:t>
            </a:r>
            <a:endParaRPr lang="en-US" sz="3600" kern="1200">
              <a:solidFill>
                <a:schemeClr val="bg1"/>
              </a:solidFill>
              <a:latin typeface="+mn-lt"/>
              <a:cs typeface="Calibri"/>
            </a:endParaRPr>
          </a:p>
          <a:p>
            <a:pPr marL="914400" lvl="1" indent="-457200" defTabSz="704088">
              <a:buFont typeface="Arial,Sans-Serif"/>
              <a:buChar char="•"/>
            </a:pPr>
            <a:r>
              <a:rPr lang="en-US" sz="3600">
                <a:solidFill>
                  <a:schemeClr val="bg1"/>
                </a:solidFill>
                <a:cs typeface="Calibri"/>
              </a:rPr>
              <a:t>A move away from compliance-based probation</a:t>
            </a:r>
          </a:p>
          <a:p>
            <a:pPr defTabSz="704088"/>
            <a:endParaRPr lang="en-US" sz="3600">
              <a:solidFill>
                <a:schemeClr val="bg1"/>
              </a:solidFill>
              <a:cs typeface="Calibri"/>
            </a:endParaRPr>
          </a:p>
          <a:p>
            <a:pPr marL="457200" indent="-457200" defTabSz="704088">
              <a:buFont typeface="Arial,Sans-Serif"/>
              <a:buChar char="•"/>
            </a:pPr>
            <a:r>
              <a:rPr lang="en-US" sz="3600">
                <a:solidFill>
                  <a:schemeClr val="bg1"/>
                </a:solidFill>
                <a:cs typeface="Calibri"/>
              </a:rPr>
              <a:t>Reduction in youth being placed in Detention for Violation of Court Orders</a:t>
            </a:r>
          </a:p>
          <a:p>
            <a:pPr marL="914400" lvl="1" indent="-457200" defTabSz="704088">
              <a:buFont typeface="Arial,Sans-Serif"/>
              <a:buChar char="•"/>
            </a:pPr>
            <a:r>
              <a:rPr lang="en-US" sz="3600">
                <a:solidFill>
                  <a:schemeClr val="bg1"/>
                </a:solidFill>
                <a:cs typeface="Calibri"/>
              </a:rPr>
              <a:t>Probation staff are using intermediate sanctions to maintain youth safely in the community</a:t>
            </a:r>
          </a:p>
          <a:p>
            <a:pPr marL="457200" indent="-457200" defTabSz="704088">
              <a:buFont typeface="Arial,Sans-Serif"/>
              <a:buChar char="•"/>
            </a:pPr>
            <a:endParaRPr lang="en-US" sz="3600">
              <a:solidFill>
                <a:schemeClr val="bg1"/>
              </a:solidFill>
              <a:cs typeface="Calibri"/>
            </a:endParaRPr>
          </a:p>
          <a:p>
            <a:pPr marL="457200" indent="-457200" defTabSz="704088">
              <a:buFont typeface="Arial,Sans-Serif"/>
              <a:buChar char="•"/>
            </a:pPr>
            <a:r>
              <a:rPr lang="en-US" sz="3600">
                <a:solidFill>
                  <a:schemeClr val="bg1"/>
                </a:solidFill>
                <a:cs typeface="Calibri"/>
              </a:rPr>
              <a:t>Increased engagement with the community through committees and program opportunities</a:t>
            </a:r>
          </a:p>
        </p:txBody>
      </p:sp>
    </p:spTree>
    <p:extLst>
      <p:ext uri="{BB962C8B-B14F-4D97-AF65-F5344CB8AC3E}">
        <p14:creationId xmlns:p14="http://schemas.microsoft.com/office/powerpoint/2010/main" val="3001123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5">
            <a:extLst>
              <a:ext uri="{FF2B5EF4-FFF2-40B4-BE49-F238E27FC236}">
                <a16:creationId xmlns:a16="http://schemas.microsoft.com/office/drawing/2014/main" id="{CAF73988-4EDA-25CD-D565-4BD221185E86}"/>
              </a:ext>
            </a:extLst>
          </p:cNvPr>
          <p:cNvPicPr>
            <a:picLocks noChangeAspect="1"/>
          </p:cNvPicPr>
          <p:nvPr/>
        </p:nvPicPr>
        <p:blipFill>
          <a:blip r:embed="rId3">
            <a:extLst>
              <a:ext uri="{28A0092B-C50C-407E-A947-70E740481C1C}">
                <a14:useLocalDpi xmlns:a14="http://schemas.microsoft.com/office/drawing/2010/main" val="0"/>
              </a:ext>
            </a:extLst>
          </a:blip>
          <a:srcRect t="11892" b="40767"/>
          <a:stretch/>
        </p:blipFill>
        <p:spPr>
          <a:xfrm>
            <a:off x="1" y="10"/>
            <a:ext cx="14504463" cy="10286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8"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2F615C-017C-5134-E0D7-B342C79FC2BD}"/>
              </a:ext>
            </a:extLst>
          </p:cNvPr>
          <p:cNvSpPr>
            <a:spLocks noGrp="1"/>
          </p:cNvSpPr>
          <p:nvPr>
            <p:ph type="ctrTitle"/>
          </p:nvPr>
        </p:nvSpPr>
        <p:spPr>
          <a:xfrm>
            <a:off x="9809019" y="900545"/>
            <a:ext cx="7221680" cy="2497010"/>
          </a:xfrm>
        </p:spPr>
        <p:txBody>
          <a:bodyPr vert="horz" lIns="91440" tIns="45720" rIns="91440" bIns="45720" rtlCol="0" anchor="ctr">
            <a:normAutofit/>
          </a:bodyPr>
          <a:lstStyle/>
          <a:p>
            <a:pPr algn="l">
              <a:lnSpc>
                <a:spcPct val="90000"/>
              </a:lnSpc>
            </a:pPr>
            <a:r>
              <a:rPr lang="en-US" sz="6000">
                <a:solidFill>
                  <a:schemeClr val="tx2"/>
                </a:solidFill>
              </a:rPr>
              <a:t>Language Matters</a:t>
            </a:r>
          </a:p>
        </p:txBody>
      </p:sp>
      <p:sp>
        <p:nvSpPr>
          <p:cNvPr id="3" name="Subtitle 2">
            <a:extLst>
              <a:ext uri="{FF2B5EF4-FFF2-40B4-BE49-F238E27FC236}">
                <a16:creationId xmlns:a16="http://schemas.microsoft.com/office/drawing/2014/main" id="{F94A6B8F-DE26-7AAD-5355-5C2F967303D4}"/>
              </a:ext>
            </a:extLst>
          </p:cNvPr>
          <p:cNvSpPr>
            <a:spLocks noGrp="1"/>
          </p:cNvSpPr>
          <p:nvPr>
            <p:ph type="subTitle" idx="1"/>
          </p:nvPr>
        </p:nvSpPr>
        <p:spPr>
          <a:xfrm>
            <a:off x="9282545" y="3397555"/>
            <a:ext cx="7748153" cy="5867889"/>
          </a:xfrm>
        </p:spPr>
        <p:txBody>
          <a:bodyPr vert="horz" lIns="91440" tIns="45720" rIns="91440" bIns="45720" rtlCol="0" anchor="t">
            <a:normAutofit/>
          </a:bodyPr>
          <a:lstStyle/>
          <a:p>
            <a:pPr algn="l">
              <a:lnSpc>
                <a:spcPct val="90000"/>
              </a:lnSpc>
            </a:pPr>
            <a:r>
              <a:rPr lang="en-US">
                <a:solidFill>
                  <a:schemeClr val="tx2"/>
                </a:solidFill>
              </a:rPr>
              <a:t>Our committee believes it is vital to not lose sight on who we are talking about:</a:t>
            </a:r>
            <a:endParaRPr lang="en-US">
              <a:solidFill>
                <a:schemeClr val="tx2"/>
              </a:solidFill>
              <a:cs typeface="Calibri"/>
            </a:endParaRPr>
          </a:p>
          <a:p>
            <a:pPr algn="l">
              <a:lnSpc>
                <a:spcPct val="90000"/>
              </a:lnSpc>
            </a:pPr>
            <a:endParaRPr lang="en-US">
              <a:solidFill>
                <a:schemeClr val="tx2"/>
              </a:solidFill>
              <a:cs typeface="Calibri"/>
            </a:endParaRPr>
          </a:p>
          <a:p>
            <a:pPr indent="-228600" algn="l">
              <a:lnSpc>
                <a:spcPct val="90000"/>
              </a:lnSpc>
              <a:buFont typeface="Arial" panose="020B0604020202020204" pitchFamily="34" charset="0"/>
              <a:buChar char="•"/>
            </a:pPr>
            <a:r>
              <a:rPr lang="en-US">
                <a:solidFill>
                  <a:schemeClr val="tx2"/>
                </a:solidFill>
              </a:rPr>
              <a:t>Youth, adolescents, young people</a:t>
            </a:r>
            <a:endParaRPr lang="en-US">
              <a:solidFill>
                <a:schemeClr val="tx2"/>
              </a:solidFill>
              <a:cs typeface="Calibri"/>
            </a:endParaRPr>
          </a:p>
          <a:p>
            <a:pPr indent="-228600" algn="l">
              <a:lnSpc>
                <a:spcPct val="90000"/>
              </a:lnSpc>
              <a:buFont typeface="Arial" panose="020B0604020202020204" pitchFamily="34" charset="0"/>
              <a:buChar char="•"/>
            </a:pPr>
            <a:endParaRPr lang="en-US">
              <a:solidFill>
                <a:schemeClr val="tx2"/>
              </a:solidFill>
              <a:cs typeface="Calibri"/>
            </a:endParaRPr>
          </a:p>
          <a:p>
            <a:pPr indent="-228600" algn="l">
              <a:lnSpc>
                <a:spcPct val="90000"/>
              </a:lnSpc>
              <a:buFont typeface="Arial" panose="020B0604020202020204" pitchFamily="34" charset="0"/>
              <a:buChar char="•"/>
            </a:pPr>
            <a:r>
              <a:rPr lang="en-US">
                <a:solidFill>
                  <a:schemeClr val="tx2"/>
                </a:solidFill>
              </a:rPr>
              <a:t>People first language</a:t>
            </a:r>
            <a:endParaRPr lang="en-US">
              <a:solidFill>
                <a:schemeClr val="tx2"/>
              </a:solidFill>
              <a:cs typeface="Calibri"/>
            </a:endParaRPr>
          </a:p>
          <a:p>
            <a:pPr algn="l">
              <a:lnSpc>
                <a:spcPct val="90000"/>
              </a:lnSpc>
            </a:pPr>
            <a:endParaRPr lang="en-US">
              <a:solidFill>
                <a:schemeClr val="tx2"/>
              </a:solidFill>
              <a:cs typeface="Calibri"/>
            </a:endParaRPr>
          </a:p>
          <a:p>
            <a:pPr indent="-228600" algn="l">
              <a:lnSpc>
                <a:spcPct val="90000"/>
              </a:lnSpc>
              <a:buFont typeface="Arial" panose="020B0604020202020204" pitchFamily="34" charset="0"/>
              <a:buChar char="•"/>
            </a:pPr>
            <a:r>
              <a:rPr lang="en-US">
                <a:solidFill>
                  <a:schemeClr val="tx2"/>
                </a:solidFill>
              </a:rPr>
              <a:t>Humanizing language that does not separate these youth from our own kids at home.</a:t>
            </a:r>
            <a:endParaRPr lang="en-US" sz="3000">
              <a:solidFill>
                <a:schemeClr val="tx2"/>
              </a:solidFill>
              <a:cs typeface="Calibri"/>
            </a:endParaRPr>
          </a:p>
        </p:txBody>
      </p:sp>
    </p:spTree>
    <p:extLst>
      <p:ext uri="{BB962C8B-B14F-4D97-AF65-F5344CB8AC3E}">
        <p14:creationId xmlns:p14="http://schemas.microsoft.com/office/powerpoint/2010/main" val="3411411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5400" y="-138504"/>
            <a:ext cx="19747089" cy="1626373"/>
            <a:chOff x="0" y="0"/>
            <a:chExt cx="2528924" cy="208283"/>
          </a:xfrm>
        </p:grpSpPr>
        <p:sp>
          <p:nvSpPr>
            <p:cNvPr id="3" name="Freeform 3"/>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FFFF"/>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4936" y="0"/>
            <a:ext cx="1923064" cy="2309987"/>
          </a:xfrm>
          <a:prstGeom prst="rect">
            <a:avLst/>
          </a:prstGeom>
        </p:spPr>
      </p:pic>
      <p:pic>
        <p:nvPicPr>
          <p:cNvPr id="6" name="Picture 6"/>
          <p:cNvPicPr>
            <a:picLocks noChangeAspect="1"/>
          </p:cNvPicPr>
          <p:nvPr/>
        </p:nvPicPr>
        <p:blipFill>
          <a:blip r:embed="rId5"/>
          <a:srcRect/>
          <a:stretch>
            <a:fillRect/>
          </a:stretch>
        </p:blipFill>
        <p:spPr>
          <a:xfrm>
            <a:off x="365186" y="192549"/>
            <a:ext cx="1045781" cy="1045781"/>
          </a:xfrm>
          <a:prstGeom prst="rect">
            <a:avLst/>
          </a:prstGeom>
        </p:spPr>
      </p:pic>
      <p:sp>
        <p:nvSpPr>
          <p:cNvPr id="10" name="TextBox 10"/>
          <p:cNvSpPr txBox="1"/>
          <p:nvPr/>
        </p:nvSpPr>
        <p:spPr>
          <a:xfrm>
            <a:off x="6190964" y="1600077"/>
            <a:ext cx="9580133" cy="809452"/>
          </a:xfrm>
          <a:prstGeom prst="rect">
            <a:avLst/>
          </a:prstGeom>
        </p:spPr>
        <p:txBody>
          <a:bodyPr lIns="0" tIns="0" rIns="0" bIns="0" rtlCol="0" anchor="t">
            <a:spAutoFit/>
          </a:bodyPr>
          <a:lstStyle/>
          <a:p>
            <a:pPr>
              <a:lnSpc>
                <a:spcPct val="114634"/>
              </a:lnSpc>
            </a:pPr>
            <a:r>
              <a:rPr lang="en-US" sz="4800">
                <a:solidFill>
                  <a:srgbClr val="0C0059"/>
                </a:solidFill>
                <a:latin typeface="Poppins ExtraBold Bold"/>
              </a:rPr>
              <a:t>Probation Services</a:t>
            </a:r>
            <a:endParaRPr lang="en-US" sz="2899" spc="-113">
              <a:solidFill>
                <a:srgbClr val="0C0059"/>
              </a:solidFill>
              <a:latin typeface="Poppins Bold"/>
              <a:cs typeface="Poppins Bold"/>
            </a:endParaRPr>
          </a:p>
        </p:txBody>
      </p:sp>
      <p:sp>
        <p:nvSpPr>
          <p:cNvPr id="11" name="TextBox 11"/>
          <p:cNvSpPr txBox="1"/>
          <p:nvPr/>
        </p:nvSpPr>
        <p:spPr>
          <a:xfrm>
            <a:off x="3491792" y="188443"/>
            <a:ext cx="13639353" cy="1285801"/>
          </a:xfrm>
          <a:prstGeom prst="rect">
            <a:avLst/>
          </a:prstGeom>
        </p:spPr>
        <p:txBody>
          <a:bodyPr wrap="square" lIns="0" tIns="0" rIns="0" bIns="0" rtlCol="0" anchor="t">
            <a:spAutoFit/>
          </a:bodyPr>
          <a:lstStyle/>
          <a:p>
            <a:pPr>
              <a:lnSpc>
                <a:spcPct val="172163"/>
              </a:lnSpc>
            </a:pPr>
            <a:r>
              <a:rPr lang="en-US" sz="5496">
                <a:solidFill>
                  <a:srgbClr val="0C0059"/>
                </a:solidFill>
                <a:latin typeface="Poppins ExtraBold Bold"/>
              </a:rPr>
              <a:t>Cuyahoga County Juvenile Court </a:t>
            </a:r>
            <a:endParaRPr lang="en-US"/>
          </a:p>
        </p:txBody>
      </p:sp>
      <p:pic>
        <p:nvPicPr>
          <p:cNvPr id="1026" name="Picture 2" descr="image">
            <a:extLst>
              <a:ext uri="{FF2B5EF4-FFF2-40B4-BE49-F238E27FC236}">
                <a16:creationId xmlns:a16="http://schemas.microsoft.com/office/drawing/2014/main" id="{9C295319-145C-90AD-3EF6-CE536CD88B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415" t="-1258" r="-2415" b="629"/>
          <a:stretch/>
        </p:blipFill>
        <p:spPr bwMode="auto">
          <a:xfrm>
            <a:off x="3493196" y="3962160"/>
            <a:ext cx="2752728" cy="21374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3A046ED-BF43-B779-4178-FE5D96C64512}"/>
              </a:ext>
            </a:extLst>
          </p:cNvPr>
          <p:cNvSpPr txBox="1"/>
          <p:nvPr/>
        </p:nvSpPr>
        <p:spPr>
          <a:xfrm>
            <a:off x="1863028" y="6533105"/>
            <a:ext cx="6005895" cy="1200329"/>
          </a:xfrm>
          <a:prstGeom prst="rect">
            <a:avLst/>
          </a:prstGeom>
          <a:noFill/>
        </p:spPr>
        <p:txBody>
          <a:bodyPr wrap="square" lIns="91440" tIns="45720" rIns="91440" bIns="45720" rtlCol="0" anchor="t">
            <a:spAutoFit/>
          </a:bodyPr>
          <a:lstStyle/>
          <a:p>
            <a:pPr algn="ctr"/>
            <a:r>
              <a:rPr lang="en-US" sz="3600"/>
              <a:t>Receiving Probation Services as of April 16, 2024</a:t>
            </a:r>
          </a:p>
        </p:txBody>
      </p:sp>
      <p:sp>
        <p:nvSpPr>
          <p:cNvPr id="8" name="TextBox 7">
            <a:extLst>
              <a:ext uri="{FF2B5EF4-FFF2-40B4-BE49-F238E27FC236}">
                <a16:creationId xmlns:a16="http://schemas.microsoft.com/office/drawing/2014/main" id="{F7A48123-C849-7E1E-8653-3EC8ECBCBA52}"/>
              </a:ext>
            </a:extLst>
          </p:cNvPr>
          <p:cNvSpPr txBox="1"/>
          <p:nvPr/>
        </p:nvSpPr>
        <p:spPr>
          <a:xfrm>
            <a:off x="9185271" y="6537040"/>
            <a:ext cx="6705598" cy="1200329"/>
          </a:xfrm>
          <a:prstGeom prst="rect">
            <a:avLst/>
          </a:prstGeom>
          <a:noFill/>
        </p:spPr>
        <p:txBody>
          <a:bodyPr wrap="square" lIns="91440" tIns="45720" rIns="91440" bIns="45720" rtlCol="0" anchor="t">
            <a:spAutoFit/>
          </a:bodyPr>
          <a:lstStyle/>
          <a:p>
            <a:pPr algn="ctr"/>
            <a:r>
              <a:rPr lang="en-US" sz="3600"/>
              <a:t>Probation Officer Caseload Size as of April 16, 2024</a:t>
            </a:r>
            <a:endParaRPr lang="en-US"/>
          </a:p>
        </p:txBody>
      </p:sp>
      <p:sp>
        <p:nvSpPr>
          <p:cNvPr id="9" name="TextBox 8">
            <a:extLst>
              <a:ext uri="{FF2B5EF4-FFF2-40B4-BE49-F238E27FC236}">
                <a16:creationId xmlns:a16="http://schemas.microsoft.com/office/drawing/2014/main" id="{4FFBAD9E-5DD6-4ACF-CCB9-E9E11F63595C}"/>
              </a:ext>
            </a:extLst>
          </p:cNvPr>
          <p:cNvSpPr txBox="1"/>
          <p:nvPr/>
        </p:nvSpPr>
        <p:spPr>
          <a:xfrm>
            <a:off x="6077284" y="6353495"/>
            <a:ext cx="6145195" cy="1569660"/>
          </a:xfrm>
          <a:prstGeom prst="rect">
            <a:avLst/>
          </a:prstGeom>
          <a:noFill/>
        </p:spPr>
        <p:txBody>
          <a:bodyPr wrap="square" lIns="91440" tIns="45720" rIns="91440" bIns="45720" rtlCol="0" anchor="t">
            <a:spAutoFit/>
          </a:bodyPr>
          <a:lstStyle/>
          <a:p>
            <a:pPr algn="ctr"/>
            <a:r>
              <a:rPr lang="en-US" sz="9600"/>
              <a:t> </a:t>
            </a:r>
            <a:endParaRPr lang="en-US">
              <a:cs typeface="Calibri"/>
            </a:endParaRPr>
          </a:p>
        </p:txBody>
      </p:sp>
      <p:pic>
        <p:nvPicPr>
          <p:cNvPr id="1030" name="Picture 6">
            <a:extLst>
              <a:ext uri="{FF2B5EF4-FFF2-40B4-BE49-F238E27FC236}">
                <a16:creationId xmlns:a16="http://schemas.microsoft.com/office/drawing/2014/main" id="{2E2D1842-A452-89F3-32EC-7A44D07A6A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22049" y="4106748"/>
            <a:ext cx="3638550" cy="186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364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6">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20335" cy="10287000"/>
          </a:xfrm>
          <a:prstGeom prst="rect">
            <a:avLst/>
          </a:prstGeom>
          <a:solidFill>
            <a:srgbClr val="181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E378AD-42EE-1998-C6D6-5CC80946DD1E}"/>
              </a:ext>
            </a:extLst>
          </p:cNvPr>
          <p:cNvSpPr>
            <a:spLocks noGrp="1"/>
          </p:cNvSpPr>
          <p:nvPr>
            <p:ph type="title"/>
          </p:nvPr>
        </p:nvSpPr>
        <p:spPr>
          <a:xfrm>
            <a:off x="960120" y="3111544"/>
            <a:ext cx="4128531" cy="4063913"/>
          </a:xfrm>
          <a:prstGeom prst="ellipse">
            <a:avLst/>
          </a:prstGeom>
          <a:solidFill>
            <a:srgbClr val="262626"/>
          </a:solidFill>
          <a:ln w="174625" cmpd="thinThick">
            <a:solidFill>
              <a:srgbClr val="262626"/>
            </a:solidFill>
          </a:ln>
        </p:spPr>
        <p:txBody>
          <a:bodyPr anchor="ctr">
            <a:normAutofit/>
          </a:bodyPr>
          <a:lstStyle/>
          <a:p>
            <a:r>
              <a:rPr lang="en-US" sz="5300">
                <a:solidFill>
                  <a:srgbClr val="FFFFFF"/>
                </a:solidFill>
              </a:rPr>
              <a:t>Probation</a:t>
            </a:r>
            <a:br>
              <a:rPr lang="en-US" sz="3900">
                <a:solidFill>
                  <a:srgbClr val="FFFFFF"/>
                </a:solidFill>
              </a:rPr>
            </a:br>
            <a:r>
              <a:rPr lang="en-US" sz="3900">
                <a:solidFill>
                  <a:srgbClr val="FFFFFF"/>
                </a:solidFill>
              </a:rPr>
              <a:t>764 Total Youth</a:t>
            </a:r>
          </a:p>
        </p:txBody>
      </p:sp>
      <p:grpSp>
        <p:nvGrpSpPr>
          <p:cNvPr id="3" name="Group 2">
            <a:extLst>
              <a:ext uri="{FF2B5EF4-FFF2-40B4-BE49-F238E27FC236}">
                <a16:creationId xmlns:a16="http://schemas.microsoft.com/office/drawing/2014/main" id="{F346CBE6-F7D1-48D7-0E5A-6B0AD41DAAEC}"/>
              </a:ext>
            </a:extLst>
          </p:cNvPr>
          <p:cNvGrpSpPr/>
          <p:nvPr/>
        </p:nvGrpSpPr>
        <p:grpSpPr>
          <a:xfrm>
            <a:off x="-2646766" y="-38100"/>
            <a:ext cx="19747089" cy="1626373"/>
            <a:chOff x="0" y="0"/>
            <a:chExt cx="2528924" cy="208283"/>
          </a:xfrm>
        </p:grpSpPr>
        <p:sp>
          <p:nvSpPr>
            <p:cNvPr id="5" name="Freeform 3">
              <a:extLst>
                <a:ext uri="{FF2B5EF4-FFF2-40B4-BE49-F238E27FC236}">
                  <a16:creationId xmlns:a16="http://schemas.microsoft.com/office/drawing/2014/main" id="{DA2ADD24-9F13-70B9-DD26-B27E5B145CF8}"/>
                </a:ext>
              </a:extLst>
            </p:cNvPr>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C700"/>
            </a:solidFill>
          </p:spPr>
          <p:txBody>
            <a:bodyPr/>
            <a:lstStyle/>
            <a:p>
              <a:endParaRPr lang="en-US"/>
            </a:p>
          </p:txBody>
        </p:sp>
        <p:sp>
          <p:nvSpPr>
            <p:cNvPr id="6" name="TextBox 4">
              <a:extLst>
                <a:ext uri="{FF2B5EF4-FFF2-40B4-BE49-F238E27FC236}">
                  <a16:creationId xmlns:a16="http://schemas.microsoft.com/office/drawing/2014/main" id="{94E1A85C-EB39-42D3-3D4A-EEB3CC8FA115}"/>
                </a:ext>
              </a:extLst>
            </p:cNvPr>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7" name="Picture 5">
            <a:extLst>
              <a:ext uri="{FF2B5EF4-FFF2-40B4-BE49-F238E27FC236}">
                <a16:creationId xmlns:a16="http://schemas.microsoft.com/office/drawing/2014/main" id="{AFA8EAE7-87CB-C0B1-BFCA-A1C6688BA7B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4936" y="0"/>
            <a:ext cx="1923064" cy="2309987"/>
          </a:xfrm>
          <a:prstGeom prst="rect">
            <a:avLst/>
          </a:prstGeom>
        </p:spPr>
      </p:pic>
      <p:pic>
        <p:nvPicPr>
          <p:cNvPr id="11" name="Picture 12">
            <a:extLst>
              <a:ext uri="{FF2B5EF4-FFF2-40B4-BE49-F238E27FC236}">
                <a16:creationId xmlns:a16="http://schemas.microsoft.com/office/drawing/2014/main" id="{820948BB-AF6D-9B16-1168-A5F28F7E8F8E}"/>
              </a:ext>
            </a:extLst>
          </p:cNvPr>
          <p:cNvPicPr>
            <a:picLocks noChangeAspect="1"/>
          </p:cNvPicPr>
          <p:nvPr/>
        </p:nvPicPr>
        <p:blipFill>
          <a:blip r:embed="rId5"/>
          <a:srcRect/>
          <a:stretch>
            <a:fillRect/>
          </a:stretch>
        </p:blipFill>
        <p:spPr>
          <a:xfrm>
            <a:off x="365186" y="192549"/>
            <a:ext cx="1045781" cy="1045781"/>
          </a:xfrm>
          <a:prstGeom prst="rect">
            <a:avLst/>
          </a:prstGeom>
        </p:spPr>
      </p:pic>
      <p:sp>
        <p:nvSpPr>
          <p:cNvPr id="13" name="TextBox 17">
            <a:extLst>
              <a:ext uri="{FF2B5EF4-FFF2-40B4-BE49-F238E27FC236}">
                <a16:creationId xmlns:a16="http://schemas.microsoft.com/office/drawing/2014/main" id="{FECEC44C-7C06-3643-599D-C57CFFC91D19}"/>
              </a:ext>
            </a:extLst>
          </p:cNvPr>
          <p:cNvSpPr txBox="1"/>
          <p:nvPr/>
        </p:nvSpPr>
        <p:spPr>
          <a:xfrm>
            <a:off x="1537906" y="170647"/>
            <a:ext cx="10154634" cy="1285801"/>
          </a:xfrm>
          <a:prstGeom prst="rect">
            <a:avLst/>
          </a:prstGeom>
        </p:spPr>
        <p:txBody>
          <a:bodyPr lIns="0" tIns="0" rIns="0" bIns="0" rtlCol="0" anchor="t">
            <a:spAutoFit/>
          </a:bodyPr>
          <a:lstStyle/>
          <a:p>
            <a:pPr>
              <a:lnSpc>
                <a:spcPct val="172163"/>
              </a:lnSpc>
            </a:pPr>
            <a:r>
              <a:rPr lang="en-US" sz="5496">
                <a:solidFill>
                  <a:srgbClr val="0C0059"/>
                </a:solidFill>
                <a:latin typeface="Poppins ExtraBold Bold"/>
              </a:rPr>
              <a:t>JUVENILE JUSTICE CENTER</a:t>
            </a:r>
            <a:endParaRPr lang="en-US"/>
          </a:p>
        </p:txBody>
      </p:sp>
      <p:pic>
        <p:nvPicPr>
          <p:cNvPr id="12" name="Picture 11">
            <a:extLst>
              <a:ext uri="{FF2B5EF4-FFF2-40B4-BE49-F238E27FC236}">
                <a16:creationId xmlns:a16="http://schemas.microsoft.com/office/drawing/2014/main" id="{8C56CAF0-C0AD-D3BE-8E16-866B565AB22F}"/>
              </a:ext>
            </a:extLst>
          </p:cNvPr>
          <p:cNvPicPr>
            <a:picLocks noChangeAspect="1"/>
          </p:cNvPicPr>
          <p:nvPr/>
        </p:nvPicPr>
        <p:blipFill>
          <a:blip r:embed="rId6"/>
          <a:stretch>
            <a:fillRect/>
          </a:stretch>
        </p:blipFill>
        <p:spPr>
          <a:xfrm>
            <a:off x="6608055" y="2025325"/>
            <a:ext cx="8376950" cy="7847567"/>
          </a:xfrm>
          <a:prstGeom prst="rect">
            <a:avLst/>
          </a:prstGeom>
        </p:spPr>
      </p:pic>
    </p:spTree>
    <p:extLst>
      <p:ext uri="{BB962C8B-B14F-4D97-AF65-F5344CB8AC3E}">
        <p14:creationId xmlns:p14="http://schemas.microsoft.com/office/powerpoint/2010/main" val="1174592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EF0D48A-96F4-2C0C-35AF-CB0EB508B538}"/>
              </a:ext>
            </a:extLst>
          </p:cNvPr>
          <p:cNvGrpSpPr/>
          <p:nvPr/>
        </p:nvGrpSpPr>
        <p:grpSpPr>
          <a:xfrm>
            <a:off x="-1599505" y="0"/>
            <a:ext cx="19747089" cy="1626373"/>
            <a:chOff x="0" y="0"/>
            <a:chExt cx="2528924" cy="208283"/>
          </a:xfrm>
        </p:grpSpPr>
        <p:sp>
          <p:nvSpPr>
            <p:cNvPr id="3" name="Freeform 3">
              <a:extLst>
                <a:ext uri="{FF2B5EF4-FFF2-40B4-BE49-F238E27FC236}">
                  <a16:creationId xmlns:a16="http://schemas.microsoft.com/office/drawing/2014/main" id="{58FDB776-6E87-1456-375E-E85DC8116947}"/>
                </a:ext>
              </a:extLst>
            </p:cNvPr>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C700"/>
            </a:solidFill>
          </p:spPr>
          <p:txBody>
            <a:bodyPr/>
            <a:lstStyle/>
            <a:p>
              <a:endParaRPr lang="en-US"/>
            </a:p>
          </p:txBody>
        </p:sp>
        <p:sp>
          <p:nvSpPr>
            <p:cNvPr id="4" name="TextBox 4">
              <a:extLst>
                <a:ext uri="{FF2B5EF4-FFF2-40B4-BE49-F238E27FC236}">
                  <a16:creationId xmlns:a16="http://schemas.microsoft.com/office/drawing/2014/main" id="{8A153FFA-1259-71BB-D486-02E134DDE626}"/>
                </a:ext>
              </a:extLst>
            </p:cNvPr>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5" name="Picture 12">
            <a:extLst>
              <a:ext uri="{FF2B5EF4-FFF2-40B4-BE49-F238E27FC236}">
                <a16:creationId xmlns:a16="http://schemas.microsoft.com/office/drawing/2014/main" id="{A8DD7335-BC9F-14BB-1BC9-A6FDBA717BFD}"/>
              </a:ext>
            </a:extLst>
          </p:cNvPr>
          <p:cNvPicPr>
            <a:picLocks noChangeAspect="1"/>
          </p:cNvPicPr>
          <p:nvPr/>
        </p:nvPicPr>
        <p:blipFill>
          <a:blip r:embed="rId3"/>
          <a:srcRect/>
          <a:stretch>
            <a:fillRect/>
          </a:stretch>
        </p:blipFill>
        <p:spPr>
          <a:xfrm>
            <a:off x="1412447" y="230649"/>
            <a:ext cx="1045781" cy="1045781"/>
          </a:xfrm>
          <a:prstGeom prst="rect">
            <a:avLst/>
          </a:prstGeom>
        </p:spPr>
      </p:pic>
      <p:sp>
        <p:nvSpPr>
          <p:cNvPr id="6" name="TextBox 17">
            <a:extLst>
              <a:ext uri="{FF2B5EF4-FFF2-40B4-BE49-F238E27FC236}">
                <a16:creationId xmlns:a16="http://schemas.microsoft.com/office/drawing/2014/main" id="{83B75CE5-A5B2-8DBE-433E-272C0BBF83C7}"/>
              </a:ext>
            </a:extLst>
          </p:cNvPr>
          <p:cNvSpPr txBox="1"/>
          <p:nvPr/>
        </p:nvSpPr>
        <p:spPr>
          <a:xfrm>
            <a:off x="2585167" y="208747"/>
            <a:ext cx="10154634" cy="1285801"/>
          </a:xfrm>
          <a:prstGeom prst="rect">
            <a:avLst/>
          </a:prstGeom>
        </p:spPr>
        <p:txBody>
          <a:bodyPr lIns="0" tIns="0" rIns="0" bIns="0" rtlCol="0" anchor="t">
            <a:spAutoFit/>
          </a:bodyPr>
          <a:lstStyle/>
          <a:p>
            <a:pPr>
              <a:lnSpc>
                <a:spcPct val="172163"/>
              </a:lnSpc>
            </a:pPr>
            <a:r>
              <a:rPr lang="en-US" sz="5496">
                <a:solidFill>
                  <a:srgbClr val="0C0059"/>
                </a:solidFill>
                <a:latin typeface="Poppins ExtraBold Bold"/>
              </a:rPr>
              <a:t>JUVENILE JUSTICE CENTER</a:t>
            </a:r>
            <a:endParaRPr lang="en-US"/>
          </a:p>
        </p:txBody>
      </p:sp>
      <p:sp>
        <p:nvSpPr>
          <p:cNvPr id="12" name="Title 1">
            <a:extLst>
              <a:ext uri="{FF2B5EF4-FFF2-40B4-BE49-F238E27FC236}">
                <a16:creationId xmlns:a16="http://schemas.microsoft.com/office/drawing/2014/main" id="{578FEB1B-9D2B-0B6E-4928-7854585D90F6}"/>
              </a:ext>
            </a:extLst>
          </p:cNvPr>
          <p:cNvSpPr txBox="1">
            <a:spLocks/>
          </p:cNvSpPr>
          <p:nvPr/>
        </p:nvSpPr>
        <p:spPr>
          <a:xfrm>
            <a:off x="2138714" y="1507079"/>
            <a:ext cx="14010572" cy="1218935"/>
          </a:xfrm>
          <a:prstGeom prst="ellipse">
            <a:avLst/>
          </a:prstGeom>
        </p:spPr>
        <p:txBody>
          <a:bodyPr vert="horz" lIns="137160" tIns="68580" rIns="137160" bIns="68580"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a:solidFill>
                  <a:srgbClr val="002060"/>
                </a:solidFill>
              </a:rPr>
              <a:t>Probation Level of Offenses by Year</a:t>
            </a:r>
          </a:p>
        </p:txBody>
      </p:sp>
      <p:graphicFrame>
        <p:nvGraphicFramePr>
          <p:cNvPr id="13" name="Chart 12">
            <a:extLst>
              <a:ext uri="{FF2B5EF4-FFF2-40B4-BE49-F238E27FC236}">
                <a16:creationId xmlns:a16="http://schemas.microsoft.com/office/drawing/2014/main" id="{7FCD6866-F988-93F6-1015-22C350C324E0}"/>
              </a:ext>
            </a:extLst>
          </p:cNvPr>
          <p:cNvGraphicFramePr>
            <a:graphicFrameLocks/>
          </p:cNvGraphicFramePr>
          <p:nvPr>
            <p:extLst>
              <p:ext uri="{D42A27DB-BD31-4B8C-83A1-F6EECF244321}">
                <p14:modId xmlns:p14="http://schemas.microsoft.com/office/powerpoint/2010/main" val="1091166287"/>
              </p:ext>
            </p:extLst>
          </p:nvPr>
        </p:nvGraphicFramePr>
        <p:xfrm>
          <a:off x="140416" y="1588273"/>
          <a:ext cx="18007168" cy="856391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66347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4C582A-F1E6-C001-76A3-90C070040B8E}"/>
              </a:ext>
            </a:extLst>
          </p:cNvPr>
          <p:cNvPicPr>
            <a:picLocks noChangeAspect="1"/>
          </p:cNvPicPr>
          <p:nvPr/>
        </p:nvPicPr>
        <p:blipFill>
          <a:blip r:embed="rId3"/>
          <a:stretch>
            <a:fillRect/>
          </a:stretch>
        </p:blipFill>
        <p:spPr>
          <a:xfrm>
            <a:off x="1458446" y="-3920"/>
            <a:ext cx="13723842" cy="10294842"/>
          </a:xfrm>
          <a:prstGeom prst="rect">
            <a:avLst/>
          </a:prstGeom>
        </p:spPr>
      </p:pic>
      <p:sp>
        <p:nvSpPr>
          <p:cNvPr id="2" name="TextBox 1">
            <a:extLst>
              <a:ext uri="{FF2B5EF4-FFF2-40B4-BE49-F238E27FC236}">
                <a16:creationId xmlns:a16="http://schemas.microsoft.com/office/drawing/2014/main" id="{1906026A-62EE-3DBB-590F-20170C91946A}"/>
              </a:ext>
            </a:extLst>
          </p:cNvPr>
          <p:cNvSpPr txBox="1"/>
          <p:nvPr/>
        </p:nvSpPr>
        <p:spPr>
          <a:xfrm>
            <a:off x="7549444" y="2765777"/>
            <a:ext cx="409221" cy="45155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Box 3">
            <a:extLst>
              <a:ext uri="{FF2B5EF4-FFF2-40B4-BE49-F238E27FC236}">
                <a16:creationId xmlns:a16="http://schemas.microsoft.com/office/drawing/2014/main" id="{29487BEA-A894-4813-C36C-7A5181F28B86}"/>
              </a:ext>
            </a:extLst>
          </p:cNvPr>
          <p:cNvSpPr txBox="1"/>
          <p:nvPr/>
        </p:nvSpPr>
        <p:spPr>
          <a:xfrm>
            <a:off x="7507111" y="2737555"/>
            <a:ext cx="634999"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500" b="1" dirty="0">
                <a:latin typeface="Arial Black"/>
                <a:cs typeface="Calibri"/>
              </a:rPr>
              <a:t>CCF</a:t>
            </a:r>
          </a:p>
        </p:txBody>
      </p:sp>
      <p:sp>
        <p:nvSpPr>
          <p:cNvPr id="5" name="TextBox 4">
            <a:extLst>
              <a:ext uri="{FF2B5EF4-FFF2-40B4-BE49-F238E27FC236}">
                <a16:creationId xmlns:a16="http://schemas.microsoft.com/office/drawing/2014/main" id="{E338F1D0-0D68-44BA-48B5-6D68010B767B}"/>
              </a:ext>
            </a:extLst>
          </p:cNvPr>
          <p:cNvSpPr txBox="1"/>
          <p:nvPr/>
        </p:nvSpPr>
        <p:spPr>
          <a:xfrm>
            <a:off x="9553222" y="860777"/>
            <a:ext cx="4811888" cy="155222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7" name="TextBox 6">
            <a:extLst>
              <a:ext uri="{FF2B5EF4-FFF2-40B4-BE49-F238E27FC236}">
                <a16:creationId xmlns:a16="http://schemas.microsoft.com/office/drawing/2014/main" id="{D23B2E5B-B407-4743-1FE2-922817FC1D04}"/>
              </a:ext>
            </a:extLst>
          </p:cNvPr>
          <p:cNvSpPr txBox="1"/>
          <p:nvPr/>
        </p:nvSpPr>
        <p:spPr>
          <a:xfrm>
            <a:off x="9553222" y="917223"/>
            <a:ext cx="4811888"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50" b="1" dirty="0">
                <a:solidFill>
                  <a:schemeClr val="tx2"/>
                </a:solidFill>
                <a:latin typeface="Poppins Bold"/>
                <a:cs typeface="Calibri"/>
              </a:rPr>
              <a:t>Number of youth placed has been </a:t>
            </a:r>
            <a:endParaRPr lang="en-US" sz="1850">
              <a:solidFill>
                <a:schemeClr val="tx2"/>
              </a:solidFill>
              <a:latin typeface="Poppins Bold"/>
              <a:cs typeface="Poppins Bold"/>
            </a:endParaRPr>
          </a:p>
          <a:p>
            <a:pPr algn="ctr"/>
            <a:r>
              <a:rPr lang="en-US" sz="1850" b="1" dirty="0">
                <a:solidFill>
                  <a:schemeClr val="tx2"/>
                </a:solidFill>
                <a:latin typeface="Poppins Bold"/>
                <a:cs typeface="Calibri"/>
              </a:rPr>
              <a:t>reduced by </a:t>
            </a:r>
            <a:r>
              <a:rPr lang="en-US" sz="1850" b="1" dirty="0">
                <a:solidFill>
                  <a:srgbClr val="F2C600"/>
                </a:solidFill>
                <a:latin typeface="Poppins Bold"/>
                <a:cs typeface="Calibri"/>
              </a:rPr>
              <a:t>55%</a:t>
            </a:r>
            <a:r>
              <a:rPr lang="en-US" sz="1850" b="1" dirty="0">
                <a:solidFill>
                  <a:schemeClr val="tx2"/>
                </a:solidFill>
                <a:latin typeface="Poppins Bold"/>
                <a:cs typeface="Calibri"/>
              </a:rPr>
              <a:t> since our high in 2017.</a:t>
            </a:r>
            <a:endParaRPr lang="en-US" sz="1850" dirty="0">
              <a:solidFill>
                <a:schemeClr val="tx2"/>
              </a:solidFill>
              <a:latin typeface="Poppins Bold"/>
            </a:endParaRPr>
          </a:p>
        </p:txBody>
      </p:sp>
      <p:cxnSp>
        <p:nvCxnSpPr>
          <p:cNvPr id="8" name="Straight Arrow Connector 7">
            <a:extLst>
              <a:ext uri="{FF2B5EF4-FFF2-40B4-BE49-F238E27FC236}">
                <a16:creationId xmlns:a16="http://schemas.microsoft.com/office/drawing/2014/main" id="{FA9E79BA-0FDF-A796-39AA-1C86787B2F4A}"/>
              </a:ext>
            </a:extLst>
          </p:cNvPr>
          <p:cNvCxnSpPr/>
          <p:nvPr/>
        </p:nvCxnSpPr>
        <p:spPr>
          <a:xfrm flipV="1">
            <a:off x="9556397" y="1630185"/>
            <a:ext cx="4809065" cy="16934"/>
          </a:xfrm>
          <a:prstGeom prst="straightConnector1">
            <a:avLst/>
          </a:prstGeom>
          <a:ln w="28575"/>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1B67738-6F71-C5ED-218B-97A0BEBB167F}"/>
              </a:ext>
            </a:extLst>
          </p:cNvPr>
          <p:cNvSpPr txBox="1"/>
          <p:nvPr/>
        </p:nvSpPr>
        <p:spPr>
          <a:xfrm>
            <a:off x="9553222" y="1749779"/>
            <a:ext cx="4811888"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50" b="1" dirty="0">
                <a:solidFill>
                  <a:schemeClr val="tx2"/>
                </a:solidFill>
                <a:latin typeface="Poppins Bold"/>
                <a:cs typeface="Calibri"/>
              </a:rPr>
              <a:t>Residential placements are down nearly </a:t>
            </a:r>
            <a:r>
              <a:rPr lang="en-US" sz="1850" b="1" dirty="0">
                <a:solidFill>
                  <a:srgbClr val="F2C600"/>
                </a:solidFill>
                <a:latin typeface="Poppins Bold"/>
                <a:cs typeface="Calibri"/>
              </a:rPr>
              <a:t>82%</a:t>
            </a:r>
            <a:r>
              <a:rPr lang="en-US" sz="1850" b="1" dirty="0">
                <a:solidFill>
                  <a:schemeClr val="tx2"/>
                </a:solidFill>
                <a:latin typeface="Poppins Bold"/>
                <a:cs typeface="Calibri"/>
              </a:rPr>
              <a:t> since 2017.</a:t>
            </a:r>
            <a:endParaRPr lang="en-US" dirty="0">
              <a:solidFill>
                <a:schemeClr val="tx2"/>
              </a:solidFill>
            </a:endParaRPr>
          </a:p>
        </p:txBody>
      </p:sp>
    </p:spTree>
    <p:extLst>
      <p:ext uri="{BB962C8B-B14F-4D97-AF65-F5344CB8AC3E}">
        <p14:creationId xmlns:p14="http://schemas.microsoft.com/office/powerpoint/2010/main" val="153379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91B4AD-859B-8409-7470-61397CF696AC}"/>
              </a:ext>
            </a:extLst>
          </p:cNvPr>
          <p:cNvSpPr txBox="1"/>
          <p:nvPr/>
        </p:nvSpPr>
        <p:spPr>
          <a:xfrm>
            <a:off x="457200" y="290946"/>
            <a:ext cx="17207346" cy="738664"/>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200" b="1">
                <a:solidFill>
                  <a:srgbClr val="002060"/>
                </a:solidFill>
              </a:rPr>
              <a:t>Recidivism for Youth who Terminated Probation in 2020</a:t>
            </a:r>
          </a:p>
        </p:txBody>
      </p:sp>
      <p:sp>
        <p:nvSpPr>
          <p:cNvPr id="14" name="Rectangle 13">
            <a:extLst>
              <a:ext uri="{FF2B5EF4-FFF2-40B4-BE49-F238E27FC236}">
                <a16:creationId xmlns:a16="http://schemas.microsoft.com/office/drawing/2014/main" id="{94D2EF9E-A22C-CA63-CE94-C69DF95BE3A9}"/>
              </a:ext>
            </a:extLst>
          </p:cNvPr>
          <p:cNvSpPr/>
          <p:nvPr/>
        </p:nvSpPr>
        <p:spPr>
          <a:xfrm>
            <a:off x="297809" y="7028331"/>
            <a:ext cx="17692382" cy="2969703"/>
          </a:xfrm>
          <a:prstGeom prst="rect">
            <a:avLst/>
          </a:prstGeom>
          <a:solidFill>
            <a:srgbClr val="FFC000"/>
          </a:solidFill>
          <a:ln>
            <a:solidFill>
              <a:srgbClr val="00206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endParaRPr lang="en-US" sz="4050"/>
          </a:p>
        </p:txBody>
      </p:sp>
      <p:sp>
        <p:nvSpPr>
          <p:cNvPr id="13" name="TextBox 12">
            <a:extLst>
              <a:ext uri="{FF2B5EF4-FFF2-40B4-BE49-F238E27FC236}">
                <a16:creationId xmlns:a16="http://schemas.microsoft.com/office/drawing/2014/main" id="{0DB87C85-8BD8-D003-9265-050DB7168102}"/>
              </a:ext>
            </a:extLst>
          </p:cNvPr>
          <p:cNvSpPr txBox="1"/>
          <p:nvPr/>
        </p:nvSpPr>
        <p:spPr>
          <a:xfrm>
            <a:off x="568037" y="7233687"/>
            <a:ext cx="16985673" cy="2677656"/>
          </a:xfrm>
          <a:prstGeom prst="rect">
            <a:avLst/>
          </a:prstGeom>
          <a:solidFill>
            <a:srgbClr val="FFC000"/>
          </a:solid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428625" indent="-428625">
              <a:buFont typeface="Arial" panose="020B0604020202020204" pitchFamily="34" charset="0"/>
              <a:buChar char="•"/>
            </a:pPr>
            <a:r>
              <a:rPr lang="en-US" sz="2800">
                <a:solidFill>
                  <a:srgbClr val="002060"/>
                </a:solidFill>
              </a:rPr>
              <a:t>We reviewed all 666 youth who were terminated from Probation in 2020 to determine how many youth were adjudicated delinquent or unruly of an additional offense committed within 1 year of their placement onto probation. </a:t>
            </a:r>
          </a:p>
          <a:p>
            <a:pPr marL="428625" indent="-428625">
              <a:buFont typeface="Arial" panose="020B0604020202020204" pitchFamily="34" charset="0"/>
              <a:buChar char="•"/>
            </a:pPr>
            <a:endParaRPr lang="en-US" sz="2800">
              <a:solidFill>
                <a:srgbClr val="002060"/>
              </a:solidFill>
            </a:endParaRPr>
          </a:p>
          <a:p>
            <a:pPr marL="428625" indent="-428625">
              <a:buFont typeface="Arial" panose="020B0604020202020204" pitchFamily="34" charset="0"/>
              <a:buChar char="•"/>
            </a:pPr>
            <a:r>
              <a:rPr lang="en-US" sz="2800">
                <a:solidFill>
                  <a:srgbClr val="002060"/>
                </a:solidFill>
              </a:rPr>
              <a:t>71% of youth did not incur a new delinquent charge with the incident happening within 1 year of starting their probation. </a:t>
            </a:r>
          </a:p>
        </p:txBody>
      </p:sp>
      <p:graphicFrame>
        <p:nvGraphicFramePr>
          <p:cNvPr id="2" name="Chart 1">
            <a:extLst>
              <a:ext uri="{FF2B5EF4-FFF2-40B4-BE49-F238E27FC236}">
                <a16:creationId xmlns:a16="http://schemas.microsoft.com/office/drawing/2014/main" id="{5FE0BC68-A23D-BAF0-C5DD-8A08FE73EF0F}"/>
              </a:ext>
            </a:extLst>
          </p:cNvPr>
          <p:cNvGraphicFramePr>
            <a:graphicFrameLocks/>
          </p:cNvGraphicFramePr>
          <p:nvPr>
            <p:extLst>
              <p:ext uri="{D42A27DB-BD31-4B8C-83A1-F6EECF244321}">
                <p14:modId xmlns:p14="http://schemas.microsoft.com/office/powerpoint/2010/main" val="3622232173"/>
              </p:ext>
            </p:extLst>
          </p:nvPr>
        </p:nvGraphicFramePr>
        <p:xfrm>
          <a:off x="1001631" y="1010653"/>
          <a:ext cx="9556080" cy="5730041"/>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A07F3349-110F-C4AB-A830-7377B04414FA}"/>
              </a:ext>
            </a:extLst>
          </p:cNvPr>
          <p:cNvSpPr/>
          <p:nvPr/>
        </p:nvSpPr>
        <p:spPr>
          <a:xfrm>
            <a:off x="11349539" y="1363415"/>
            <a:ext cx="3449304" cy="1551236"/>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5400" b="1">
                <a:solidFill>
                  <a:srgbClr val="FFC000"/>
                </a:solidFill>
              </a:rPr>
              <a:t>720</a:t>
            </a:r>
            <a:endParaRPr lang="en-US" sz="4050">
              <a:solidFill>
                <a:srgbClr val="FFC000"/>
              </a:solidFill>
            </a:endParaRPr>
          </a:p>
          <a:p>
            <a:pPr algn="ctr"/>
            <a:r>
              <a:rPr lang="en-US" sz="4050">
                <a:solidFill>
                  <a:srgbClr val="FFC000"/>
                </a:solidFill>
              </a:rPr>
              <a:t>Cases</a:t>
            </a:r>
          </a:p>
        </p:txBody>
      </p:sp>
      <p:sp>
        <p:nvSpPr>
          <p:cNvPr id="7" name="Rectangle 6">
            <a:extLst>
              <a:ext uri="{FF2B5EF4-FFF2-40B4-BE49-F238E27FC236}">
                <a16:creationId xmlns:a16="http://schemas.microsoft.com/office/drawing/2014/main" id="{050878DD-A108-C76F-B05B-355A55A61135}"/>
              </a:ext>
            </a:extLst>
          </p:cNvPr>
          <p:cNvSpPr/>
          <p:nvPr/>
        </p:nvSpPr>
        <p:spPr>
          <a:xfrm>
            <a:off x="11349539" y="3098224"/>
            <a:ext cx="3449304" cy="1551236"/>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5400" b="1">
                <a:solidFill>
                  <a:srgbClr val="FFC000"/>
                </a:solidFill>
              </a:rPr>
              <a:t>666</a:t>
            </a:r>
            <a:endParaRPr lang="en-US" sz="4050">
              <a:solidFill>
                <a:srgbClr val="FFC000"/>
              </a:solidFill>
            </a:endParaRPr>
          </a:p>
          <a:p>
            <a:pPr algn="ctr"/>
            <a:r>
              <a:rPr lang="en-US" sz="4050">
                <a:solidFill>
                  <a:srgbClr val="FFC000"/>
                </a:solidFill>
              </a:rPr>
              <a:t>Youth</a:t>
            </a:r>
          </a:p>
        </p:txBody>
      </p:sp>
      <p:sp>
        <p:nvSpPr>
          <p:cNvPr id="8" name="Rectangle 7">
            <a:extLst>
              <a:ext uri="{FF2B5EF4-FFF2-40B4-BE49-F238E27FC236}">
                <a16:creationId xmlns:a16="http://schemas.microsoft.com/office/drawing/2014/main" id="{39D4B8CA-014E-F400-6EAF-458BDCB0E82D}"/>
              </a:ext>
            </a:extLst>
          </p:cNvPr>
          <p:cNvSpPr/>
          <p:nvPr/>
        </p:nvSpPr>
        <p:spPr>
          <a:xfrm>
            <a:off x="11349539" y="4833032"/>
            <a:ext cx="3449304" cy="190554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5400" b="1">
                <a:solidFill>
                  <a:srgbClr val="FFC000"/>
                </a:solidFill>
              </a:rPr>
              <a:t>471</a:t>
            </a:r>
            <a:endParaRPr lang="en-US" sz="4050">
              <a:solidFill>
                <a:srgbClr val="FFC000"/>
              </a:solidFill>
            </a:endParaRPr>
          </a:p>
          <a:p>
            <a:pPr algn="ctr"/>
            <a:r>
              <a:rPr lang="en-US" sz="4050">
                <a:solidFill>
                  <a:srgbClr val="FFC000"/>
                </a:solidFill>
              </a:rPr>
              <a:t>Youth with No Recidivism</a:t>
            </a:r>
          </a:p>
        </p:txBody>
      </p:sp>
    </p:spTree>
    <p:extLst>
      <p:ext uri="{BB962C8B-B14F-4D97-AF65-F5344CB8AC3E}">
        <p14:creationId xmlns:p14="http://schemas.microsoft.com/office/powerpoint/2010/main" val="1637715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BE8B80-A0E0-41BC-81CE-65D21FDAE883}"/>
              </a:ext>
            </a:extLst>
          </p:cNvPr>
          <p:cNvPicPr>
            <a:picLocks noChangeAspect="1"/>
          </p:cNvPicPr>
          <p:nvPr/>
        </p:nvPicPr>
        <p:blipFill>
          <a:blip r:embed="rId3"/>
          <a:stretch>
            <a:fillRect/>
          </a:stretch>
        </p:blipFill>
        <p:spPr>
          <a:xfrm>
            <a:off x="0" y="14473"/>
            <a:ext cx="18288000" cy="10258053"/>
          </a:xfrm>
          <a:prstGeom prst="rect">
            <a:avLst/>
          </a:prstGeom>
        </p:spPr>
      </p:pic>
      <p:sp>
        <p:nvSpPr>
          <p:cNvPr id="11" name="TextBox 10">
            <a:extLst>
              <a:ext uri="{FF2B5EF4-FFF2-40B4-BE49-F238E27FC236}">
                <a16:creationId xmlns:a16="http://schemas.microsoft.com/office/drawing/2014/main" id="{A6C47642-E509-AE71-3719-1981D229F3E4}"/>
              </a:ext>
            </a:extLst>
          </p:cNvPr>
          <p:cNvSpPr txBox="1"/>
          <p:nvPr/>
        </p:nvSpPr>
        <p:spPr>
          <a:xfrm>
            <a:off x="11199304" y="1257450"/>
            <a:ext cx="5901656" cy="3416320"/>
          </a:xfrm>
          <a:prstGeom prst="rect">
            <a:avLst/>
          </a:prstGeom>
          <a:solidFill>
            <a:srgbClr val="FFC000"/>
          </a:solidFill>
          <a:ln>
            <a:solidFill>
              <a:srgbClr val="002060"/>
            </a:solidFill>
          </a:ln>
        </p:spPr>
        <p:style>
          <a:lnRef idx="2">
            <a:schemeClr val="accent1"/>
          </a:lnRef>
          <a:fillRef idx="1">
            <a:schemeClr val="lt1"/>
          </a:fillRef>
          <a:effectRef idx="0">
            <a:schemeClr val="accent1"/>
          </a:effectRef>
          <a:fontRef idx="minor">
            <a:schemeClr val="dk1"/>
          </a:fontRef>
        </p:style>
        <p:txBody>
          <a:bodyPr wrap="square" lIns="274320" rIns="274320" rtlCol="0">
            <a:spAutoFit/>
          </a:bodyPr>
          <a:lstStyle/>
          <a:p>
            <a:r>
              <a:rPr lang="en-US" sz="2700">
                <a:solidFill>
                  <a:srgbClr val="002060"/>
                </a:solidFill>
              </a:rPr>
              <a:t>The number of youth committed to DYS has dropped by nearly </a:t>
            </a:r>
            <a:r>
              <a:rPr lang="en-US" sz="2700" b="1">
                <a:solidFill>
                  <a:srgbClr val="002060"/>
                </a:solidFill>
              </a:rPr>
              <a:t>74% </a:t>
            </a:r>
            <a:r>
              <a:rPr lang="en-US" sz="2700">
                <a:solidFill>
                  <a:srgbClr val="002060"/>
                </a:solidFill>
              </a:rPr>
              <a:t>since 2009.</a:t>
            </a:r>
          </a:p>
          <a:p>
            <a:endParaRPr lang="en-US" sz="2700">
              <a:solidFill>
                <a:srgbClr val="002060"/>
              </a:solidFill>
            </a:endParaRPr>
          </a:p>
          <a:p>
            <a:r>
              <a:rPr lang="en-US" sz="2700">
                <a:solidFill>
                  <a:srgbClr val="002060"/>
                </a:solidFill>
              </a:rPr>
              <a:t>Despite the slight uptick in commitments after COVID, our 3-month rolling average remains below our pre-COVID commitment numbers.</a:t>
            </a:r>
          </a:p>
        </p:txBody>
      </p:sp>
      <p:sp>
        <p:nvSpPr>
          <p:cNvPr id="2" name="TextBox 1">
            <a:extLst>
              <a:ext uri="{FF2B5EF4-FFF2-40B4-BE49-F238E27FC236}">
                <a16:creationId xmlns:a16="http://schemas.microsoft.com/office/drawing/2014/main" id="{C5FBCBC7-3620-F61B-61BF-7004E1F2878F}"/>
              </a:ext>
            </a:extLst>
          </p:cNvPr>
          <p:cNvSpPr txBox="1"/>
          <p:nvPr/>
        </p:nvSpPr>
        <p:spPr>
          <a:xfrm>
            <a:off x="4464538" y="125953"/>
            <a:ext cx="9358923" cy="738664"/>
          </a:xfrm>
          <a:prstGeom prst="rect">
            <a:avLst/>
          </a:prstGeom>
          <a:noFill/>
        </p:spPr>
        <p:txBody>
          <a:bodyPr wrap="square" rtlCol="0">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200" b="1">
                <a:solidFill>
                  <a:srgbClr val="002060"/>
                </a:solidFill>
              </a:rPr>
              <a:t>Youth Committed to ODYS by Fiscal Year</a:t>
            </a:r>
          </a:p>
        </p:txBody>
      </p:sp>
      <p:sp>
        <p:nvSpPr>
          <p:cNvPr id="3" name="Rectangle 2">
            <a:extLst>
              <a:ext uri="{FF2B5EF4-FFF2-40B4-BE49-F238E27FC236}">
                <a16:creationId xmlns:a16="http://schemas.microsoft.com/office/drawing/2014/main" id="{BEA4D1F8-54BB-5D58-F444-6F2991494532}"/>
              </a:ext>
            </a:extLst>
          </p:cNvPr>
          <p:cNvSpPr/>
          <p:nvPr/>
        </p:nvSpPr>
        <p:spPr>
          <a:xfrm>
            <a:off x="-62523" y="-117231"/>
            <a:ext cx="5103446" cy="3985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4783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557872" y="-13226"/>
            <a:ext cx="12155807" cy="3383479"/>
            <a:chOff x="0" y="-699182"/>
            <a:chExt cx="4702051" cy="1308782"/>
          </a:xfrm>
        </p:grpSpPr>
        <p:sp>
          <p:nvSpPr>
            <p:cNvPr id="6" name="Freeform 6"/>
            <p:cNvSpPr/>
            <p:nvPr/>
          </p:nvSpPr>
          <p:spPr>
            <a:xfrm>
              <a:off x="0" y="-699182"/>
              <a:ext cx="4702051" cy="442869"/>
            </a:xfrm>
            <a:custGeom>
              <a:avLst/>
              <a:gdLst/>
              <a:ahLst/>
              <a:cxnLst/>
              <a:rect l="l" t="t" r="r" b="b"/>
              <a:pathLst>
                <a:path w="4702051" h="391458">
                  <a:moveTo>
                    <a:pt x="203200" y="0"/>
                  </a:moveTo>
                  <a:lnTo>
                    <a:pt x="4702051" y="0"/>
                  </a:lnTo>
                  <a:lnTo>
                    <a:pt x="4498851" y="391458"/>
                  </a:lnTo>
                  <a:lnTo>
                    <a:pt x="0" y="391458"/>
                  </a:lnTo>
                  <a:lnTo>
                    <a:pt x="203200" y="0"/>
                  </a:lnTo>
                  <a:close/>
                </a:path>
              </a:pathLst>
            </a:custGeom>
            <a:solidFill>
              <a:srgbClr val="0C0059"/>
            </a:solidFill>
          </p:spPr>
          <p:txBody>
            <a:bodyPr/>
            <a:lstStyle/>
            <a:p>
              <a:endParaRPr lang="en-US"/>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1322116" y="-38248"/>
            <a:ext cx="10265268" cy="882650"/>
          </a:xfrm>
          <a:prstGeom prst="rect">
            <a:avLst/>
          </a:prstGeom>
        </p:spPr>
        <p:txBody>
          <a:bodyPr lIns="0" tIns="0" rIns="0" bIns="0" rtlCol="0" anchor="t">
            <a:spAutoFit/>
          </a:bodyPr>
          <a:lstStyle/>
          <a:p>
            <a:pPr>
              <a:lnSpc>
                <a:spcPts val="6850"/>
              </a:lnSpc>
            </a:pPr>
            <a:r>
              <a:rPr lang="en-US" sz="5000">
                <a:solidFill>
                  <a:srgbClr val="FFFFFF"/>
                </a:solidFill>
                <a:latin typeface="Poppins ExtraBold"/>
              </a:rPr>
              <a:t>Specialized Dockets</a:t>
            </a:r>
          </a:p>
        </p:txBody>
      </p:sp>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7391" y="-37109"/>
            <a:ext cx="1923064" cy="2309987"/>
          </a:xfrm>
          <a:prstGeom prst="rect">
            <a:avLst/>
          </a:prstGeom>
        </p:spPr>
      </p:pic>
      <p:pic>
        <p:nvPicPr>
          <p:cNvPr id="13" name="Picture 13"/>
          <p:cNvPicPr>
            <a:picLocks noChangeAspect="1"/>
          </p:cNvPicPr>
          <p:nvPr/>
        </p:nvPicPr>
        <p:blipFill>
          <a:blip r:embed="rId5"/>
          <a:srcRect/>
          <a:stretch>
            <a:fillRect/>
          </a:stretch>
        </p:blipFill>
        <p:spPr>
          <a:xfrm>
            <a:off x="132156" y="-610"/>
            <a:ext cx="1045781" cy="1045781"/>
          </a:xfrm>
          <a:prstGeom prst="rect">
            <a:avLst/>
          </a:prstGeom>
        </p:spPr>
      </p:pic>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27051"/>
          <a:stretch>
            <a:fillRect/>
          </a:stretch>
        </p:blipFill>
        <p:spPr>
          <a:xfrm>
            <a:off x="7485870" y="3184532"/>
            <a:ext cx="4900013" cy="6717119"/>
          </a:xfrm>
          <a:prstGeom prst="rect">
            <a:avLst/>
          </a:prstGeom>
        </p:spPr>
      </p:pic>
      <p:grpSp>
        <p:nvGrpSpPr>
          <p:cNvPr id="17" name="Group 17"/>
          <p:cNvGrpSpPr/>
          <p:nvPr/>
        </p:nvGrpSpPr>
        <p:grpSpPr>
          <a:xfrm>
            <a:off x="5902117" y="3417886"/>
            <a:ext cx="6250411" cy="6250411"/>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txBody>
            <a:bodyPr/>
            <a:lstStyle/>
            <a:p>
              <a:endParaRPr lang="en-US"/>
            </a:p>
          </p:txBody>
        </p:sp>
        <p:sp>
          <p:nvSpPr>
            <p:cNvPr id="19" name="TextBox 19"/>
            <p:cNvSpPr txBox="1"/>
            <p:nvPr/>
          </p:nvSpPr>
          <p:spPr>
            <a:xfrm>
              <a:off x="76200" y="66675"/>
              <a:ext cx="660400" cy="669925"/>
            </a:xfrm>
            <a:prstGeom prst="rect">
              <a:avLst/>
            </a:prstGeom>
          </p:spPr>
          <p:txBody>
            <a:bodyPr lIns="50800" tIns="50800" rIns="50800" bIns="50800" rtlCol="0" anchor="ctr"/>
            <a:lstStyle/>
            <a:p>
              <a:pPr algn="ctr">
                <a:lnSpc>
                  <a:spcPts val="700"/>
                </a:lnSpc>
                <a:spcBef>
                  <a:spcPct val="0"/>
                </a:spcBef>
              </a:pPr>
              <a:endParaRPr/>
            </a:p>
          </p:txBody>
        </p:sp>
      </p:grpSp>
      <p:grpSp>
        <p:nvGrpSpPr>
          <p:cNvPr id="20" name="Group 20"/>
          <p:cNvGrpSpPr/>
          <p:nvPr/>
        </p:nvGrpSpPr>
        <p:grpSpPr>
          <a:xfrm>
            <a:off x="6039384" y="3518534"/>
            <a:ext cx="5975867" cy="5975867"/>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txBody>
            <a:bodyPr/>
            <a:lstStyle/>
            <a:p>
              <a:endParaRPr lang="en-US"/>
            </a:p>
          </p:txBody>
        </p:sp>
        <p:sp>
          <p:nvSpPr>
            <p:cNvPr id="22" name="TextBox 22"/>
            <p:cNvSpPr txBox="1"/>
            <p:nvPr/>
          </p:nvSpPr>
          <p:spPr>
            <a:xfrm>
              <a:off x="76200" y="66675"/>
              <a:ext cx="660400" cy="669925"/>
            </a:xfrm>
            <a:prstGeom prst="rect">
              <a:avLst/>
            </a:prstGeom>
          </p:spPr>
          <p:txBody>
            <a:bodyPr lIns="50800" tIns="50800" rIns="50800" bIns="50800" rtlCol="0" anchor="ctr"/>
            <a:lstStyle/>
            <a:p>
              <a:pPr algn="ctr">
                <a:lnSpc>
                  <a:spcPts val="700"/>
                </a:lnSpc>
                <a:spcBef>
                  <a:spcPct val="0"/>
                </a:spcBef>
              </a:pPr>
              <a:endParaRPr/>
            </a:p>
          </p:txBody>
        </p:sp>
      </p:grpSp>
      <p:grpSp>
        <p:nvGrpSpPr>
          <p:cNvPr id="23" name="Group 23"/>
          <p:cNvGrpSpPr>
            <a:grpSpLocks noChangeAspect="1"/>
          </p:cNvGrpSpPr>
          <p:nvPr/>
        </p:nvGrpSpPr>
        <p:grpSpPr>
          <a:xfrm>
            <a:off x="6458203" y="3973981"/>
            <a:ext cx="5138240" cy="5138220"/>
            <a:chOff x="0" y="0"/>
            <a:chExt cx="6350000" cy="6349975"/>
          </a:xfrm>
        </p:grpSpPr>
        <p:sp>
          <p:nvSpPr>
            <p:cNvPr id="24" name="Freeform 2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24906" t="-12688" r="-43915"/>
              </a:stretch>
            </a:blipFill>
          </p:spPr>
          <p:txBody>
            <a:bodyPr/>
            <a:lstStyle/>
            <a:p>
              <a:endParaRPr lang="en-US"/>
            </a:p>
          </p:txBody>
        </p:sp>
      </p:grpSp>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835029" y="2806310"/>
            <a:ext cx="2550854" cy="2550854"/>
          </a:xfrm>
          <a:prstGeom prst="rect">
            <a:avLst/>
          </a:prstGeom>
        </p:spPr>
      </p:pic>
      <p:pic>
        <p:nvPicPr>
          <p:cNvPr id="26" name="Picture 2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575908" y="8228948"/>
            <a:ext cx="1439349" cy="1439349"/>
          </a:xfrm>
          <a:prstGeom prst="rect">
            <a:avLst/>
          </a:prstGeom>
        </p:spPr>
      </p:pic>
      <p:sp>
        <p:nvSpPr>
          <p:cNvPr id="27" name="TextBox 27"/>
          <p:cNvSpPr txBox="1"/>
          <p:nvPr/>
        </p:nvSpPr>
        <p:spPr>
          <a:xfrm>
            <a:off x="148523" y="2071056"/>
            <a:ext cx="6330871" cy="1874266"/>
          </a:xfrm>
          <a:prstGeom prst="rect">
            <a:avLst/>
          </a:prstGeom>
        </p:spPr>
        <p:txBody>
          <a:bodyPr lIns="0" tIns="0" rIns="0" bIns="0" rtlCol="0" anchor="t">
            <a:spAutoFit/>
          </a:bodyPr>
          <a:lstStyle/>
          <a:p>
            <a:pPr>
              <a:lnSpc>
                <a:spcPts val="3539"/>
              </a:lnSpc>
            </a:pPr>
            <a:r>
              <a:rPr lang="en-US" sz="2999" u="sng" spc="-56">
                <a:solidFill>
                  <a:srgbClr val="0C0059"/>
                </a:solidFill>
                <a:latin typeface="Poppins Medium Bold"/>
              </a:rPr>
              <a:t>SAFE HARBOR COURT</a:t>
            </a:r>
          </a:p>
          <a:p>
            <a:pPr>
              <a:lnSpc>
                <a:spcPts val="1180"/>
              </a:lnSpc>
            </a:pPr>
            <a:endParaRPr lang="en-US" sz="2999" u="sng" spc="-56">
              <a:solidFill>
                <a:srgbClr val="0C0059"/>
              </a:solidFill>
              <a:latin typeface="Poppins Medium Bold"/>
            </a:endParaRPr>
          </a:p>
          <a:p>
            <a:pPr marL="604519" lvl="1" indent="-302260" algn="l">
              <a:lnSpc>
                <a:spcPts val="3303"/>
              </a:lnSpc>
              <a:buFont typeface="Arial"/>
              <a:buChar char="•"/>
            </a:pPr>
            <a:r>
              <a:rPr lang="en-US" sz="2799" spc="-53">
                <a:solidFill>
                  <a:srgbClr val="0C0059"/>
                </a:solidFill>
                <a:latin typeface="Poppins Medium Bold"/>
              </a:rPr>
              <a:t>Specialized treatment docket for youth at risk or survivors of human trafficking.</a:t>
            </a:r>
          </a:p>
        </p:txBody>
      </p:sp>
      <p:sp>
        <p:nvSpPr>
          <p:cNvPr id="28" name="TextBox 28"/>
          <p:cNvSpPr txBox="1"/>
          <p:nvPr/>
        </p:nvSpPr>
        <p:spPr>
          <a:xfrm>
            <a:off x="12783632" y="2071056"/>
            <a:ext cx="5137972" cy="1874266"/>
          </a:xfrm>
          <a:prstGeom prst="rect">
            <a:avLst/>
          </a:prstGeom>
        </p:spPr>
        <p:txBody>
          <a:bodyPr lIns="0" tIns="0" rIns="0" bIns="0" rtlCol="0" anchor="t">
            <a:spAutoFit/>
          </a:bodyPr>
          <a:lstStyle/>
          <a:p>
            <a:pPr marL="0" lvl="1" indent="0" algn="l">
              <a:lnSpc>
                <a:spcPts val="3539"/>
              </a:lnSpc>
              <a:spcBef>
                <a:spcPct val="0"/>
              </a:spcBef>
            </a:pPr>
            <a:r>
              <a:rPr lang="en-US" sz="2999" u="sng" spc="-56">
                <a:solidFill>
                  <a:srgbClr val="0C0059"/>
                </a:solidFill>
                <a:latin typeface="Poppins Medium Bold"/>
              </a:rPr>
              <a:t>REENTRY COURT</a:t>
            </a:r>
          </a:p>
          <a:p>
            <a:pPr marL="0" lvl="1" indent="0" algn="l">
              <a:lnSpc>
                <a:spcPts val="1179"/>
              </a:lnSpc>
              <a:spcBef>
                <a:spcPct val="0"/>
              </a:spcBef>
            </a:pPr>
            <a:endParaRPr lang="en-US" sz="2999" u="sng" spc="-56">
              <a:solidFill>
                <a:srgbClr val="0C0059"/>
              </a:solidFill>
              <a:latin typeface="Poppins Medium Bold"/>
            </a:endParaRPr>
          </a:p>
          <a:p>
            <a:pPr marL="604519" lvl="1" indent="-302260" algn="l">
              <a:lnSpc>
                <a:spcPts val="3303"/>
              </a:lnSpc>
              <a:buFont typeface="Arial"/>
              <a:buChar char="•"/>
            </a:pPr>
            <a:r>
              <a:rPr lang="en-US" sz="2799" spc="-53">
                <a:solidFill>
                  <a:srgbClr val="0C0059"/>
                </a:solidFill>
                <a:latin typeface="Poppins Medium Bold"/>
              </a:rPr>
              <a:t>Create safe return to the community from ODYS Commitment.</a:t>
            </a:r>
          </a:p>
        </p:txBody>
      </p:sp>
      <p:sp>
        <p:nvSpPr>
          <p:cNvPr id="29" name="TextBox 29"/>
          <p:cNvSpPr txBox="1"/>
          <p:nvPr/>
        </p:nvSpPr>
        <p:spPr>
          <a:xfrm>
            <a:off x="374465" y="5445684"/>
            <a:ext cx="5888308" cy="2988691"/>
          </a:xfrm>
          <a:prstGeom prst="rect">
            <a:avLst/>
          </a:prstGeom>
        </p:spPr>
        <p:txBody>
          <a:bodyPr lIns="0" tIns="0" rIns="0" bIns="0" rtlCol="0" anchor="t">
            <a:spAutoFit/>
          </a:bodyPr>
          <a:lstStyle/>
          <a:p>
            <a:pPr>
              <a:lnSpc>
                <a:spcPts val="3539"/>
              </a:lnSpc>
            </a:pPr>
            <a:r>
              <a:rPr lang="en-US" sz="2999" u="sng" spc="-56">
                <a:solidFill>
                  <a:srgbClr val="0C0059"/>
                </a:solidFill>
                <a:latin typeface="Poppins Medium Bold"/>
              </a:rPr>
              <a:t>FAMILY RECOVERY COURT</a:t>
            </a:r>
          </a:p>
          <a:p>
            <a:pPr marL="604519" lvl="1" indent="-302260" algn="l">
              <a:lnSpc>
                <a:spcPts val="3303"/>
              </a:lnSpc>
              <a:buFont typeface="Arial"/>
              <a:buChar char="•"/>
            </a:pPr>
            <a:r>
              <a:rPr lang="en-US" sz="2799" spc="-53">
                <a:solidFill>
                  <a:srgbClr val="0C0059"/>
                </a:solidFill>
                <a:latin typeface="Poppins Medium Bold"/>
              </a:rPr>
              <a:t>This docket assists CCDCFS parents in obtaining treatment for substance abuse disorders while maintaining custody of their children.</a:t>
            </a:r>
          </a:p>
        </p:txBody>
      </p:sp>
      <p:sp>
        <p:nvSpPr>
          <p:cNvPr id="30" name="TextBox 30"/>
          <p:cNvSpPr txBox="1"/>
          <p:nvPr/>
        </p:nvSpPr>
        <p:spPr>
          <a:xfrm>
            <a:off x="12789649" y="4585291"/>
            <a:ext cx="5158536" cy="1718419"/>
          </a:xfrm>
          <a:prstGeom prst="rect">
            <a:avLst/>
          </a:prstGeom>
        </p:spPr>
        <p:txBody>
          <a:bodyPr wrap="square" lIns="0" tIns="0" rIns="0" bIns="0" rtlCol="0" anchor="t">
            <a:spAutoFit/>
          </a:bodyPr>
          <a:lstStyle/>
          <a:p>
            <a:pPr marL="0" lvl="1" indent="0" algn="l">
              <a:lnSpc>
                <a:spcPts val="3539"/>
              </a:lnSpc>
              <a:spcBef>
                <a:spcPct val="0"/>
              </a:spcBef>
            </a:pPr>
            <a:r>
              <a:rPr lang="en-US" sz="2999" u="sng" spc="-56">
                <a:solidFill>
                  <a:srgbClr val="0C0059"/>
                </a:solidFill>
                <a:latin typeface="Poppins Medium Bold"/>
              </a:rPr>
              <a:t>JUVENILE DRUG COURT</a:t>
            </a:r>
          </a:p>
          <a:p>
            <a:pPr marL="604519" lvl="1" indent="-302260" algn="l">
              <a:lnSpc>
                <a:spcPts val="3303"/>
              </a:lnSpc>
              <a:buFont typeface="Arial"/>
              <a:buChar char="•"/>
            </a:pPr>
            <a:r>
              <a:rPr lang="en-US" sz="2799" spc="-53">
                <a:solidFill>
                  <a:srgbClr val="0C0059"/>
                </a:solidFill>
                <a:latin typeface="Poppins Medium Bold"/>
              </a:rPr>
              <a:t>Treatment docket for youth with substance abuse disorders.</a:t>
            </a:r>
          </a:p>
        </p:txBody>
      </p:sp>
      <p:sp>
        <p:nvSpPr>
          <p:cNvPr id="14" name="TextBox 30">
            <a:extLst>
              <a:ext uri="{FF2B5EF4-FFF2-40B4-BE49-F238E27FC236}">
                <a16:creationId xmlns:a16="http://schemas.microsoft.com/office/drawing/2014/main" id="{16255ED9-4A28-BC88-C39C-FEC72533748B}"/>
              </a:ext>
            </a:extLst>
          </p:cNvPr>
          <p:cNvSpPr txBox="1"/>
          <p:nvPr/>
        </p:nvSpPr>
        <p:spPr>
          <a:xfrm>
            <a:off x="12630638" y="6938886"/>
            <a:ext cx="5506366" cy="2141612"/>
          </a:xfrm>
          <a:prstGeom prst="rect">
            <a:avLst/>
          </a:prstGeom>
        </p:spPr>
        <p:txBody>
          <a:bodyPr wrap="square" lIns="0" tIns="0" rIns="0" bIns="0" rtlCol="0" anchor="t">
            <a:spAutoFit/>
          </a:bodyPr>
          <a:lstStyle/>
          <a:p>
            <a:pPr marL="0" lvl="1" indent="0" algn="l">
              <a:lnSpc>
                <a:spcPts val="3539"/>
              </a:lnSpc>
              <a:spcBef>
                <a:spcPct val="0"/>
              </a:spcBef>
            </a:pPr>
            <a:r>
              <a:rPr lang="en-US" sz="2999" u="sng" spc="-56">
                <a:solidFill>
                  <a:srgbClr val="0C0059"/>
                </a:solidFill>
                <a:latin typeface="Poppins Medium Bold"/>
              </a:rPr>
              <a:t>PHOENIX COURT</a:t>
            </a:r>
          </a:p>
          <a:p>
            <a:pPr marL="604519" lvl="1" indent="-302260" algn="l">
              <a:lnSpc>
                <a:spcPts val="3303"/>
              </a:lnSpc>
              <a:buFont typeface="Arial"/>
              <a:buChar char="•"/>
            </a:pPr>
            <a:r>
              <a:rPr lang="en-US" sz="2799" spc="-53">
                <a:solidFill>
                  <a:srgbClr val="0C0059"/>
                </a:solidFill>
                <a:latin typeface="Poppins Medium Bold"/>
              </a:rPr>
              <a:t>Treatment docket for youth with severe behavioral health disorders, including co-occurring disorders.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B7B5ADC-5044-DFC3-F076-02CB428495A3}"/>
              </a:ext>
            </a:extLst>
          </p:cNvPr>
          <p:cNvGrpSpPr/>
          <p:nvPr/>
        </p:nvGrpSpPr>
        <p:grpSpPr>
          <a:xfrm>
            <a:off x="-2646766" y="-38100"/>
            <a:ext cx="19747089" cy="1626373"/>
            <a:chOff x="0" y="0"/>
            <a:chExt cx="2528924" cy="208283"/>
          </a:xfrm>
        </p:grpSpPr>
        <p:sp>
          <p:nvSpPr>
            <p:cNvPr id="5" name="Freeform 3">
              <a:extLst>
                <a:ext uri="{FF2B5EF4-FFF2-40B4-BE49-F238E27FC236}">
                  <a16:creationId xmlns:a16="http://schemas.microsoft.com/office/drawing/2014/main" id="{3A886796-4F0C-17E1-EB4D-E631FC5C97F7}"/>
                </a:ext>
              </a:extLst>
            </p:cNvPr>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C700"/>
            </a:solidFill>
          </p:spPr>
          <p:txBody>
            <a:bodyPr/>
            <a:lstStyle/>
            <a:p>
              <a:endParaRPr lang="en-US"/>
            </a:p>
          </p:txBody>
        </p:sp>
        <p:sp>
          <p:nvSpPr>
            <p:cNvPr id="6" name="TextBox 4">
              <a:extLst>
                <a:ext uri="{FF2B5EF4-FFF2-40B4-BE49-F238E27FC236}">
                  <a16:creationId xmlns:a16="http://schemas.microsoft.com/office/drawing/2014/main" id="{E8A65A30-63A2-F8D2-989F-16811221A179}"/>
                </a:ext>
              </a:extLst>
            </p:cNvPr>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7" name="Picture 5">
            <a:extLst>
              <a:ext uri="{FF2B5EF4-FFF2-40B4-BE49-F238E27FC236}">
                <a16:creationId xmlns:a16="http://schemas.microsoft.com/office/drawing/2014/main" id="{75C9BC00-90A3-AAB7-66C7-DAEF8A95019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4936" y="0"/>
            <a:ext cx="1923064" cy="2309987"/>
          </a:xfrm>
          <a:prstGeom prst="rect">
            <a:avLst/>
          </a:prstGeom>
        </p:spPr>
      </p:pic>
      <p:pic>
        <p:nvPicPr>
          <p:cNvPr id="11" name="Picture 12">
            <a:extLst>
              <a:ext uri="{FF2B5EF4-FFF2-40B4-BE49-F238E27FC236}">
                <a16:creationId xmlns:a16="http://schemas.microsoft.com/office/drawing/2014/main" id="{3B150190-24C4-48CE-40CA-BF009DDC05EC}"/>
              </a:ext>
            </a:extLst>
          </p:cNvPr>
          <p:cNvPicPr>
            <a:picLocks noChangeAspect="1"/>
          </p:cNvPicPr>
          <p:nvPr/>
        </p:nvPicPr>
        <p:blipFill>
          <a:blip r:embed="rId5"/>
          <a:srcRect/>
          <a:stretch>
            <a:fillRect/>
          </a:stretch>
        </p:blipFill>
        <p:spPr>
          <a:xfrm>
            <a:off x="365186" y="192549"/>
            <a:ext cx="1045781" cy="1045781"/>
          </a:xfrm>
          <a:prstGeom prst="rect">
            <a:avLst/>
          </a:prstGeom>
        </p:spPr>
      </p:pic>
      <p:sp>
        <p:nvSpPr>
          <p:cNvPr id="13" name="TextBox 17">
            <a:extLst>
              <a:ext uri="{FF2B5EF4-FFF2-40B4-BE49-F238E27FC236}">
                <a16:creationId xmlns:a16="http://schemas.microsoft.com/office/drawing/2014/main" id="{7F4FC639-C6AD-5A9E-6958-78171EC4B473}"/>
              </a:ext>
            </a:extLst>
          </p:cNvPr>
          <p:cNvSpPr txBox="1"/>
          <p:nvPr/>
        </p:nvSpPr>
        <p:spPr>
          <a:xfrm>
            <a:off x="1537906" y="170647"/>
            <a:ext cx="10154634" cy="1285801"/>
          </a:xfrm>
          <a:prstGeom prst="rect">
            <a:avLst/>
          </a:prstGeom>
        </p:spPr>
        <p:txBody>
          <a:bodyPr lIns="0" tIns="0" rIns="0" bIns="0" rtlCol="0" anchor="t">
            <a:spAutoFit/>
          </a:bodyPr>
          <a:lstStyle/>
          <a:p>
            <a:pPr>
              <a:lnSpc>
                <a:spcPct val="172163"/>
              </a:lnSpc>
            </a:pPr>
            <a:r>
              <a:rPr lang="en-US" sz="5496">
                <a:solidFill>
                  <a:srgbClr val="0C0059"/>
                </a:solidFill>
                <a:latin typeface="Poppins ExtraBold Bold"/>
              </a:rPr>
              <a:t>JUVENILE JUSTICE CENTER</a:t>
            </a:r>
            <a:endParaRPr lang="en-US"/>
          </a:p>
        </p:txBody>
      </p:sp>
      <p:pic>
        <p:nvPicPr>
          <p:cNvPr id="3" name="Picture 2">
            <a:extLst>
              <a:ext uri="{FF2B5EF4-FFF2-40B4-BE49-F238E27FC236}">
                <a16:creationId xmlns:a16="http://schemas.microsoft.com/office/drawing/2014/main" id="{A162035D-68E5-40C0-96DD-5DAD9975CE30}"/>
              </a:ext>
            </a:extLst>
          </p:cNvPr>
          <p:cNvPicPr>
            <a:picLocks noChangeAspect="1"/>
          </p:cNvPicPr>
          <p:nvPr/>
        </p:nvPicPr>
        <p:blipFill>
          <a:blip r:embed="rId6"/>
          <a:stretch>
            <a:fillRect/>
          </a:stretch>
        </p:blipFill>
        <p:spPr>
          <a:xfrm>
            <a:off x="358259" y="1714500"/>
            <a:ext cx="15566238" cy="8188220"/>
          </a:xfrm>
          <a:prstGeom prst="rect">
            <a:avLst/>
          </a:prstGeom>
        </p:spPr>
      </p:pic>
    </p:spTree>
    <p:extLst>
      <p:ext uri="{BB962C8B-B14F-4D97-AF65-F5344CB8AC3E}">
        <p14:creationId xmlns:p14="http://schemas.microsoft.com/office/powerpoint/2010/main" val="2452037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B7B5ADC-5044-DFC3-F076-02CB428495A3}"/>
              </a:ext>
            </a:extLst>
          </p:cNvPr>
          <p:cNvGrpSpPr/>
          <p:nvPr/>
        </p:nvGrpSpPr>
        <p:grpSpPr>
          <a:xfrm>
            <a:off x="-2646766" y="-38100"/>
            <a:ext cx="19747089" cy="1626373"/>
            <a:chOff x="0" y="0"/>
            <a:chExt cx="2528924" cy="208283"/>
          </a:xfrm>
        </p:grpSpPr>
        <p:sp>
          <p:nvSpPr>
            <p:cNvPr id="5" name="Freeform 3">
              <a:extLst>
                <a:ext uri="{FF2B5EF4-FFF2-40B4-BE49-F238E27FC236}">
                  <a16:creationId xmlns:a16="http://schemas.microsoft.com/office/drawing/2014/main" id="{3A886796-4F0C-17E1-EB4D-E631FC5C97F7}"/>
                </a:ext>
              </a:extLst>
            </p:cNvPr>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C700"/>
            </a:solidFill>
          </p:spPr>
          <p:txBody>
            <a:bodyPr/>
            <a:lstStyle/>
            <a:p>
              <a:endParaRPr lang="en-US"/>
            </a:p>
          </p:txBody>
        </p:sp>
        <p:sp>
          <p:nvSpPr>
            <p:cNvPr id="6" name="TextBox 4">
              <a:extLst>
                <a:ext uri="{FF2B5EF4-FFF2-40B4-BE49-F238E27FC236}">
                  <a16:creationId xmlns:a16="http://schemas.microsoft.com/office/drawing/2014/main" id="{E8A65A30-63A2-F8D2-989F-16811221A179}"/>
                </a:ext>
              </a:extLst>
            </p:cNvPr>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7" name="Picture 5">
            <a:extLst>
              <a:ext uri="{FF2B5EF4-FFF2-40B4-BE49-F238E27FC236}">
                <a16:creationId xmlns:a16="http://schemas.microsoft.com/office/drawing/2014/main" id="{75C9BC00-90A3-AAB7-66C7-DAEF8A95019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4936" y="0"/>
            <a:ext cx="1923064" cy="2309987"/>
          </a:xfrm>
          <a:prstGeom prst="rect">
            <a:avLst/>
          </a:prstGeom>
        </p:spPr>
      </p:pic>
      <p:pic>
        <p:nvPicPr>
          <p:cNvPr id="11" name="Picture 12">
            <a:extLst>
              <a:ext uri="{FF2B5EF4-FFF2-40B4-BE49-F238E27FC236}">
                <a16:creationId xmlns:a16="http://schemas.microsoft.com/office/drawing/2014/main" id="{3B150190-24C4-48CE-40CA-BF009DDC05EC}"/>
              </a:ext>
            </a:extLst>
          </p:cNvPr>
          <p:cNvPicPr>
            <a:picLocks noChangeAspect="1"/>
          </p:cNvPicPr>
          <p:nvPr/>
        </p:nvPicPr>
        <p:blipFill>
          <a:blip r:embed="rId5"/>
          <a:srcRect/>
          <a:stretch>
            <a:fillRect/>
          </a:stretch>
        </p:blipFill>
        <p:spPr>
          <a:xfrm>
            <a:off x="365186" y="192549"/>
            <a:ext cx="1045781" cy="1045781"/>
          </a:xfrm>
          <a:prstGeom prst="rect">
            <a:avLst/>
          </a:prstGeom>
        </p:spPr>
      </p:pic>
      <p:sp>
        <p:nvSpPr>
          <p:cNvPr id="13" name="TextBox 17">
            <a:extLst>
              <a:ext uri="{FF2B5EF4-FFF2-40B4-BE49-F238E27FC236}">
                <a16:creationId xmlns:a16="http://schemas.microsoft.com/office/drawing/2014/main" id="{7F4FC639-C6AD-5A9E-6958-78171EC4B473}"/>
              </a:ext>
            </a:extLst>
          </p:cNvPr>
          <p:cNvSpPr txBox="1"/>
          <p:nvPr/>
        </p:nvSpPr>
        <p:spPr>
          <a:xfrm>
            <a:off x="1537906" y="170647"/>
            <a:ext cx="10154634" cy="1285801"/>
          </a:xfrm>
          <a:prstGeom prst="rect">
            <a:avLst/>
          </a:prstGeom>
        </p:spPr>
        <p:txBody>
          <a:bodyPr lIns="0" tIns="0" rIns="0" bIns="0" rtlCol="0" anchor="t">
            <a:spAutoFit/>
          </a:bodyPr>
          <a:lstStyle/>
          <a:p>
            <a:pPr>
              <a:lnSpc>
                <a:spcPct val="172163"/>
              </a:lnSpc>
            </a:pPr>
            <a:r>
              <a:rPr lang="en-US" sz="5496">
                <a:solidFill>
                  <a:srgbClr val="0C0059"/>
                </a:solidFill>
                <a:latin typeface="Poppins ExtraBold Bold"/>
              </a:rPr>
              <a:t>JUVENILE JUSTICE CENTER</a:t>
            </a:r>
            <a:endParaRPr lang="en-US"/>
          </a:p>
        </p:txBody>
      </p:sp>
      <p:pic>
        <p:nvPicPr>
          <p:cNvPr id="9" name="Picture 8">
            <a:extLst>
              <a:ext uri="{FF2B5EF4-FFF2-40B4-BE49-F238E27FC236}">
                <a16:creationId xmlns:a16="http://schemas.microsoft.com/office/drawing/2014/main" id="{0B68FC0E-611B-4D7B-B2E3-AEC2685FAFAA}"/>
              </a:ext>
            </a:extLst>
          </p:cNvPr>
          <p:cNvPicPr>
            <a:picLocks noChangeAspect="1"/>
          </p:cNvPicPr>
          <p:nvPr/>
        </p:nvPicPr>
        <p:blipFill>
          <a:blip r:embed="rId6"/>
          <a:stretch>
            <a:fillRect/>
          </a:stretch>
        </p:blipFill>
        <p:spPr>
          <a:xfrm>
            <a:off x="526606" y="1620901"/>
            <a:ext cx="15468600" cy="8683417"/>
          </a:xfrm>
          <a:prstGeom prst="rect">
            <a:avLst/>
          </a:prstGeom>
        </p:spPr>
      </p:pic>
    </p:spTree>
    <p:extLst>
      <p:ext uri="{BB962C8B-B14F-4D97-AF65-F5344CB8AC3E}">
        <p14:creationId xmlns:p14="http://schemas.microsoft.com/office/powerpoint/2010/main" val="3376492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B7B5ADC-5044-DFC3-F076-02CB428495A3}"/>
              </a:ext>
            </a:extLst>
          </p:cNvPr>
          <p:cNvGrpSpPr/>
          <p:nvPr/>
        </p:nvGrpSpPr>
        <p:grpSpPr>
          <a:xfrm>
            <a:off x="-2646766" y="-38100"/>
            <a:ext cx="19747089" cy="1626373"/>
            <a:chOff x="0" y="0"/>
            <a:chExt cx="2528924" cy="208283"/>
          </a:xfrm>
        </p:grpSpPr>
        <p:sp>
          <p:nvSpPr>
            <p:cNvPr id="5" name="Freeform 3">
              <a:extLst>
                <a:ext uri="{FF2B5EF4-FFF2-40B4-BE49-F238E27FC236}">
                  <a16:creationId xmlns:a16="http://schemas.microsoft.com/office/drawing/2014/main" id="{3A886796-4F0C-17E1-EB4D-E631FC5C97F7}"/>
                </a:ext>
              </a:extLst>
            </p:cNvPr>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C700"/>
            </a:solidFill>
          </p:spPr>
          <p:txBody>
            <a:bodyPr/>
            <a:lstStyle/>
            <a:p>
              <a:endParaRPr lang="en-US"/>
            </a:p>
          </p:txBody>
        </p:sp>
        <p:sp>
          <p:nvSpPr>
            <p:cNvPr id="6" name="TextBox 4">
              <a:extLst>
                <a:ext uri="{FF2B5EF4-FFF2-40B4-BE49-F238E27FC236}">
                  <a16:creationId xmlns:a16="http://schemas.microsoft.com/office/drawing/2014/main" id="{E8A65A30-63A2-F8D2-989F-16811221A179}"/>
                </a:ext>
              </a:extLst>
            </p:cNvPr>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7" name="Picture 5">
            <a:extLst>
              <a:ext uri="{FF2B5EF4-FFF2-40B4-BE49-F238E27FC236}">
                <a16:creationId xmlns:a16="http://schemas.microsoft.com/office/drawing/2014/main" id="{75C9BC00-90A3-AAB7-66C7-DAEF8A95019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4936" y="0"/>
            <a:ext cx="1923064" cy="2309987"/>
          </a:xfrm>
          <a:prstGeom prst="rect">
            <a:avLst/>
          </a:prstGeom>
        </p:spPr>
      </p:pic>
      <p:pic>
        <p:nvPicPr>
          <p:cNvPr id="11" name="Picture 12">
            <a:extLst>
              <a:ext uri="{FF2B5EF4-FFF2-40B4-BE49-F238E27FC236}">
                <a16:creationId xmlns:a16="http://schemas.microsoft.com/office/drawing/2014/main" id="{3B150190-24C4-48CE-40CA-BF009DDC05EC}"/>
              </a:ext>
            </a:extLst>
          </p:cNvPr>
          <p:cNvPicPr>
            <a:picLocks noChangeAspect="1"/>
          </p:cNvPicPr>
          <p:nvPr/>
        </p:nvPicPr>
        <p:blipFill>
          <a:blip r:embed="rId5"/>
          <a:srcRect/>
          <a:stretch>
            <a:fillRect/>
          </a:stretch>
        </p:blipFill>
        <p:spPr>
          <a:xfrm>
            <a:off x="365186" y="192549"/>
            <a:ext cx="1045781" cy="1045781"/>
          </a:xfrm>
          <a:prstGeom prst="rect">
            <a:avLst/>
          </a:prstGeom>
        </p:spPr>
      </p:pic>
      <p:sp>
        <p:nvSpPr>
          <p:cNvPr id="13" name="TextBox 17">
            <a:extLst>
              <a:ext uri="{FF2B5EF4-FFF2-40B4-BE49-F238E27FC236}">
                <a16:creationId xmlns:a16="http://schemas.microsoft.com/office/drawing/2014/main" id="{7F4FC639-C6AD-5A9E-6958-78171EC4B473}"/>
              </a:ext>
            </a:extLst>
          </p:cNvPr>
          <p:cNvSpPr txBox="1"/>
          <p:nvPr/>
        </p:nvSpPr>
        <p:spPr>
          <a:xfrm>
            <a:off x="1537906" y="170647"/>
            <a:ext cx="10154634" cy="1285801"/>
          </a:xfrm>
          <a:prstGeom prst="rect">
            <a:avLst/>
          </a:prstGeom>
        </p:spPr>
        <p:txBody>
          <a:bodyPr lIns="0" tIns="0" rIns="0" bIns="0" rtlCol="0" anchor="t">
            <a:spAutoFit/>
          </a:bodyPr>
          <a:lstStyle/>
          <a:p>
            <a:pPr>
              <a:lnSpc>
                <a:spcPct val="172163"/>
              </a:lnSpc>
            </a:pPr>
            <a:r>
              <a:rPr lang="en-US" sz="5496">
                <a:solidFill>
                  <a:srgbClr val="0C0059"/>
                </a:solidFill>
                <a:latin typeface="Poppins ExtraBold Bold"/>
              </a:rPr>
              <a:t>JUVENILE JUSTICE CENTER</a:t>
            </a:r>
            <a:endParaRPr lang="en-US"/>
          </a:p>
        </p:txBody>
      </p:sp>
      <p:pic>
        <p:nvPicPr>
          <p:cNvPr id="3" name="Picture 2">
            <a:extLst>
              <a:ext uri="{FF2B5EF4-FFF2-40B4-BE49-F238E27FC236}">
                <a16:creationId xmlns:a16="http://schemas.microsoft.com/office/drawing/2014/main" id="{A60F9873-CB27-44CB-B684-B9270FFE77DA}"/>
              </a:ext>
            </a:extLst>
          </p:cNvPr>
          <p:cNvPicPr>
            <a:picLocks noChangeAspect="1"/>
          </p:cNvPicPr>
          <p:nvPr/>
        </p:nvPicPr>
        <p:blipFill>
          <a:blip r:embed="rId6"/>
          <a:stretch>
            <a:fillRect/>
          </a:stretch>
        </p:blipFill>
        <p:spPr>
          <a:xfrm>
            <a:off x="304800" y="1625973"/>
            <a:ext cx="15385116" cy="8661027"/>
          </a:xfrm>
          <a:prstGeom prst="rect">
            <a:avLst/>
          </a:prstGeom>
        </p:spPr>
      </p:pic>
    </p:spTree>
    <p:extLst>
      <p:ext uri="{BB962C8B-B14F-4D97-AF65-F5344CB8AC3E}">
        <p14:creationId xmlns:p14="http://schemas.microsoft.com/office/powerpoint/2010/main" val="3662455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124621" cy="10287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Sea of hands in the middle">
            <a:extLst>
              <a:ext uri="{FF2B5EF4-FFF2-40B4-BE49-F238E27FC236}">
                <a16:creationId xmlns:a16="http://schemas.microsoft.com/office/drawing/2014/main" id="{DF58BEAB-9CF9-F868-61AD-89BA14DDDC55}"/>
              </a:ext>
            </a:extLst>
          </p:cNvPr>
          <p:cNvPicPr>
            <a:picLocks noChangeAspect="1"/>
          </p:cNvPicPr>
          <p:nvPr/>
        </p:nvPicPr>
        <p:blipFill>
          <a:blip r:embed="rId3">
            <a:extLst>
              <a:ext uri="{28A0092B-C50C-407E-A947-70E740481C1C}">
                <a14:useLocalDpi xmlns:a14="http://schemas.microsoft.com/office/drawing/2010/main" val="0"/>
              </a:ext>
            </a:extLst>
          </a:blip>
          <a:srcRect l="22516" r="18150"/>
          <a:stretch/>
        </p:blipFill>
        <p:spPr>
          <a:xfrm>
            <a:off x="-1" y="-3"/>
            <a:ext cx="9144001" cy="10287003"/>
          </a:xfrm>
          <a:prstGeom prst="rect">
            <a:avLst/>
          </a:prstGeom>
        </p:spPr>
      </p:pic>
      <p:sp>
        <p:nvSpPr>
          <p:cNvPr id="3" name="Content Placeholder 2">
            <a:extLst>
              <a:ext uri="{FF2B5EF4-FFF2-40B4-BE49-F238E27FC236}">
                <a16:creationId xmlns:a16="http://schemas.microsoft.com/office/drawing/2014/main" id="{0CC402BF-A358-6C59-51F3-FAE89743DA04}"/>
              </a:ext>
            </a:extLst>
          </p:cNvPr>
          <p:cNvSpPr>
            <a:spLocks noGrp="1"/>
          </p:cNvSpPr>
          <p:nvPr>
            <p:ph idx="1"/>
          </p:nvPr>
        </p:nvSpPr>
        <p:spPr>
          <a:xfrm>
            <a:off x="9289143" y="899887"/>
            <a:ext cx="7150738" cy="8460234"/>
          </a:xfrm>
        </p:spPr>
        <p:txBody>
          <a:bodyPr anchor="ctr">
            <a:normAutofit/>
          </a:bodyPr>
          <a:lstStyle/>
          <a:p>
            <a:pPr marL="0" indent="0">
              <a:buNone/>
            </a:pPr>
            <a:r>
              <a:rPr lang="en-US" sz="4400">
                <a:solidFill>
                  <a:schemeClr val="tx2"/>
                </a:solidFill>
              </a:rPr>
              <a:t>Community Engagement</a:t>
            </a:r>
          </a:p>
          <a:p>
            <a:pPr marL="0" indent="0">
              <a:buNone/>
            </a:pPr>
            <a:endParaRPr lang="en-US" sz="4400">
              <a:solidFill>
                <a:schemeClr val="tx2"/>
              </a:solidFill>
            </a:endParaRPr>
          </a:p>
          <a:p>
            <a:pPr marL="0" indent="0">
              <a:buNone/>
            </a:pPr>
            <a:r>
              <a:rPr lang="en-US" sz="4400">
                <a:solidFill>
                  <a:schemeClr val="tx2"/>
                </a:solidFill>
              </a:rPr>
              <a:t>Accountability</a:t>
            </a:r>
            <a:endParaRPr lang="en-US" sz="4400">
              <a:solidFill>
                <a:schemeClr val="tx2"/>
              </a:solidFill>
              <a:cs typeface="Calibri"/>
            </a:endParaRPr>
          </a:p>
          <a:p>
            <a:pPr marL="0" indent="0">
              <a:buNone/>
            </a:pPr>
            <a:br>
              <a:rPr lang="en-US" sz="4400"/>
            </a:br>
            <a:r>
              <a:rPr lang="en-US" sz="4400">
                <a:solidFill>
                  <a:schemeClr val="tx2"/>
                </a:solidFill>
              </a:rPr>
              <a:t>Transparency </a:t>
            </a:r>
            <a:endParaRPr lang="en-US" sz="4400">
              <a:solidFill>
                <a:schemeClr val="tx2"/>
              </a:solidFill>
              <a:cs typeface="Calibri"/>
            </a:endParaRPr>
          </a:p>
          <a:p>
            <a:pPr marL="0" indent="0">
              <a:buNone/>
            </a:pPr>
            <a:endParaRPr lang="en-US" sz="3000">
              <a:solidFill>
                <a:schemeClr val="tx2"/>
              </a:solidFill>
            </a:endParaRPr>
          </a:p>
          <a:p>
            <a:pPr marL="400050" lvl="1" indent="0">
              <a:buNone/>
            </a:pPr>
            <a:r>
              <a:rPr lang="en-US" sz="2600">
                <a:solidFill>
                  <a:schemeClr val="tx2"/>
                </a:solidFill>
              </a:rPr>
              <a:t>The Court has worked for several years to increase transparency, community feedback and engagement. </a:t>
            </a:r>
            <a:endParaRPr lang="en-US" sz="2600">
              <a:solidFill>
                <a:schemeClr val="tx2"/>
              </a:solidFill>
              <a:cs typeface="Calibri"/>
            </a:endParaRPr>
          </a:p>
          <a:p>
            <a:pPr marL="0" indent="0">
              <a:buNone/>
            </a:pPr>
            <a:endParaRPr lang="en-US" sz="3000"/>
          </a:p>
        </p:txBody>
      </p:sp>
    </p:spTree>
    <p:extLst>
      <p:ext uri="{BB962C8B-B14F-4D97-AF65-F5344CB8AC3E}">
        <p14:creationId xmlns:p14="http://schemas.microsoft.com/office/powerpoint/2010/main" val="15591362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sp>
        <p:nvSpPr>
          <p:cNvPr id="3" name="AutoShape 3"/>
          <p:cNvSpPr/>
          <p:nvPr/>
        </p:nvSpPr>
        <p:spPr>
          <a:xfrm>
            <a:off x="4740408" y="9614617"/>
            <a:ext cx="6492240" cy="0"/>
          </a:xfrm>
          <a:prstGeom prst="line">
            <a:avLst/>
          </a:prstGeom>
          <a:ln w="47625" cap="flat">
            <a:solidFill>
              <a:srgbClr val="002B64"/>
            </a:solidFill>
            <a:prstDash val="solid"/>
            <a:headEnd type="none" w="sm" len="sm"/>
            <a:tailEnd type="none" w="sm" len="sm"/>
          </a:ln>
        </p:spPr>
        <p:txBody>
          <a:bodyPr/>
          <a:lstStyle/>
          <a:p>
            <a:endParaRPr lang="en-US"/>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7051"/>
          <a:stretch>
            <a:fillRect/>
          </a:stretch>
        </p:blipFill>
        <p:spPr>
          <a:xfrm flipH="1">
            <a:off x="11461628" y="767558"/>
            <a:ext cx="5046095" cy="6917374"/>
          </a:xfrm>
          <a:prstGeom prst="rect">
            <a:avLst/>
          </a:prstGeom>
        </p:spPr>
      </p:pic>
      <p:grpSp>
        <p:nvGrpSpPr>
          <p:cNvPr id="5" name="Group 5"/>
          <p:cNvGrpSpPr/>
          <p:nvPr/>
        </p:nvGrpSpPr>
        <p:grpSpPr>
          <a:xfrm>
            <a:off x="11715581" y="1014650"/>
            <a:ext cx="6423190" cy="6423190"/>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C00"/>
            </a:solidFill>
          </p:spPr>
          <p:txBody>
            <a:bodyPr/>
            <a:lstStyle/>
            <a:p>
              <a:endParaRPr lang="en-US"/>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700"/>
                </a:lnSpc>
                <a:spcBef>
                  <a:spcPct val="0"/>
                </a:spcBef>
              </a:pPr>
              <a:endParaRPr/>
            </a:p>
          </p:txBody>
        </p:sp>
      </p:grpSp>
      <p:grpSp>
        <p:nvGrpSpPr>
          <p:cNvPr id="8" name="Group 8"/>
          <p:cNvGrpSpPr>
            <a:grpSpLocks noChangeAspect="1"/>
          </p:cNvGrpSpPr>
          <p:nvPr/>
        </p:nvGrpSpPr>
        <p:grpSpPr>
          <a:xfrm>
            <a:off x="11926344" y="1225426"/>
            <a:ext cx="6001662" cy="6001638"/>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18204" r="-33361" b="-1044"/>
              </a:stretch>
            </a:blipFill>
          </p:spPr>
          <p:txBody>
            <a:bodyPr/>
            <a:lstStyle/>
            <a:p>
              <a:endParaRPr lang="en-US"/>
            </a:p>
          </p:txBody>
        </p:sp>
      </p:grpSp>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4398191" y="5882920"/>
            <a:ext cx="2688287" cy="268828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814810" y="2136920"/>
            <a:ext cx="1720840" cy="417304"/>
          </a:xfrm>
          <a:prstGeom prst="rect">
            <a:avLst/>
          </a:prstGeom>
        </p:spPr>
      </p:pic>
      <p:pic>
        <p:nvPicPr>
          <p:cNvPr id="12"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78831" y="367350"/>
            <a:ext cx="1895724" cy="1701412"/>
          </a:xfrm>
          <a:prstGeom prst="rect">
            <a:avLst/>
          </a:prstGeom>
        </p:spPr>
      </p:pic>
      <p:sp>
        <p:nvSpPr>
          <p:cNvPr id="13" name="TextBox 13"/>
          <p:cNvSpPr txBox="1"/>
          <p:nvPr/>
        </p:nvSpPr>
        <p:spPr>
          <a:xfrm>
            <a:off x="11510414" y="9347855"/>
            <a:ext cx="4548471" cy="466567"/>
          </a:xfrm>
          <a:prstGeom prst="rect">
            <a:avLst/>
          </a:prstGeom>
        </p:spPr>
        <p:txBody>
          <a:bodyPr lIns="0" tIns="0" rIns="0" bIns="0" rtlCol="0" anchor="t">
            <a:spAutoFit/>
          </a:bodyPr>
          <a:lstStyle/>
          <a:p>
            <a:pPr>
              <a:lnSpc>
                <a:spcPts val="3683"/>
              </a:lnSpc>
              <a:spcBef>
                <a:spcPct val="0"/>
              </a:spcBef>
            </a:pPr>
            <a:r>
              <a:rPr lang="en-US" sz="2631">
                <a:solidFill>
                  <a:srgbClr val="002B64"/>
                </a:solidFill>
                <a:latin typeface="Poppins Medium"/>
              </a:rPr>
              <a:t>Juvenile Justice Center</a:t>
            </a:r>
          </a:p>
        </p:txBody>
      </p:sp>
      <p:sp>
        <p:nvSpPr>
          <p:cNvPr id="14" name="TextBox 14"/>
          <p:cNvSpPr txBox="1"/>
          <p:nvPr/>
        </p:nvSpPr>
        <p:spPr>
          <a:xfrm>
            <a:off x="444317" y="2269403"/>
            <a:ext cx="11566351" cy="6730560"/>
          </a:xfrm>
          <a:prstGeom prst="rect">
            <a:avLst/>
          </a:prstGeom>
        </p:spPr>
        <p:txBody>
          <a:bodyPr wrap="square" lIns="0" tIns="0" rIns="0" bIns="0" rtlCol="0" anchor="t">
            <a:spAutoFit/>
          </a:bodyPr>
          <a:lstStyle/>
          <a:p>
            <a:pPr algn="l">
              <a:lnSpc>
                <a:spcPts val="3629"/>
              </a:lnSpc>
              <a:spcBef>
                <a:spcPct val="0"/>
              </a:spcBef>
            </a:pPr>
            <a:r>
              <a:rPr lang="en-US" sz="2800" u="none" spc="-17">
                <a:solidFill>
                  <a:srgbClr val="002B64"/>
                </a:solidFill>
                <a:latin typeface="Poppins Medium"/>
              </a:rPr>
              <a:t>Promise Team </a:t>
            </a:r>
            <a:r>
              <a:rPr lang="en-US" sz="2800" spc="-17">
                <a:solidFill>
                  <a:srgbClr val="002B64"/>
                </a:solidFill>
                <a:latin typeface="Poppins Medium"/>
              </a:rPr>
              <a:t>is a trauma–informed approach to work with justice involved </a:t>
            </a:r>
            <a:r>
              <a:rPr lang="en-US" sz="2800" u="none" spc="-17">
                <a:solidFill>
                  <a:srgbClr val="002B64"/>
                </a:solidFill>
                <a:latin typeface="Poppins Medium"/>
              </a:rPr>
              <a:t>girls with a history of trauma and behavioral health disorders who are on probation and have an open or recent involvement with the Cuyahoga County Department of Children &amp; Family Services (CCDCFS).</a:t>
            </a:r>
          </a:p>
          <a:p>
            <a:pPr algn="l">
              <a:lnSpc>
                <a:spcPts val="2178"/>
              </a:lnSpc>
              <a:spcBef>
                <a:spcPct val="0"/>
              </a:spcBef>
            </a:pPr>
            <a:endParaRPr lang="en-US" sz="2800" u="none" spc="-17">
              <a:solidFill>
                <a:srgbClr val="002B64"/>
              </a:solidFill>
              <a:latin typeface="Poppins Medium"/>
            </a:endParaRPr>
          </a:p>
          <a:p>
            <a:pPr algn="l">
              <a:lnSpc>
                <a:spcPts val="3629"/>
              </a:lnSpc>
              <a:spcBef>
                <a:spcPct val="0"/>
              </a:spcBef>
            </a:pPr>
            <a:r>
              <a:rPr lang="en-US" sz="2800" u="none" spc="-17">
                <a:solidFill>
                  <a:srgbClr val="002B64"/>
                </a:solidFill>
                <a:latin typeface="Poppins Medium"/>
              </a:rPr>
              <a:t>The initiative services include:</a:t>
            </a:r>
          </a:p>
          <a:p>
            <a:pPr marL="647697" lvl="1" indent="-323848" algn="l">
              <a:lnSpc>
                <a:spcPts val="3629"/>
              </a:lnSpc>
              <a:buFont typeface="Arial"/>
              <a:buChar char="•"/>
            </a:pPr>
            <a:r>
              <a:rPr lang="en-US" sz="2800" u="none" spc="-17">
                <a:solidFill>
                  <a:srgbClr val="002B64"/>
                </a:solidFill>
                <a:latin typeface="Poppins Medium"/>
              </a:rPr>
              <a:t>Case management</a:t>
            </a:r>
          </a:p>
          <a:p>
            <a:pPr marL="647697" lvl="1" indent="-323848" algn="l">
              <a:lnSpc>
                <a:spcPts val="3629"/>
              </a:lnSpc>
              <a:buFont typeface="Arial"/>
              <a:buChar char="•"/>
            </a:pPr>
            <a:r>
              <a:rPr lang="en-US" sz="2800" u="none" spc="-17">
                <a:solidFill>
                  <a:srgbClr val="002B64"/>
                </a:solidFill>
                <a:latin typeface="Poppins Medium"/>
              </a:rPr>
              <a:t>Specialized &amp; Trauma-informed probation services</a:t>
            </a:r>
          </a:p>
          <a:p>
            <a:pPr marL="647697" lvl="1" indent="-323848" algn="l">
              <a:lnSpc>
                <a:spcPts val="3629"/>
              </a:lnSpc>
              <a:buFont typeface="Arial"/>
              <a:buChar char="•"/>
            </a:pPr>
            <a:r>
              <a:rPr lang="en-US" sz="2800" u="none" spc="-17">
                <a:solidFill>
                  <a:srgbClr val="002B64"/>
                </a:solidFill>
                <a:latin typeface="Poppins Medium"/>
              </a:rPr>
              <a:t>Access to crisis stabilization bed</a:t>
            </a:r>
          </a:p>
          <a:p>
            <a:pPr marL="647697" lvl="1" indent="-323848" algn="l">
              <a:lnSpc>
                <a:spcPts val="3629"/>
              </a:lnSpc>
              <a:buFont typeface="Arial"/>
              <a:buChar char="•"/>
            </a:pPr>
            <a:r>
              <a:rPr lang="en-US" sz="2800" u="none" spc="-17">
                <a:solidFill>
                  <a:srgbClr val="002B64"/>
                </a:solidFill>
                <a:latin typeface="Poppins Medium"/>
              </a:rPr>
              <a:t>Educational/Vocational mentoring</a:t>
            </a:r>
          </a:p>
          <a:p>
            <a:pPr marL="647697" lvl="1" indent="-323848" algn="l">
              <a:lnSpc>
                <a:spcPts val="3629"/>
              </a:lnSpc>
              <a:buFont typeface="Arial"/>
              <a:buChar char="•"/>
            </a:pPr>
            <a:r>
              <a:rPr lang="en-US" sz="2800" u="none" spc="-17">
                <a:solidFill>
                  <a:srgbClr val="002B64"/>
                </a:solidFill>
                <a:latin typeface="Poppins Medium"/>
              </a:rPr>
              <a:t>Evidenced based in-home therapy </a:t>
            </a:r>
          </a:p>
          <a:p>
            <a:pPr marL="1104897" lvl="2" indent="-323848">
              <a:lnSpc>
                <a:spcPts val="3629"/>
              </a:lnSpc>
              <a:buFont typeface="Arial"/>
              <a:buChar char="•"/>
            </a:pPr>
            <a:r>
              <a:rPr lang="en-US" sz="2800" u="none" spc="-17">
                <a:solidFill>
                  <a:srgbClr val="002B64"/>
                </a:solidFill>
                <a:latin typeface="Poppins Medium"/>
              </a:rPr>
              <a:t>Multi-Systemic Therapy (MST)</a:t>
            </a:r>
          </a:p>
          <a:p>
            <a:pPr marL="1104897" lvl="2" indent="-323848">
              <a:lnSpc>
                <a:spcPts val="3629"/>
              </a:lnSpc>
              <a:buFont typeface="Arial"/>
              <a:buChar char="•"/>
            </a:pPr>
            <a:r>
              <a:rPr lang="en-US" sz="2800" u="none" spc="-17">
                <a:solidFill>
                  <a:srgbClr val="002B64"/>
                </a:solidFill>
                <a:latin typeface="Poppins Medium"/>
              </a:rPr>
              <a:t>Integrated Co-occurring Treatment (ICT)</a:t>
            </a:r>
          </a:p>
          <a:p>
            <a:pPr marL="1104897" lvl="2" indent="-323848">
              <a:lnSpc>
                <a:spcPts val="3629"/>
              </a:lnSpc>
              <a:buFont typeface="Arial"/>
              <a:buChar char="•"/>
            </a:pPr>
            <a:r>
              <a:rPr lang="en-US" sz="2800" u="none" spc="-17">
                <a:solidFill>
                  <a:srgbClr val="002B64"/>
                </a:solidFill>
                <a:latin typeface="Poppins Medium"/>
              </a:rPr>
              <a:t>Trauma Focused Cognitive Behavioral Therapy (TF-CBT)</a:t>
            </a:r>
          </a:p>
        </p:txBody>
      </p:sp>
      <p:sp>
        <p:nvSpPr>
          <p:cNvPr id="15" name="TextBox 15"/>
          <p:cNvSpPr txBox="1"/>
          <p:nvPr/>
        </p:nvSpPr>
        <p:spPr>
          <a:xfrm>
            <a:off x="1285265" y="1443946"/>
            <a:ext cx="7319718" cy="605166"/>
          </a:xfrm>
          <a:prstGeom prst="rect">
            <a:avLst/>
          </a:prstGeom>
        </p:spPr>
        <p:txBody>
          <a:bodyPr lIns="0" tIns="0" rIns="0" bIns="0" rtlCol="0" anchor="t">
            <a:spAutoFit/>
          </a:bodyPr>
          <a:lstStyle/>
          <a:p>
            <a:pPr>
              <a:lnSpc>
                <a:spcPts val="4512"/>
              </a:lnSpc>
            </a:pPr>
            <a:r>
              <a:rPr lang="en-US" sz="4800">
                <a:solidFill>
                  <a:srgbClr val="002B64"/>
                </a:solidFill>
                <a:latin typeface="Poppins Bold" panose="00000800000000000000" charset="0"/>
                <a:cs typeface="Poppins Bold" panose="00000800000000000000" charset="0"/>
              </a:rPr>
              <a:t>Promise Team</a:t>
            </a:r>
          </a:p>
        </p:txBody>
      </p:sp>
      <p:grpSp>
        <p:nvGrpSpPr>
          <p:cNvPr id="16" name="Group 16"/>
          <p:cNvGrpSpPr/>
          <p:nvPr/>
        </p:nvGrpSpPr>
        <p:grpSpPr>
          <a:xfrm>
            <a:off x="1467680" y="8879837"/>
            <a:ext cx="1019440" cy="601368"/>
            <a:chOff x="0" y="0"/>
            <a:chExt cx="1359253" cy="801824"/>
          </a:xfrm>
        </p:grpSpPr>
        <p:pic>
          <p:nvPicPr>
            <p:cNvPr id="17"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flipV="1">
              <a:off x="757885" y="200456"/>
              <a:ext cx="801824" cy="400912"/>
            </a:xfrm>
            <a:prstGeom prst="rect">
              <a:avLst/>
            </a:prstGeom>
          </p:spPr>
        </p:pic>
        <p:pic>
          <p:nvPicPr>
            <p:cNvPr id="18" name="Picture 1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flipV="1">
              <a:off x="276656" y="200456"/>
              <a:ext cx="801824" cy="400912"/>
            </a:xfrm>
            <a:prstGeom prst="rect">
              <a:avLst/>
            </a:prstGeom>
          </p:spPr>
        </p:pic>
        <p:pic>
          <p:nvPicPr>
            <p:cNvPr id="19" name="Picture 1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flipV="1">
              <a:off x="-200456" y="200456"/>
              <a:ext cx="801824" cy="400912"/>
            </a:xfrm>
            <a:prstGeom prst="rect">
              <a:avLst/>
            </a:prstGeom>
          </p:spPr>
        </p:pic>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B7B5ADC-5044-DFC3-F076-02CB428495A3}"/>
              </a:ext>
            </a:extLst>
          </p:cNvPr>
          <p:cNvGrpSpPr/>
          <p:nvPr/>
        </p:nvGrpSpPr>
        <p:grpSpPr>
          <a:xfrm>
            <a:off x="-2646766" y="-38100"/>
            <a:ext cx="19747089" cy="1626373"/>
            <a:chOff x="0" y="0"/>
            <a:chExt cx="2528924" cy="208283"/>
          </a:xfrm>
        </p:grpSpPr>
        <p:sp>
          <p:nvSpPr>
            <p:cNvPr id="5" name="Freeform 3">
              <a:extLst>
                <a:ext uri="{FF2B5EF4-FFF2-40B4-BE49-F238E27FC236}">
                  <a16:creationId xmlns:a16="http://schemas.microsoft.com/office/drawing/2014/main" id="{3A886796-4F0C-17E1-EB4D-E631FC5C97F7}"/>
                </a:ext>
              </a:extLst>
            </p:cNvPr>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C700"/>
            </a:solidFill>
          </p:spPr>
          <p:txBody>
            <a:bodyPr/>
            <a:lstStyle/>
            <a:p>
              <a:endParaRPr lang="en-US"/>
            </a:p>
          </p:txBody>
        </p:sp>
        <p:sp>
          <p:nvSpPr>
            <p:cNvPr id="6" name="TextBox 4">
              <a:extLst>
                <a:ext uri="{FF2B5EF4-FFF2-40B4-BE49-F238E27FC236}">
                  <a16:creationId xmlns:a16="http://schemas.microsoft.com/office/drawing/2014/main" id="{E8A65A30-63A2-F8D2-989F-16811221A179}"/>
                </a:ext>
              </a:extLst>
            </p:cNvPr>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7" name="Picture 5">
            <a:extLst>
              <a:ext uri="{FF2B5EF4-FFF2-40B4-BE49-F238E27FC236}">
                <a16:creationId xmlns:a16="http://schemas.microsoft.com/office/drawing/2014/main" id="{75C9BC00-90A3-AAB7-66C7-DAEF8A95019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4936" y="0"/>
            <a:ext cx="1923064" cy="2309987"/>
          </a:xfrm>
          <a:prstGeom prst="rect">
            <a:avLst/>
          </a:prstGeom>
        </p:spPr>
      </p:pic>
      <p:pic>
        <p:nvPicPr>
          <p:cNvPr id="11" name="Picture 12">
            <a:extLst>
              <a:ext uri="{FF2B5EF4-FFF2-40B4-BE49-F238E27FC236}">
                <a16:creationId xmlns:a16="http://schemas.microsoft.com/office/drawing/2014/main" id="{3B150190-24C4-48CE-40CA-BF009DDC05EC}"/>
              </a:ext>
            </a:extLst>
          </p:cNvPr>
          <p:cNvPicPr>
            <a:picLocks noChangeAspect="1"/>
          </p:cNvPicPr>
          <p:nvPr/>
        </p:nvPicPr>
        <p:blipFill>
          <a:blip r:embed="rId5"/>
          <a:srcRect/>
          <a:stretch>
            <a:fillRect/>
          </a:stretch>
        </p:blipFill>
        <p:spPr>
          <a:xfrm>
            <a:off x="365186" y="192549"/>
            <a:ext cx="1045781" cy="1045781"/>
          </a:xfrm>
          <a:prstGeom prst="rect">
            <a:avLst/>
          </a:prstGeom>
        </p:spPr>
      </p:pic>
      <p:sp>
        <p:nvSpPr>
          <p:cNvPr id="13" name="TextBox 17">
            <a:extLst>
              <a:ext uri="{FF2B5EF4-FFF2-40B4-BE49-F238E27FC236}">
                <a16:creationId xmlns:a16="http://schemas.microsoft.com/office/drawing/2014/main" id="{7F4FC639-C6AD-5A9E-6958-78171EC4B473}"/>
              </a:ext>
            </a:extLst>
          </p:cNvPr>
          <p:cNvSpPr txBox="1"/>
          <p:nvPr/>
        </p:nvSpPr>
        <p:spPr>
          <a:xfrm>
            <a:off x="1537906" y="170647"/>
            <a:ext cx="10154634" cy="1285801"/>
          </a:xfrm>
          <a:prstGeom prst="rect">
            <a:avLst/>
          </a:prstGeom>
        </p:spPr>
        <p:txBody>
          <a:bodyPr lIns="0" tIns="0" rIns="0" bIns="0" rtlCol="0" anchor="t">
            <a:spAutoFit/>
          </a:bodyPr>
          <a:lstStyle/>
          <a:p>
            <a:pPr>
              <a:lnSpc>
                <a:spcPct val="172163"/>
              </a:lnSpc>
            </a:pPr>
            <a:r>
              <a:rPr lang="en-US" sz="5496">
                <a:solidFill>
                  <a:srgbClr val="0C0059"/>
                </a:solidFill>
                <a:latin typeface="Poppins ExtraBold Bold"/>
              </a:rPr>
              <a:t>JUVENILE JUSTICE CENTER</a:t>
            </a:r>
            <a:endParaRPr lang="en-US"/>
          </a:p>
        </p:txBody>
      </p:sp>
      <p:pic>
        <p:nvPicPr>
          <p:cNvPr id="3" name="Picture 2">
            <a:extLst>
              <a:ext uri="{FF2B5EF4-FFF2-40B4-BE49-F238E27FC236}">
                <a16:creationId xmlns:a16="http://schemas.microsoft.com/office/drawing/2014/main" id="{6BBB45E2-3FBE-476B-9E83-079453C69B35}"/>
              </a:ext>
            </a:extLst>
          </p:cNvPr>
          <p:cNvPicPr>
            <a:picLocks noChangeAspect="1"/>
          </p:cNvPicPr>
          <p:nvPr/>
        </p:nvPicPr>
        <p:blipFill>
          <a:blip r:embed="rId6"/>
          <a:stretch>
            <a:fillRect/>
          </a:stretch>
        </p:blipFill>
        <p:spPr>
          <a:xfrm>
            <a:off x="540461" y="1588273"/>
            <a:ext cx="15468600" cy="8698563"/>
          </a:xfrm>
          <a:prstGeom prst="rect">
            <a:avLst/>
          </a:prstGeom>
        </p:spPr>
      </p:pic>
    </p:spTree>
    <p:extLst>
      <p:ext uri="{BB962C8B-B14F-4D97-AF65-F5344CB8AC3E}">
        <p14:creationId xmlns:p14="http://schemas.microsoft.com/office/powerpoint/2010/main" val="901315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grpSp>
        <p:nvGrpSpPr>
          <p:cNvPr id="3" name="Group 3"/>
          <p:cNvGrpSpPr/>
          <p:nvPr/>
        </p:nvGrpSpPr>
        <p:grpSpPr>
          <a:xfrm>
            <a:off x="442281" y="1809476"/>
            <a:ext cx="16915824" cy="6708051"/>
            <a:chOff x="0" y="0"/>
            <a:chExt cx="4455196" cy="1766729"/>
          </a:xfrm>
        </p:grpSpPr>
        <p:sp>
          <p:nvSpPr>
            <p:cNvPr id="4" name="Freeform 4"/>
            <p:cNvSpPr/>
            <p:nvPr/>
          </p:nvSpPr>
          <p:spPr>
            <a:xfrm>
              <a:off x="0" y="0"/>
              <a:ext cx="4455196" cy="1766729"/>
            </a:xfrm>
            <a:custGeom>
              <a:avLst/>
              <a:gdLst/>
              <a:ahLst/>
              <a:cxnLst/>
              <a:rect l="l" t="t" r="r" b="b"/>
              <a:pathLst>
                <a:path w="4455196" h="1766729">
                  <a:moveTo>
                    <a:pt x="0" y="0"/>
                  </a:moveTo>
                  <a:lnTo>
                    <a:pt x="4455196" y="0"/>
                  </a:lnTo>
                  <a:lnTo>
                    <a:pt x="4455196" y="1766729"/>
                  </a:lnTo>
                  <a:lnTo>
                    <a:pt x="0" y="1766729"/>
                  </a:lnTo>
                  <a:close/>
                </a:path>
              </a:pathLst>
            </a:custGeom>
            <a:solidFill>
              <a:srgbClr val="FFCC00"/>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7051"/>
          <a:stretch>
            <a:fillRect/>
          </a:stretch>
        </p:blipFill>
        <p:spPr>
          <a:xfrm>
            <a:off x="11646857" y="2085974"/>
            <a:ext cx="4983055" cy="6830956"/>
          </a:xfrm>
          <a:prstGeom prst="rect">
            <a:avLst/>
          </a:prstGeom>
        </p:spPr>
      </p:pic>
      <p:grpSp>
        <p:nvGrpSpPr>
          <p:cNvPr id="7" name="Group 7"/>
          <p:cNvGrpSpPr/>
          <p:nvPr/>
        </p:nvGrpSpPr>
        <p:grpSpPr>
          <a:xfrm>
            <a:off x="10036265" y="2323282"/>
            <a:ext cx="6356338" cy="6356338"/>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txBody>
            <a:bodyPr/>
            <a:lstStyle/>
            <a:p>
              <a:endParaRPr lang="en-US"/>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700"/>
                </a:lnSpc>
                <a:spcBef>
                  <a:spcPct val="0"/>
                </a:spcBef>
              </a:pPr>
              <a:endParaRPr/>
            </a:p>
          </p:txBody>
        </p:sp>
      </p:grpSp>
      <p:grpSp>
        <p:nvGrpSpPr>
          <p:cNvPr id="10" name="Group 10"/>
          <p:cNvGrpSpPr/>
          <p:nvPr/>
        </p:nvGrpSpPr>
        <p:grpSpPr>
          <a:xfrm>
            <a:off x="10175863" y="2462881"/>
            <a:ext cx="6077141" cy="6077141"/>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DE59"/>
            </a:solidFill>
          </p:spPr>
          <p:txBody>
            <a:bodyPr/>
            <a:lstStyle/>
            <a:p>
              <a:endParaRPr lang="en-US"/>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700"/>
                </a:lnSpc>
                <a:spcBef>
                  <a:spcPct val="0"/>
                </a:spcBef>
              </a:pPr>
              <a:endParaRPr/>
            </a:p>
          </p:txBody>
        </p:sp>
      </p:grpSp>
      <p:grpSp>
        <p:nvGrpSpPr>
          <p:cNvPr id="13" name="Group 13"/>
          <p:cNvGrpSpPr>
            <a:grpSpLocks noChangeAspect="1"/>
          </p:cNvGrpSpPr>
          <p:nvPr/>
        </p:nvGrpSpPr>
        <p:grpSpPr>
          <a:xfrm>
            <a:off x="10601774" y="2888802"/>
            <a:ext cx="5225319" cy="5225298"/>
            <a:chOff x="0" y="0"/>
            <a:chExt cx="6350000" cy="6349975"/>
          </a:xfrm>
        </p:grpSpPr>
        <p:sp>
          <p:nvSpPr>
            <p:cNvPr id="14" name="Freeform 1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15065" r="-34933"/>
              </a:stretch>
            </a:blipFill>
          </p:spPr>
          <p:txBody>
            <a:bodyPr/>
            <a:lstStyle/>
            <a:p>
              <a:endParaRPr lang="en-US"/>
            </a:p>
          </p:txBody>
        </p:sp>
      </p:grpSp>
      <p:sp>
        <p:nvSpPr>
          <p:cNvPr id="15" name="AutoShape 15"/>
          <p:cNvSpPr/>
          <p:nvPr/>
        </p:nvSpPr>
        <p:spPr>
          <a:xfrm>
            <a:off x="15555764" y="9210675"/>
            <a:ext cx="6492240" cy="0"/>
          </a:xfrm>
          <a:prstGeom prst="line">
            <a:avLst/>
          </a:prstGeom>
          <a:ln w="47625" cap="flat">
            <a:solidFill>
              <a:srgbClr val="002B64"/>
            </a:solidFill>
            <a:prstDash val="solid"/>
            <a:headEnd type="none" w="sm" len="sm"/>
            <a:tailEnd type="none" w="sm" len="sm"/>
          </a:ln>
        </p:spPr>
        <p:txBody>
          <a:bodyPr/>
          <a:lstStyle/>
          <a:p>
            <a:endParaRPr lang="en-US"/>
          </a:p>
        </p:txBody>
      </p:sp>
      <p:grpSp>
        <p:nvGrpSpPr>
          <p:cNvPr id="16" name="Group 16"/>
          <p:cNvGrpSpPr/>
          <p:nvPr/>
        </p:nvGrpSpPr>
        <p:grpSpPr>
          <a:xfrm>
            <a:off x="9822932" y="6024387"/>
            <a:ext cx="2047771" cy="2047771"/>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9D9D9"/>
            </a:solidFill>
          </p:spPr>
          <p:txBody>
            <a:bodyPr/>
            <a:lstStyle/>
            <a:p>
              <a:endParaRPr lang="en-US"/>
            </a:p>
          </p:txBody>
        </p:sp>
        <p:sp>
          <p:nvSpPr>
            <p:cNvPr id="18" name="TextBox 18"/>
            <p:cNvSpPr txBox="1"/>
            <p:nvPr/>
          </p:nvSpPr>
          <p:spPr>
            <a:xfrm>
              <a:off x="76200" y="9525"/>
              <a:ext cx="660400" cy="727075"/>
            </a:xfrm>
            <a:prstGeom prst="rect">
              <a:avLst/>
            </a:prstGeom>
          </p:spPr>
          <p:txBody>
            <a:bodyPr lIns="50800" tIns="50800" rIns="50800" bIns="50800" rtlCol="0" anchor="ctr"/>
            <a:lstStyle/>
            <a:p>
              <a:pPr algn="ctr">
                <a:lnSpc>
                  <a:spcPts val="3683"/>
                </a:lnSpc>
              </a:pPr>
              <a:endParaRPr/>
            </a:p>
          </p:txBody>
        </p:sp>
      </p:grpSp>
      <p:pic>
        <p:nvPicPr>
          <p:cNvPr id="19" name="Picture 1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flipV="1">
            <a:off x="15766345" y="929138"/>
            <a:ext cx="601368" cy="300684"/>
          </a:xfrm>
          <a:prstGeom prst="rect">
            <a:avLst/>
          </a:prstGeom>
        </p:spPr>
      </p:pic>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4035828" y="1701342"/>
            <a:ext cx="2594084" cy="2594084"/>
          </a:xfrm>
          <a:prstGeom prst="rect">
            <a:avLst/>
          </a:prstGeom>
        </p:spPr>
      </p:pic>
      <p:pic>
        <p:nvPicPr>
          <p:cNvPr id="21"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166170" y="6387349"/>
            <a:ext cx="1463742" cy="1463742"/>
          </a:xfrm>
          <a:prstGeom prst="rect">
            <a:avLst/>
          </a:prstGeom>
        </p:spPr>
      </p:pic>
      <p:pic>
        <p:nvPicPr>
          <p:cNvPr id="22" name="Picture 2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flipV="1">
            <a:off x="15405422" y="929138"/>
            <a:ext cx="601368" cy="300684"/>
          </a:xfrm>
          <a:prstGeom prst="rect">
            <a:avLst/>
          </a:prstGeom>
        </p:spPr>
      </p:pic>
      <p:pic>
        <p:nvPicPr>
          <p:cNvPr id="23" name="Picture 2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flipV="1">
            <a:off x="15047589" y="929138"/>
            <a:ext cx="601368" cy="300684"/>
          </a:xfrm>
          <a:prstGeom prst="rect">
            <a:avLst/>
          </a:prstGeom>
        </p:spPr>
      </p:pic>
      <p:pic>
        <p:nvPicPr>
          <p:cNvPr id="24" name="Picture 2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148616" y="3379134"/>
            <a:ext cx="1498241" cy="363324"/>
          </a:xfrm>
          <a:prstGeom prst="rect">
            <a:avLst/>
          </a:prstGeom>
        </p:spPr>
      </p:pic>
      <p:sp>
        <p:nvSpPr>
          <p:cNvPr id="25" name="TextBox 25"/>
          <p:cNvSpPr txBox="1"/>
          <p:nvPr/>
        </p:nvSpPr>
        <p:spPr>
          <a:xfrm>
            <a:off x="766075" y="1933508"/>
            <a:ext cx="4898858" cy="1877373"/>
          </a:xfrm>
          <a:prstGeom prst="rect">
            <a:avLst/>
          </a:prstGeom>
        </p:spPr>
        <p:txBody>
          <a:bodyPr lIns="0" tIns="0" rIns="0" bIns="0" rtlCol="0" anchor="t">
            <a:spAutoFit/>
          </a:bodyPr>
          <a:lstStyle/>
          <a:p>
            <a:pPr algn="l">
              <a:lnSpc>
                <a:spcPts val="3871"/>
              </a:lnSpc>
              <a:spcBef>
                <a:spcPct val="0"/>
              </a:spcBef>
            </a:pPr>
            <a:r>
              <a:rPr lang="en-US" sz="3199" u="none" spc="-19">
                <a:solidFill>
                  <a:srgbClr val="002B64"/>
                </a:solidFill>
                <a:latin typeface="Poppins Medium Bold"/>
              </a:rPr>
              <a:t>Providers:</a:t>
            </a:r>
          </a:p>
          <a:p>
            <a:pPr marL="647697" lvl="1" indent="-323848" algn="l">
              <a:lnSpc>
                <a:spcPts val="3629"/>
              </a:lnSpc>
              <a:spcBef>
                <a:spcPct val="0"/>
              </a:spcBef>
              <a:buFont typeface="Arial"/>
              <a:buChar char="•"/>
            </a:pPr>
            <a:r>
              <a:rPr lang="en-US" sz="2999" u="none" spc="-17">
                <a:solidFill>
                  <a:srgbClr val="002B64"/>
                </a:solidFill>
                <a:latin typeface="Poppins Medium"/>
              </a:rPr>
              <a:t>Applewood Centers</a:t>
            </a:r>
          </a:p>
          <a:p>
            <a:pPr marL="647697" lvl="1" indent="-323848" algn="l">
              <a:lnSpc>
                <a:spcPts val="3629"/>
              </a:lnSpc>
              <a:spcBef>
                <a:spcPct val="0"/>
              </a:spcBef>
              <a:buFont typeface="Arial"/>
              <a:buChar char="•"/>
            </a:pPr>
            <a:r>
              <a:rPr lang="en-US" sz="2999" u="none" spc="-17">
                <a:solidFill>
                  <a:srgbClr val="002B64"/>
                </a:solidFill>
                <a:latin typeface="Poppins Medium"/>
              </a:rPr>
              <a:t>Bellefaire JCB</a:t>
            </a:r>
          </a:p>
          <a:p>
            <a:pPr marL="647697" lvl="1" indent="-323848" algn="l">
              <a:lnSpc>
                <a:spcPts val="3629"/>
              </a:lnSpc>
              <a:spcBef>
                <a:spcPct val="0"/>
              </a:spcBef>
              <a:buFont typeface="Arial"/>
              <a:buChar char="•"/>
            </a:pPr>
            <a:r>
              <a:rPr lang="en-US" sz="2999" spc="-17">
                <a:solidFill>
                  <a:srgbClr val="002B64"/>
                </a:solidFill>
                <a:latin typeface="Poppins Medium"/>
              </a:rPr>
              <a:t>Court MST</a:t>
            </a:r>
            <a:endParaRPr lang="en-US" sz="2999" u="none" spc="-17">
              <a:solidFill>
                <a:srgbClr val="002B64"/>
              </a:solidFill>
              <a:latin typeface="Poppins Medium"/>
            </a:endParaRPr>
          </a:p>
        </p:txBody>
      </p:sp>
      <p:sp>
        <p:nvSpPr>
          <p:cNvPr id="26" name="TextBox 26"/>
          <p:cNvSpPr txBox="1"/>
          <p:nvPr/>
        </p:nvSpPr>
        <p:spPr>
          <a:xfrm>
            <a:off x="11465244" y="8991538"/>
            <a:ext cx="4451443" cy="466567"/>
          </a:xfrm>
          <a:prstGeom prst="rect">
            <a:avLst/>
          </a:prstGeom>
        </p:spPr>
        <p:txBody>
          <a:bodyPr lIns="0" tIns="0" rIns="0" bIns="0" rtlCol="0" anchor="t">
            <a:spAutoFit/>
          </a:bodyPr>
          <a:lstStyle/>
          <a:p>
            <a:pPr>
              <a:lnSpc>
                <a:spcPts val="3683"/>
              </a:lnSpc>
              <a:spcBef>
                <a:spcPct val="0"/>
              </a:spcBef>
            </a:pPr>
            <a:r>
              <a:rPr lang="en-US" sz="2631">
                <a:solidFill>
                  <a:srgbClr val="002B64"/>
                </a:solidFill>
                <a:latin typeface="Poppins Medium"/>
              </a:rPr>
              <a:t>Juvenile Justice Center</a:t>
            </a:r>
          </a:p>
        </p:txBody>
      </p:sp>
      <p:sp>
        <p:nvSpPr>
          <p:cNvPr id="27" name="TextBox 27"/>
          <p:cNvSpPr txBox="1"/>
          <p:nvPr/>
        </p:nvSpPr>
        <p:spPr>
          <a:xfrm>
            <a:off x="766075" y="3939346"/>
            <a:ext cx="8881269" cy="4139565"/>
          </a:xfrm>
          <a:prstGeom prst="rect">
            <a:avLst/>
          </a:prstGeom>
        </p:spPr>
        <p:txBody>
          <a:bodyPr lIns="0" tIns="0" rIns="0" bIns="0" rtlCol="0" anchor="t">
            <a:spAutoFit/>
          </a:bodyPr>
          <a:lstStyle/>
          <a:p>
            <a:pPr algn="l">
              <a:lnSpc>
                <a:spcPts val="3629"/>
              </a:lnSpc>
              <a:spcBef>
                <a:spcPct val="0"/>
              </a:spcBef>
            </a:pPr>
            <a:r>
              <a:rPr lang="en-US" sz="2999" u="none" spc="-17">
                <a:solidFill>
                  <a:srgbClr val="002B64"/>
                </a:solidFill>
                <a:latin typeface="Poppins Medium"/>
              </a:rPr>
              <a:t>In recent years, the Court has utilized research in juvenile justice to improve outcomes. As a result, there has been a significant shift to family-centered treatment:</a:t>
            </a:r>
          </a:p>
          <a:p>
            <a:pPr marL="647697" lvl="1" indent="-323848" algn="l">
              <a:lnSpc>
                <a:spcPts val="3629"/>
              </a:lnSpc>
              <a:spcBef>
                <a:spcPct val="0"/>
              </a:spcBef>
              <a:buFont typeface="Arial"/>
              <a:buChar char="•"/>
            </a:pPr>
            <a:r>
              <a:rPr lang="en-US" sz="2999" u="none" spc="-17">
                <a:solidFill>
                  <a:srgbClr val="002B64"/>
                </a:solidFill>
                <a:latin typeface="Poppins Medium"/>
              </a:rPr>
              <a:t>To impower caregivers to be part of the solution</a:t>
            </a:r>
          </a:p>
          <a:p>
            <a:pPr marL="647697" lvl="1" indent="-323848" algn="l">
              <a:lnSpc>
                <a:spcPts val="3629"/>
              </a:lnSpc>
              <a:spcBef>
                <a:spcPct val="0"/>
              </a:spcBef>
              <a:buFont typeface="Arial"/>
              <a:buChar char="•"/>
            </a:pPr>
            <a:r>
              <a:rPr lang="en-US" sz="2999" u="none" spc="-17">
                <a:solidFill>
                  <a:srgbClr val="002B64"/>
                </a:solidFill>
                <a:latin typeface="Poppins Medium"/>
              </a:rPr>
              <a:t>Address family, peers, education, prosocial activities</a:t>
            </a:r>
          </a:p>
          <a:p>
            <a:pPr marL="647697" lvl="1" indent="-323848" algn="l">
              <a:lnSpc>
                <a:spcPts val="3629"/>
              </a:lnSpc>
              <a:spcBef>
                <a:spcPct val="0"/>
              </a:spcBef>
              <a:buFont typeface="Arial"/>
              <a:buChar char="•"/>
            </a:pPr>
            <a:r>
              <a:rPr lang="en-US" sz="2999" u="none" spc="-17">
                <a:solidFill>
                  <a:srgbClr val="002B64"/>
                </a:solidFill>
                <a:latin typeface="Poppins Medium"/>
              </a:rPr>
              <a:t>Community-based</a:t>
            </a:r>
          </a:p>
        </p:txBody>
      </p:sp>
      <p:sp>
        <p:nvSpPr>
          <p:cNvPr id="28" name="TextBox 28"/>
          <p:cNvSpPr txBox="1"/>
          <p:nvPr/>
        </p:nvSpPr>
        <p:spPr>
          <a:xfrm>
            <a:off x="774142" y="1146155"/>
            <a:ext cx="8011816" cy="605166"/>
          </a:xfrm>
          <a:prstGeom prst="rect">
            <a:avLst/>
          </a:prstGeom>
        </p:spPr>
        <p:txBody>
          <a:bodyPr lIns="0" tIns="0" rIns="0" bIns="0" rtlCol="0" anchor="t">
            <a:spAutoFit/>
          </a:bodyPr>
          <a:lstStyle/>
          <a:p>
            <a:pPr>
              <a:lnSpc>
                <a:spcPts val="4512"/>
              </a:lnSpc>
            </a:pPr>
            <a:r>
              <a:rPr lang="en-US" sz="4800">
                <a:solidFill>
                  <a:srgbClr val="002B64"/>
                </a:solidFill>
                <a:latin typeface="Poppins Bold" panose="00000800000000000000" charset="0"/>
                <a:cs typeface="Poppins Bold" panose="00000800000000000000" charset="0"/>
              </a:rPr>
              <a:t>In-Home Family Therapy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19659" y="1151447"/>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Programming</a:t>
            </a:r>
          </a:p>
        </p:txBody>
      </p:sp>
      <p:grpSp>
        <p:nvGrpSpPr>
          <p:cNvPr id="15" name="Group 15"/>
          <p:cNvGrpSpPr/>
          <p:nvPr/>
        </p:nvGrpSpPr>
        <p:grpSpPr>
          <a:xfrm>
            <a:off x="419659" y="8723695"/>
            <a:ext cx="6697550" cy="750113"/>
            <a:chOff x="0" y="0"/>
            <a:chExt cx="8930067" cy="1000150"/>
          </a:xfrm>
        </p:grpSpPr>
        <p:pic>
          <p:nvPicPr>
            <p:cNvPr id="16" name="Picture 16"/>
            <p:cNvPicPr>
              <a:picLocks noChangeAspect="1"/>
            </p:cNvPicPr>
            <p:nvPr/>
          </p:nvPicPr>
          <p:blipFill>
            <a:blip r:embed="rId4"/>
            <a:srcRect/>
            <a:stretch>
              <a:fillRect/>
            </a:stretch>
          </p:blipFill>
          <p:spPr>
            <a:xfrm>
              <a:off x="0" y="0"/>
              <a:ext cx="1000150" cy="1000150"/>
            </a:xfrm>
            <a:prstGeom prst="rect">
              <a:avLst/>
            </a:prstGeom>
          </p:spPr>
        </p:pic>
        <p:sp>
          <p:nvSpPr>
            <p:cNvPr id="17" name="TextBox 17"/>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18" name="TextBox 18"/>
          <p:cNvSpPr txBox="1"/>
          <p:nvPr/>
        </p:nvSpPr>
        <p:spPr>
          <a:xfrm>
            <a:off x="419659" y="2067152"/>
            <a:ext cx="17054343" cy="5066515"/>
          </a:xfrm>
          <a:prstGeom prst="rect">
            <a:avLst/>
          </a:prstGeom>
        </p:spPr>
        <p:txBody>
          <a:bodyPr lIns="0" tIns="0" rIns="0" bIns="0" rtlCol="0" anchor="t">
            <a:spAutoFit/>
          </a:bodyPr>
          <a:lstStyle/>
          <a:p>
            <a:pPr>
              <a:lnSpc>
                <a:spcPts val="4392"/>
              </a:lnSpc>
            </a:pPr>
            <a:r>
              <a:rPr lang="en-US" sz="3600">
                <a:solidFill>
                  <a:srgbClr val="0C0059"/>
                </a:solidFill>
                <a:latin typeface="Poppins Bold"/>
              </a:rPr>
              <a:t>Multi-Systemic Therapy (MST):</a:t>
            </a:r>
          </a:p>
          <a:p>
            <a:pPr marL="777240" lvl="1" indent="-388620">
              <a:lnSpc>
                <a:spcPts val="4392"/>
              </a:lnSpc>
              <a:buFont typeface="Arial"/>
              <a:buChar char="•"/>
            </a:pPr>
            <a:r>
              <a:rPr lang="en-US" sz="3600" spc="-21">
                <a:solidFill>
                  <a:srgbClr val="0C0059"/>
                </a:solidFill>
                <a:latin typeface="Poppins"/>
              </a:rPr>
              <a:t>A unique, goal-oriented, comprehensive, and evidence-based, treatment program designed to serve youth with multiple problems</a:t>
            </a:r>
            <a:endParaRPr lang="en-US" sz="3600" spc="-21">
              <a:solidFill>
                <a:srgbClr val="0C0059"/>
              </a:solidFill>
              <a:latin typeface="Poppins"/>
              <a:cs typeface="Poppins"/>
            </a:endParaRPr>
          </a:p>
          <a:p>
            <a:pPr marL="777240" lvl="1" indent="-388620">
              <a:lnSpc>
                <a:spcPts val="4392"/>
              </a:lnSpc>
              <a:buFont typeface="Arial"/>
              <a:buChar char="•"/>
            </a:pPr>
            <a:r>
              <a:rPr lang="en-US" sz="3600" spc="-21">
                <a:solidFill>
                  <a:srgbClr val="0C0059"/>
                </a:solidFill>
                <a:latin typeface="Poppins"/>
              </a:rPr>
              <a:t>The Court's MST Program (MST) employs eight therapists, one manager, and one assistant manager and can serve 120 youth and families per year (largest capacity in OH). Currently need 7 clinicians!!</a:t>
            </a:r>
            <a:endParaRPr lang="en-US" sz="3600" spc="-21">
              <a:solidFill>
                <a:srgbClr val="0C0059"/>
              </a:solidFill>
              <a:latin typeface="Poppins"/>
              <a:cs typeface="Poppins"/>
            </a:endParaRPr>
          </a:p>
          <a:p>
            <a:pPr marL="777240" lvl="1" indent="-388620">
              <a:lnSpc>
                <a:spcPts val="4392"/>
              </a:lnSpc>
              <a:buFont typeface="Arial"/>
              <a:buChar char="•"/>
            </a:pPr>
            <a:r>
              <a:rPr lang="en-US" sz="3600" spc="-21">
                <a:solidFill>
                  <a:srgbClr val="0C0059"/>
                </a:solidFill>
                <a:latin typeface="Poppins"/>
              </a:rPr>
              <a:t>Provides intensive services within the family’s ecology including the home, school, and community w/therapists available 24-hours-per-day, 7-days-per-week.</a:t>
            </a:r>
            <a:endParaRPr lang="en-US" sz="3600" spc="-21">
              <a:solidFill>
                <a:srgbClr val="0C0059"/>
              </a:solidFill>
              <a:latin typeface="Poppins"/>
              <a:cs typeface="Poppins"/>
            </a:endParaRPr>
          </a:p>
        </p:txBody>
      </p:sp>
      <p:grpSp>
        <p:nvGrpSpPr>
          <p:cNvPr id="19" name="Group 19"/>
          <p:cNvGrpSpPr/>
          <p:nvPr/>
        </p:nvGrpSpPr>
        <p:grpSpPr>
          <a:xfrm>
            <a:off x="7326084" y="7068158"/>
            <a:ext cx="10356792" cy="1944287"/>
            <a:chOff x="0" y="0"/>
            <a:chExt cx="13809056" cy="2592383"/>
          </a:xfrm>
        </p:grpSpPr>
        <p:grpSp>
          <p:nvGrpSpPr>
            <p:cNvPr id="20" name="Group 20"/>
            <p:cNvGrpSpPr/>
            <p:nvPr/>
          </p:nvGrpSpPr>
          <p:grpSpPr>
            <a:xfrm>
              <a:off x="0" y="0"/>
              <a:ext cx="6322696" cy="2592383"/>
              <a:chOff x="0" y="0"/>
              <a:chExt cx="659174" cy="270269"/>
            </a:xfrm>
          </p:grpSpPr>
          <p:sp>
            <p:nvSpPr>
              <p:cNvPr id="21" name="Freeform 21"/>
              <p:cNvSpPr/>
              <p:nvPr/>
            </p:nvSpPr>
            <p:spPr>
              <a:xfrm>
                <a:off x="0" y="0"/>
                <a:ext cx="659174" cy="270269"/>
              </a:xfrm>
              <a:custGeom>
                <a:avLst/>
                <a:gdLst/>
                <a:ahLst/>
                <a:cxnLst/>
                <a:rect l="l" t="t" r="r" b="b"/>
                <a:pathLst>
                  <a:path w="659174" h="270269">
                    <a:moveTo>
                      <a:pt x="455974" y="0"/>
                    </a:moveTo>
                    <a:lnTo>
                      <a:pt x="0" y="0"/>
                    </a:lnTo>
                    <a:lnTo>
                      <a:pt x="0" y="270269"/>
                    </a:lnTo>
                    <a:lnTo>
                      <a:pt x="455974" y="270269"/>
                    </a:lnTo>
                    <a:lnTo>
                      <a:pt x="659174" y="135135"/>
                    </a:lnTo>
                    <a:lnTo>
                      <a:pt x="455974" y="0"/>
                    </a:lnTo>
                    <a:close/>
                  </a:path>
                </a:pathLst>
              </a:custGeom>
              <a:solidFill>
                <a:srgbClr val="0C0059"/>
              </a:solidFill>
            </p:spPr>
            <p:txBody>
              <a:bodyPr/>
              <a:lstStyle/>
              <a:p>
                <a:endParaRPr lang="en-US"/>
              </a:p>
            </p:txBody>
          </p:sp>
          <p:sp>
            <p:nvSpPr>
              <p:cNvPr id="22" name="TextBox 22"/>
              <p:cNvSpPr txBox="1"/>
              <p:nvPr/>
            </p:nvSpPr>
            <p:spPr>
              <a:xfrm>
                <a:off x="0" y="-38100"/>
                <a:ext cx="698500" cy="444500"/>
              </a:xfrm>
              <a:prstGeom prst="rect">
                <a:avLst/>
              </a:prstGeom>
            </p:spPr>
            <p:txBody>
              <a:bodyPr lIns="50800" tIns="50800" rIns="50800" bIns="50800" rtlCol="0" anchor="ctr"/>
              <a:lstStyle/>
              <a:p>
                <a:pPr algn="ctr">
                  <a:lnSpc>
                    <a:spcPts val="2238"/>
                  </a:lnSpc>
                </a:pPr>
                <a:endParaRPr/>
              </a:p>
            </p:txBody>
          </p:sp>
        </p:grpSp>
        <p:grpSp>
          <p:nvGrpSpPr>
            <p:cNvPr id="23" name="Group 23"/>
            <p:cNvGrpSpPr/>
            <p:nvPr/>
          </p:nvGrpSpPr>
          <p:grpSpPr>
            <a:xfrm>
              <a:off x="5025528" y="0"/>
              <a:ext cx="8783528" cy="2592383"/>
              <a:chOff x="0" y="0"/>
              <a:chExt cx="915728" cy="270269"/>
            </a:xfrm>
          </p:grpSpPr>
          <p:sp>
            <p:nvSpPr>
              <p:cNvPr id="24" name="Freeform 24"/>
              <p:cNvSpPr/>
              <p:nvPr/>
            </p:nvSpPr>
            <p:spPr>
              <a:xfrm>
                <a:off x="0" y="0"/>
                <a:ext cx="915728" cy="270269"/>
              </a:xfrm>
              <a:custGeom>
                <a:avLst/>
                <a:gdLst/>
                <a:ahLst/>
                <a:cxnLst/>
                <a:rect l="l" t="t" r="r" b="b"/>
                <a:pathLst>
                  <a:path w="915728" h="270269">
                    <a:moveTo>
                      <a:pt x="0" y="0"/>
                    </a:moveTo>
                    <a:lnTo>
                      <a:pt x="712528" y="0"/>
                    </a:lnTo>
                    <a:lnTo>
                      <a:pt x="915728" y="135135"/>
                    </a:lnTo>
                    <a:lnTo>
                      <a:pt x="712528" y="270269"/>
                    </a:lnTo>
                    <a:lnTo>
                      <a:pt x="0" y="270269"/>
                    </a:lnTo>
                    <a:lnTo>
                      <a:pt x="203200" y="135135"/>
                    </a:lnTo>
                    <a:lnTo>
                      <a:pt x="0" y="0"/>
                    </a:lnTo>
                    <a:close/>
                  </a:path>
                </a:pathLst>
              </a:custGeom>
              <a:solidFill>
                <a:srgbClr val="FFBB03"/>
              </a:solidFill>
            </p:spPr>
            <p:txBody>
              <a:bodyPr/>
              <a:lstStyle/>
              <a:p>
                <a:endParaRPr lang="en-US"/>
              </a:p>
            </p:txBody>
          </p:sp>
          <p:sp>
            <p:nvSpPr>
              <p:cNvPr id="25" name="TextBox 25"/>
              <p:cNvSpPr txBox="1"/>
              <p:nvPr/>
            </p:nvSpPr>
            <p:spPr>
              <a:xfrm>
                <a:off x="177800" y="-38100"/>
                <a:ext cx="558800" cy="444500"/>
              </a:xfrm>
              <a:prstGeom prst="rect">
                <a:avLst/>
              </a:prstGeom>
            </p:spPr>
            <p:txBody>
              <a:bodyPr lIns="50800" tIns="50800" rIns="50800" bIns="50800" rtlCol="0" anchor="ctr"/>
              <a:lstStyle/>
              <a:p>
                <a:pPr algn="ctr">
                  <a:lnSpc>
                    <a:spcPts val="2238"/>
                  </a:lnSpc>
                </a:pPr>
                <a:endParaRPr/>
              </a:p>
            </p:txBody>
          </p:sp>
        </p:grpSp>
        <p:sp>
          <p:nvSpPr>
            <p:cNvPr id="26" name="TextBox 26"/>
            <p:cNvSpPr txBox="1"/>
            <p:nvPr/>
          </p:nvSpPr>
          <p:spPr>
            <a:xfrm>
              <a:off x="0" y="303143"/>
              <a:ext cx="5694325" cy="1787079"/>
            </a:xfrm>
            <a:prstGeom prst="rect">
              <a:avLst/>
            </a:prstGeom>
          </p:spPr>
          <p:txBody>
            <a:bodyPr lIns="0" tIns="0" rIns="0" bIns="0" rtlCol="0" anchor="t">
              <a:spAutoFit/>
            </a:bodyPr>
            <a:lstStyle/>
            <a:p>
              <a:pPr algn="ctr">
                <a:lnSpc>
                  <a:spcPts val="7522"/>
                </a:lnSpc>
              </a:pPr>
              <a:r>
                <a:rPr lang="en-US" sz="7522">
                  <a:solidFill>
                    <a:srgbClr val="FFFFFF"/>
                  </a:solidFill>
                  <a:latin typeface="Barlow SemiCondensed Bold"/>
                </a:rPr>
                <a:t>81</a:t>
              </a:r>
            </a:p>
            <a:p>
              <a:pPr algn="ctr">
                <a:lnSpc>
                  <a:spcPts val="3009"/>
                </a:lnSpc>
              </a:pPr>
              <a:r>
                <a:rPr lang="en-US" sz="3009">
                  <a:solidFill>
                    <a:srgbClr val="FFFFFF"/>
                  </a:solidFill>
                  <a:latin typeface="Barlow SemiCondensed Bold"/>
                </a:rPr>
                <a:t>youth referred in 2022</a:t>
              </a:r>
            </a:p>
          </p:txBody>
        </p:sp>
        <p:sp>
          <p:nvSpPr>
            <p:cNvPr id="27" name="TextBox 27"/>
            <p:cNvSpPr txBox="1"/>
            <p:nvPr/>
          </p:nvSpPr>
          <p:spPr>
            <a:xfrm>
              <a:off x="6745291" y="219310"/>
              <a:ext cx="5949105" cy="2296639"/>
            </a:xfrm>
            <a:prstGeom prst="rect">
              <a:avLst/>
            </a:prstGeom>
          </p:spPr>
          <p:txBody>
            <a:bodyPr lIns="0" tIns="0" rIns="0" bIns="0" rtlCol="0" anchor="t">
              <a:spAutoFit/>
            </a:bodyPr>
            <a:lstStyle/>
            <a:p>
              <a:pPr algn="ctr">
                <a:lnSpc>
                  <a:spcPts val="7522"/>
                </a:lnSpc>
              </a:pPr>
              <a:r>
                <a:rPr lang="en-US" sz="7522">
                  <a:solidFill>
                    <a:srgbClr val="0C0059"/>
                  </a:solidFill>
                  <a:latin typeface="Barlow SemiCondensed Bold"/>
                </a:rPr>
                <a:t>77%</a:t>
              </a:r>
            </a:p>
            <a:p>
              <a:pPr algn="ctr">
                <a:lnSpc>
                  <a:spcPts val="3009"/>
                </a:lnSpc>
              </a:pPr>
              <a:r>
                <a:rPr lang="en-US" sz="3009">
                  <a:solidFill>
                    <a:srgbClr val="0C0059"/>
                  </a:solidFill>
                  <a:latin typeface="Barlow SemiCondensed Bold"/>
                </a:rPr>
                <a:t>of youth had no new arrests after completing MST</a:t>
              </a:r>
            </a:p>
          </p:txBody>
        </p:sp>
      </p:grpSp>
    </p:spTree>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grpSp>
        <p:nvGrpSpPr>
          <p:cNvPr id="3" name="Group 3"/>
          <p:cNvGrpSpPr/>
          <p:nvPr/>
        </p:nvGrpSpPr>
        <p:grpSpPr>
          <a:xfrm>
            <a:off x="292850" y="23586"/>
            <a:ext cx="17702299" cy="9743844"/>
            <a:chOff x="0" y="0"/>
            <a:chExt cx="4662334" cy="2566280"/>
          </a:xfrm>
        </p:grpSpPr>
        <p:sp>
          <p:nvSpPr>
            <p:cNvPr id="4" name="Freeform 4"/>
            <p:cNvSpPr/>
            <p:nvPr/>
          </p:nvSpPr>
          <p:spPr>
            <a:xfrm>
              <a:off x="0" y="0"/>
              <a:ext cx="4662334" cy="2566280"/>
            </a:xfrm>
            <a:custGeom>
              <a:avLst/>
              <a:gdLst/>
              <a:ahLst/>
              <a:cxnLst/>
              <a:rect l="l" t="t" r="r" b="b"/>
              <a:pathLst>
                <a:path w="4662334" h="2566280">
                  <a:moveTo>
                    <a:pt x="0" y="0"/>
                  </a:moveTo>
                  <a:lnTo>
                    <a:pt x="4662334" y="0"/>
                  </a:lnTo>
                  <a:lnTo>
                    <a:pt x="4662334" y="2566280"/>
                  </a:lnTo>
                  <a:lnTo>
                    <a:pt x="0" y="2566280"/>
                  </a:lnTo>
                  <a:close/>
                </a:path>
              </a:pathLst>
            </a:custGeom>
            <a:solidFill>
              <a:srgbClr val="002B64"/>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sp>
        <p:nvSpPr>
          <p:cNvPr id="6" name="AutoShape 6"/>
          <p:cNvSpPr/>
          <p:nvPr/>
        </p:nvSpPr>
        <p:spPr>
          <a:xfrm>
            <a:off x="15555764" y="9210675"/>
            <a:ext cx="6492240" cy="0"/>
          </a:xfrm>
          <a:prstGeom prst="line">
            <a:avLst/>
          </a:prstGeom>
          <a:ln w="47625" cap="flat">
            <a:solidFill>
              <a:srgbClr val="FFCC00"/>
            </a:solidFill>
            <a:prstDash val="solid"/>
            <a:headEnd type="none" w="sm" len="sm"/>
            <a:tailEnd type="none" w="sm" len="sm"/>
          </a:ln>
        </p:spPr>
        <p:txBody>
          <a:bodyPr/>
          <a:lstStyle/>
          <a:p>
            <a:endParaRPr lang="en-US"/>
          </a:p>
        </p:txBody>
      </p:sp>
      <p:sp>
        <p:nvSpPr>
          <p:cNvPr id="11" name="TextBox 11"/>
          <p:cNvSpPr txBox="1"/>
          <p:nvPr/>
        </p:nvSpPr>
        <p:spPr>
          <a:xfrm>
            <a:off x="11465244" y="8991538"/>
            <a:ext cx="4451443" cy="466567"/>
          </a:xfrm>
          <a:prstGeom prst="rect">
            <a:avLst/>
          </a:prstGeom>
        </p:spPr>
        <p:txBody>
          <a:bodyPr lIns="0" tIns="0" rIns="0" bIns="0" rtlCol="0" anchor="t">
            <a:spAutoFit/>
          </a:bodyPr>
          <a:lstStyle/>
          <a:p>
            <a:pPr>
              <a:lnSpc>
                <a:spcPts val="3683"/>
              </a:lnSpc>
              <a:spcBef>
                <a:spcPct val="0"/>
              </a:spcBef>
            </a:pPr>
            <a:r>
              <a:rPr lang="en-US" sz="2631">
                <a:solidFill>
                  <a:srgbClr val="FFCC00"/>
                </a:solidFill>
                <a:latin typeface="Poppins Medium"/>
              </a:rPr>
              <a:t>Juvenile Justice Center</a:t>
            </a:r>
          </a:p>
        </p:txBody>
      </p:sp>
      <p:sp>
        <p:nvSpPr>
          <p:cNvPr id="12" name="TextBox 12"/>
          <p:cNvSpPr txBox="1"/>
          <p:nvPr/>
        </p:nvSpPr>
        <p:spPr>
          <a:xfrm>
            <a:off x="4349680" y="3578693"/>
            <a:ext cx="9580133" cy="974852"/>
          </a:xfrm>
          <a:prstGeom prst="rect">
            <a:avLst/>
          </a:prstGeom>
        </p:spPr>
        <p:txBody>
          <a:bodyPr lIns="0" tIns="0" rIns="0" bIns="0" rtlCol="0" anchor="t">
            <a:spAutoFit/>
          </a:bodyPr>
          <a:lstStyle/>
          <a:p>
            <a:pPr>
              <a:lnSpc>
                <a:spcPts val="4512"/>
              </a:lnSpc>
            </a:pPr>
            <a:r>
              <a:rPr lang="en-US" sz="5400" spc="-187">
                <a:solidFill>
                  <a:srgbClr val="FFFFFF"/>
                </a:solidFill>
                <a:latin typeface="Poppins Bold"/>
              </a:rPr>
              <a:t>Alternatives to Detention</a:t>
            </a:r>
          </a:p>
          <a:p>
            <a:pPr>
              <a:lnSpc>
                <a:spcPts val="2725"/>
              </a:lnSpc>
            </a:pPr>
            <a:endParaRPr lang="en-US" sz="2850" spc="-113">
              <a:solidFill>
                <a:srgbClr val="FFFFFF"/>
              </a:solidFill>
              <a:latin typeface="Poppins"/>
              <a:cs typeface="Poppin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6364936" y="0"/>
            <a:ext cx="1923064" cy="2309987"/>
          </a:xfrm>
          <a:prstGeom prst="rect">
            <a:avLst/>
          </a:prstGeom>
        </p:spPr>
      </p:pic>
      <p:grpSp>
        <p:nvGrpSpPr>
          <p:cNvPr id="7" name="Group 7"/>
          <p:cNvGrpSpPr/>
          <p:nvPr/>
        </p:nvGrpSpPr>
        <p:grpSpPr>
          <a:xfrm rot="-5400000">
            <a:off x="-3333215" y="7117806"/>
            <a:ext cx="8077129" cy="1010920"/>
            <a:chOff x="0" y="0"/>
            <a:chExt cx="1522058" cy="190498"/>
          </a:xfrm>
        </p:grpSpPr>
        <p:sp>
          <p:nvSpPr>
            <p:cNvPr id="8" name="Freeform 8"/>
            <p:cNvSpPr/>
            <p:nvPr/>
          </p:nvSpPr>
          <p:spPr>
            <a:xfrm>
              <a:off x="0" y="0"/>
              <a:ext cx="1522058" cy="190498"/>
            </a:xfrm>
            <a:custGeom>
              <a:avLst/>
              <a:gdLst/>
              <a:ahLst/>
              <a:cxnLst/>
              <a:rect l="l" t="t" r="r" b="b"/>
              <a:pathLst>
                <a:path w="1522058" h="190498">
                  <a:moveTo>
                    <a:pt x="203200" y="0"/>
                  </a:moveTo>
                  <a:lnTo>
                    <a:pt x="1522058" y="0"/>
                  </a:lnTo>
                  <a:lnTo>
                    <a:pt x="1318858" y="190498"/>
                  </a:lnTo>
                  <a:lnTo>
                    <a:pt x="0" y="190498"/>
                  </a:lnTo>
                  <a:lnTo>
                    <a:pt x="203200" y="0"/>
                  </a:lnTo>
                  <a:close/>
                </a:path>
              </a:pathLst>
            </a:custGeom>
            <a:solidFill>
              <a:srgbClr val="0C0059"/>
            </a:solidFill>
          </p:spPr>
          <p:txBody>
            <a:bodyPr/>
            <a:lstStyle/>
            <a:p>
              <a:endParaRPr lang="en-US"/>
            </a:p>
          </p:txBody>
        </p:sp>
        <p:sp>
          <p:nvSpPr>
            <p:cNvPr id="9" name="TextBox 9"/>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sp>
        <p:nvSpPr>
          <p:cNvPr id="12" name="TextBox 12"/>
          <p:cNvSpPr txBox="1"/>
          <p:nvPr/>
        </p:nvSpPr>
        <p:spPr>
          <a:xfrm rot="16200000">
            <a:off x="-2643529" y="6239065"/>
            <a:ext cx="6564406" cy="1047594"/>
          </a:xfrm>
          <a:prstGeom prst="rect">
            <a:avLst/>
          </a:prstGeom>
        </p:spPr>
        <p:txBody>
          <a:bodyPr lIns="0" tIns="0" rIns="0" bIns="0" rtlCol="0" anchor="t">
            <a:spAutoFit/>
          </a:bodyPr>
          <a:lstStyle/>
          <a:p>
            <a:pPr>
              <a:lnSpc>
                <a:spcPct val="170731"/>
              </a:lnSpc>
            </a:pPr>
            <a:r>
              <a:rPr lang="en-US" sz="4500">
                <a:solidFill>
                  <a:srgbClr val="FFFFFF"/>
                </a:solidFill>
                <a:latin typeface="Poppins ExtraBold"/>
              </a:rPr>
              <a:t>CBIC</a:t>
            </a:r>
            <a:endParaRPr lang="en-US"/>
          </a:p>
        </p:txBody>
      </p:sp>
      <p:pic>
        <p:nvPicPr>
          <p:cNvPr id="13" name="Picture 12">
            <a:extLst>
              <a:ext uri="{FF2B5EF4-FFF2-40B4-BE49-F238E27FC236}">
                <a16:creationId xmlns:a16="http://schemas.microsoft.com/office/drawing/2014/main" id="{71BEF671-4275-49E6-B890-2C35392CDC94}"/>
              </a:ext>
            </a:extLst>
          </p:cNvPr>
          <p:cNvPicPr>
            <a:picLocks noChangeAspect="1"/>
          </p:cNvPicPr>
          <p:nvPr/>
        </p:nvPicPr>
        <p:blipFill>
          <a:blip r:embed="rId5"/>
          <a:stretch>
            <a:fillRect/>
          </a:stretch>
        </p:blipFill>
        <p:spPr>
          <a:xfrm>
            <a:off x="1371599" y="665456"/>
            <a:ext cx="15986369" cy="9398094"/>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CE99A3-6C95-2964-CB8C-DF6A493BA8A3}"/>
              </a:ext>
            </a:extLst>
          </p:cNvPr>
          <p:cNvPicPr>
            <a:picLocks noChangeAspect="1"/>
          </p:cNvPicPr>
          <p:nvPr/>
        </p:nvPicPr>
        <p:blipFill>
          <a:blip r:embed="rId3"/>
          <a:stretch>
            <a:fillRect/>
          </a:stretch>
        </p:blipFill>
        <p:spPr>
          <a:xfrm>
            <a:off x="1902391" y="344430"/>
            <a:ext cx="6915150" cy="2038350"/>
          </a:xfrm>
          <a:prstGeom prst="rect">
            <a:avLst/>
          </a:prstGeom>
        </p:spPr>
      </p:pic>
      <p:pic>
        <p:nvPicPr>
          <p:cNvPr id="3" name="Picture 2">
            <a:extLst>
              <a:ext uri="{FF2B5EF4-FFF2-40B4-BE49-F238E27FC236}">
                <a16:creationId xmlns:a16="http://schemas.microsoft.com/office/drawing/2014/main" id="{50581FCA-3C57-0D85-886D-47A0F478744A}"/>
              </a:ext>
            </a:extLst>
          </p:cNvPr>
          <p:cNvPicPr>
            <a:picLocks noChangeAspect="1"/>
          </p:cNvPicPr>
          <p:nvPr/>
        </p:nvPicPr>
        <p:blipFill>
          <a:blip r:embed="rId4"/>
          <a:stretch>
            <a:fillRect/>
          </a:stretch>
        </p:blipFill>
        <p:spPr>
          <a:xfrm>
            <a:off x="743683" y="3425337"/>
            <a:ext cx="5048250" cy="5048250"/>
          </a:xfrm>
          <a:prstGeom prst="rect">
            <a:avLst/>
          </a:prstGeom>
        </p:spPr>
      </p:pic>
      <p:sp>
        <p:nvSpPr>
          <p:cNvPr id="5" name="TextBox 4">
            <a:extLst>
              <a:ext uri="{FF2B5EF4-FFF2-40B4-BE49-F238E27FC236}">
                <a16:creationId xmlns:a16="http://schemas.microsoft.com/office/drawing/2014/main" id="{882B2497-07D6-5C85-2F86-25D37E184272}"/>
              </a:ext>
            </a:extLst>
          </p:cNvPr>
          <p:cNvSpPr txBox="1"/>
          <p:nvPr/>
        </p:nvSpPr>
        <p:spPr>
          <a:xfrm>
            <a:off x="6752916" y="1525394"/>
            <a:ext cx="10777884" cy="84171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endParaRPr lang="en-US" sz="2800" kern="100" dirty="0">
              <a:solidFill>
                <a:schemeClr val="accent1"/>
              </a:solidFill>
              <a:latin typeface="Calibri"/>
              <a:cs typeface="Times New Roman"/>
            </a:endParaRPr>
          </a:p>
          <a:p>
            <a:pPr marL="285750" indent="-285750">
              <a:lnSpc>
                <a:spcPct val="150000"/>
              </a:lnSpc>
              <a:buFont typeface="Wingdings"/>
              <a:buChar char="v"/>
            </a:pPr>
            <a:r>
              <a:rPr lang="en-US" sz="2800" b="1" kern="100" dirty="0">
                <a:solidFill>
                  <a:schemeClr val="accent1"/>
                </a:solidFill>
                <a:latin typeface="Times New Roman"/>
                <a:cs typeface="Times New Roman"/>
              </a:rPr>
              <a:t>The program serves only males, pre and post adjudicated youth that are moderate to high risk. The program is approximately 12 weeks long Monday – Friday and partners with </a:t>
            </a:r>
            <a:r>
              <a:rPr lang="en-US" sz="2800" b="1" i="1" kern="100" dirty="0">
                <a:solidFill>
                  <a:schemeClr val="accent1"/>
                </a:solidFill>
                <a:latin typeface="Times New Roman"/>
                <a:cs typeface="Times New Roman"/>
              </a:rPr>
              <a:t>Renounce Denounce</a:t>
            </a:r>
            <a:r>
              <a:rPr lang="en-US" sz="2800" b="1" kern="100" dirty="0">
                <a:solidFill>
                  <a:schemeClr val="accent1"/>
                </a:solidFill>
                <a:latin typeface="Times New Roman"/>
                <a:cs typeface="Times New Roman"/>
              </a:rPr>
              <a:t> and </a:t>
            </a:r>
            <a:r>
              <a:rPr lang="en-US" sz="2800" b="1" i="1" kern="100" dirty="0">
                <a:solidFill>
                  <a:schemeClr val="accent1"/>
                </a:solidFill>
                <a:latin typeface="Times New Roman"/>
                <a:cs typeface="Times New Roman"/>
              </a:rPr>
              <a:t>Cleveland Peacemakers</a:t>
            </a:r>
            <a:r>
              <a:rPr lang="en-US" sz="2800" b="1" kern="100" dirty="0">
                <a:solidFill>
                  <a:schemeClr val="accent1"/>
                </a:solidFill>
                <a:latin typeface="Times New Roman"/>
                <a:cs typeface="Times New Roman"/>
              </a:rPr>
              <a:t> for Saturday programming.</a:t>
            </a:r>
          </a:p>
          <a:p>
            <a:pPr>
              <a:lnSpc>
                <a:spcPct val="150000"/>
              </a:lnSpc>
            </a:pPr>
            <a:endParaRPr lang="en-US" sz="2800" b="1" kern="100" dirty="0">
              <a:solidFill>
                <a:schemeClr val="accent1"/>
              </a:solidFill>
              <a:latin typeface="Times New Roman"/>
              <a:cs typeface="Times New Roman"/>
            </a:endParaRPr>
          </a:p>
          <a:p>
            <a:pPr marL="347345" indent="-347345">
              <a:lnSpc>
                <a:spcPct val="150000"/>
              </a:lnSpc>
              <a:buFont typeface="Wingdings"/>
              <a:buChar char="v"/>
            </a:pPr>
            <a:r>
              <a:rPr lang="en-US" sz="2800" b="1" kern="100" dirty="0">
                <a:solidFill>
                  <a:schemeClr val="accent1"/>
                </a:solidFill>
                <a:latin typeface="Times New Roman"/>
                <a:cs typeface="Times New Roman"/>
              </a:rPr>
              <a:t>The curriculum is </a:t>
            </a:r>
            <a:r>
              <a:rPr lang="en-US" sz="2800" b="1" i="1" kern="100" dirty="0">
                <a:solidFill>
                  <a:schemeClr val="accent1"/>
                </a:solidFill>
                <a:latin typeface="Times New Roman"/>
                <a:cs typeface="Times New Roman"/>
              </a:rPr>
              <a:t>Cognitive Behavioral Interventions- Core Youth</a:t>
            </a:r>
            <a:r>
              <a:rPr lang="en-US" sz="2800" b="1" kern="100" dirty="0">
                <a:solidFill>
                  <a:schemeClr val="accent1"/>
                </a:solidFill>
                <a:latin typeface="Times New Roman"/>
                <a:cs typeface="Times New Roman"/>
              </a:rPr>
              <a:t>. The program teaches skills ranging from problem solving, social skills and emotional regulation. We serve both full day and half day youth, partnering with CMSD for educational services and Applewood for case management. We also collaborate with</a:t>
            </a:r>
            <a:r>
              <a:rPr lang="en-US" sz="2800" b="1" i="1" kern="100" dirty="0">
                <a:solidFill>
                  <a:schemeClr val="accent1"/>
                </a:solidFill>
                <a:latin typeface="Times New Roman"/>
                <a:cs typeface="Times New Roman"/>
              </a:rPr>
              <a:t> CWRU medical students</a:t>
            </a:r>
            <a:r>
              <a:rPr lang="en-US" sz="2800" b="1" kern="100" dirty="0">
                <a:solidFill>
                  <a:schemeClr val="accent1"/>
                </a:solidFill>
                <a:latin typeface="Times New Roman"/>
                <a:cs typeface="Times New Roman"/>
              </a:rPr>
              <a:t> for social and emotional learning and Fresh Start mentoring program.</a:t>
            </a:r>
          </a:p>
        </p:txBody>
      </p:sp>
    </p:spTree>
    <p:extLst>
      <p:ext uri="{BB962C8B-B14F-4D97-AF65-F5344CB8AC3E}">
        <p14:creationId xmlns:p14="http://schemas.microsoft.com/office/powerpoint/2010/main" val="20788924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73239">
            <a:off x="12086401" y="-5427993"/>
            <a:ext cx="10345798" cy="16351799"/>
            <a:chOff x="0" y="0"/>
            <a:chExt cx="2724819" cy="4306647"/>
          </a:xfrm>
        </p:grpSpPr>
        <p:sp>
          <p:nvSpPr>
            <p:cNvPr id="3" name="Freeform 3"/>
            <p:cNvSpPr/>
            <p:nvPr/>
          </p:nvSpPr>
          <p:spPr>
            <a:xfrm>
              <a:off x="0" y="0"/>
              <a:ext cx="2724819" cy="4306647"/>
            </a:xfrm>
            <a:custGeom>
              <a:avLst/>
              <a:gdLst/>
              <a:ahLst/>
              <a:cxnLst/>
              <a:rect l="l" t="t" r="r" b="b"/>
              <a:pathLst>
                <a:path w="2724819" h="4306647">
                  <a:moveTo>
                    <a:pt x="0" y="0"/>
                  </a:moveTo>
                  <a:lnTo>
                    <a:pt x="2724819" y="0"/>
                  </a:lnTo>
                  <a:lnTo>
                    <a:pt x="2724819" y="4306647"/>
                  </a:lnTo>
                  <a:lnTo>
                    <a:pt x="0" y="4306647"/>
                  </a:lnTo>
                  <a:close/>
                </a:path>
              </a:pathLst>
            </a:custGeom>
            <a:solidFill>
              <a:srgbClr val="0C0059"/>
            </a:solidFill>
          </p:spPr>
          <p:txBody>
            <a:bodyPr/>
            <a:lstStyle/>
            <a:p>
              <a:endParaRPr lang="en-US"/>
            </a:p>
          </p:txBody>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679431">
            <a:off x="14180616" y="-5779621"/>
            <a:ext cx="8214769" cy="20939512"/>
            <a:chOff x="0" y="0"/>
            <a:chExt cx="2163560" cy="5514933"/>
          </a:xfrm>
        </p:grpSpPr>
        <p:sp>
          <p:nvSpPr>
            <p:cNvPr id="6" name="Freeform 6"/>
            <p:cNvSpPr/>
            <p:nvPr/>
          </p:nvSpPr>
          <p:spPr>
            <a:xfrm>
              <a:off x="0" y="0"/>
              <a:ext cx="2163560" cy="5514933"/>
            </a:xfrm>
            <a:custGeom>
              <a:avLst/>
              <a:gdLst/>
              <a:ahLst/>
              <a:cxnLst/>
              <a:rect l="l" t="t" r="r" b="b"/>
              <a:pathLst>
                <a:path w="2163560" h="5514933">
                  <a:moveTo>
                    <a:pt x="0" y="0"/>
                  </a:moveTo>
                  <a:lnTo>
                    <a:pt x="2163560" y="0"/>
                  </a:lnTo>
                  <a:lnTo>
                    <a:pt x="2163560" y="5514933"/>
                  </a:lnTo>
                  <a:lnTo>
                    <a:pt x="0" y="5514933"/>
                  </a:lnTo>
                  <a:close/>
                </a:path>
              </a:pathLst>
            </a:custGeom>
            <a:solidFill>
              <a:srgbClr val="FFC700"/>
            </a:solidFill>
          </p:spPr>
          <p:txBody>
            <a:bodyPr/>
            <a:lstStyle/>
            <a:p>
              <a:endParaRPr lang="en-US"/>
            </a:p>
          </p:txBody>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8" name="Group 8"/>
          <p:cNvGrpSpPr>
            <a:grpSpLocks noChangeAspect="1"/>
          </p:cNvGrpSpPr>
          <p:nvPr/>
        </p:nvGrpSpPr>
        <p:grpSpPr>
          <a:xfrm>
            <a:off x="11007556" y="681068"/>
            <a:ext cx="6758001" cy="8927880"/>
            <a:chOff x="0" y="0"/>
            <a:chExt cx="17527016" cy="23154640"/>
          </a:xfrm>
        </p:grpSpPr>
        <p:sp>
          <p:nvSpPr>
            <p:cNvPr id="9" name="Freeform 9"/>
            <p:cNvSpPr/>
            <p:nvPr/>
          </p:nvSpPr>
          <p:spPr>
            <a:xfrm flipH="1">
              <a:off x="0" y="0"/>
              <a:ext cx="17527015" cy="23154639"/>
            </a:xfrm>
            <a:custGeom>
              <a:avLst/>
              <a:gdLst/>
              <a:ahLst/>
              <a:cxnLst/>
              <a:rect l="l" t="t" r="r" b="b"/>
              <a:pathLst>
                <a:path w="17527015" h="23154639">
                  <a:moveTo>
                    <a:pt x="17527015" y="0"/>
                  </a:moveTo>
                  <a:lnTo>
                    <a:pt x="10333355" y="12948666"/>
                  </a:lnTo>
                  <a:lnTo>
                    <a:pt x="15683611" y="23154639"/>
                  </a:lnTo>
                  <a:lnTo>
                    <a:pt x="0" y="23154639"/>
                  </a:lnTo>
                  <a:lnTo>
                    <a:pt x="0" y="0"/>
                  </a:lnTo>
                  <a:close/>
                </a:path>
              </a:pathLst>
            </a:custGeom>
            <a:blipFill>
              <a:blip r:embed="rId3"/>
              <a:stretch>
                <a:fillRect l="-49050" r="-49050"/>
              </a:stretch>
            </a:blipFill>
          </p:spPr>
          <p:txBody>
            <a:bodyPr/>
            <a:lstStyle/>
            <a:p>
              <a:endParaRPr lang="en-US"/>
            </a:p>
          </p:txBody>
        </p:sp>
      </p:grpSp>
      <p:grpSp>
        <p:nvGrpSpPr>
          <p:cNvPr id="10" name="Group 10"/>
          <p:cNvGrpSpPr/>
          <p:nvPr/>
        </p:nvGrpSpPr>
        <p:grpSpPr>
          <a:xfrm rot="-7179605">
            <a:off x="7349600" y="-917861"/>
            <a:ext cx="5313680" cy="1173100"/>
            <a:chOff x="0" y="0"/>
            <a:chExt cx="1576557" cy="348056"/>
          </a:xfrm>
        </p:grpSpPr>
        <p:sp>
          <p:nvSpPr>
            <p:cNvPr id="11" name="Freeform 11"/>
            <p:cNvSpPr/>
            <p:nvPr/>
          </p:nvSpPr>
          <p:spPr>
            <a:xfrm>
              <a:off x="0" y="0"/>
              <a:ext cx="1576558" cy="348056"/>
            </a:xfrm>
            <a:custGeom>
              <a:avLst/>
              <a:gdLst/>
              <a:ahLst/>
              <a:cxnLst/>
              <a:rect l="l" t="t" r="r" b="b"/>
              <a:pathLst>
                <a:path w="1576558" h="348056">
                  <a:moveTo>
                    <a:pt x="203200" y="0"/>
                  </a:moveTo>
                  <a:lnTo>
                    <a:pt x="1576558" y="0"/>
                  </a:lnTo>
                  <a:lnTo>
                    <a:pt x="1373358" y="348056"/>
                  </a:lnTo>
                  <a:lnTo>
                    <a:pt x="0" y="348056"/>
                  </a:lnTo>
                  <a:lnTo>
                    <a:pt x="203200" y="0"/>
                  </a:lnTo>
                  <a:close/>
                </a:path>
              </a:pathLst>
            </a:custGeom>
            <a:solidFill>
              <a:srgbClr val="FFC700"/>
            </a:solidFill>
          </p:spPr>
          <p:txBody>
            <a:bodyPr/>
            <a:lstStyle/>
            <a:p>
              <a:endParaRPr lang="en-US"/>
            </a:p>
          </p:txBody>
        </p:sp>
        <p:sp>
          <p:nvSpPr>
            <p:cNvPr id="12" name="TextBox 12"/>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458317" y="991166"/>
            <a:ext cx="8809870" cy="750570"/>
          </a:xfrm>
          <a:prstGeom prst="rect">
            <a:avLst/>
          </a:prstGeom>
        </p:spPr>
        <p:txBody>
          <a:bodyPr lIns="0" tIns="0" rIns="0" bIns="0" rtlCol="0" anchor="t">
            <a:spAutoFit/>
          </a:bodyPr>
          <a:lstStyle/>
          <a:p>
            <a:pPr>
              <a:lnSpc>
                <a:spcPts val="5880"/>
              </a:lnSpc>
            </a:pPr>
            <a:r>
              <a:rPr lang="en-US" sz="4200">
                <a:solidFill>
                  <a:srgbClr val="0C0059"/>
                </a:solidFill>
                <a:latin typeface="Poppins Bold"/>
              </a:rPr>
              <a:t>Programming</a:t>
            </a:r>
          </a:p>
        </p:txBody>
      </p:sp>
      <p:grpSp>
        <p:nvGrpSpPr>
          <p:cNvPr id="14" name="Group 14"/>
          <p:cNvGrpSpPr/>
          <p:nvPr/>
        </p:nvGrpSpPr>
        <p:grpSpPr>
          <a:xfrm>
            <a:off x="253114" y="197082"/>
            <a:ext cx="6697550" cy="750113"/>
            <a:chOff x="0" y="0"/>
            <a:chExt cx="8930067" cy="1000150"/>
          </a:xfrm>
        </p:grpSpPr>
        <p:pic>
          <p:nvPicPr>
            <p:cNvPr id="15" name="Picture 15"/>
            <p:cNvPicPr>
              <a:picLocks noChangeAspect="1"/>
            </p:cNvPicPr>
            <p:nvPr/>
          </p:nvPicPr>
          <p:blipFill>
            <a:blip r:embed="rId4"/>
            <a:srcRect/>
            <a:stretch>
              <a:fillRect/>
            </a:stretch>
          </p:blipFill>
          <p:spPr>
            <a:xfrm>
              <a:off x="0" y="0"/>
              <a:ext cx="1000150" cy="1000150"/>
            </a:xfrm>
            <a:prstGeom prst="rect">
              <a:avLst/>
            </a:prstGeom>
          </p:spPr>
        </p:pic>
        <p:sp>
          <p:nvSpPr>
            <p:cNvPr id="16" name="TextBox 16"/>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17" name="TextBox 17"/>
          <p:cNvSpPr txBox="1"/>
          <p:nvPr/>
        </p:nvSpPr>
        <p:spPr>
          <a:xfrm>
            <a:off x="458317" y="1803966"/>
            <a:ext cx="10085338" cy="611124"/>
          </a:xfrm>
          <a:prstGeom prst="rect">
            <a:avLst/>
          </a:prstGeom>
        </p:spPr>
        <p:txBody>
          <a:bodyPr lIns="0" tIns="0" rIns="0" bIns="0" rtlCol="0" anchor="t">
            <a:spAutoFit/>
          </a:bodyPr>
          <a:lstStyle/>
          <a:p>
            <a:pPr marL="0" lvl="0" indent="0" algn="l">
              <a:lnSpc>
                <a:spcPts val="4608"/>
              </a:lnSpc>
            </a:pPr>
            <a:r>
              <a:rPr lang="en-US" sz="3600">
                <a:solidFill>
                  <a:srgbClr val="0C0059"/>
                </a:solidFill>
                <a:latin typeface="Poppins Bold"/>
              </a:rPr>
              <a:t>Daisy House &amp; Youth Care Center</a:t>
            </a:r>
            <a:r>
              <a:rPr lang="en-US" sz="3600" u="none">
                <a:solidFill>
                  <a:srgbClr val="0C0059"/>
                </a:solidFill>
                <a:latin typeface="Poppins Bold"/>
              </a:rPr>
              <a:t>s</a:t>
            </a:r>
          </a:p>
        </p:txBody>
      </p:sp>
      <p:sp>
        <p:nvSpPr>
          <p:cNvPr id="18" name="TextBox 18"/>
          <p:cNvSpPr txBox="1"/>
          <p:nvPr/>
        </p:nvSpPr>
        <p:spPr>
          <a:xfrm>
            <a:off x="458317" y="2623493"/>
            <a:ext cx="11372567" cy="6091411"/>
          </a:xfrm>
          <a:prstGeom prst="rect">
            <a:avLst/>
          </a:prstGeom>
        </p:spPr>
        <p:txBody>
          <a:bodyPr lIns="0" tIns="0" rIns="0" bIns="0" rtlCol="0" anchor="t">
            <a:spAutoFit/>
          </a:bodyPr>
          <a:lstStyle/>
          <a:p>
            <a:pPr>
              <a:lnSpc>
                <a:spcPts val="4079"/>
              </a:lnSpc>
            </a:pPr>
            <a:r>
              <a:rPr lang="en-US" sz="3399" dirty="0">
                <a:solidFill>
                  <a:srgbClr val="0C0059"/>
                </a:solidFill>
                <a:latin typeface="Poppins Bold"/>
              </a:rPr>
              <a:t>The Juvenile Court has worked to expand alternatives to detention.</a:t>
            </a:r>
          </a:p>
          <a:p>
            <a:pPr marL="690872" lvl="1" indent="-345436">
              <a:lnSpc>
                <a:spcPts val="3839"/>
              </a:lnSpc>
              <a:buFont typeface="Arial"/>
              <a:buChar char="•"/>
            </a:pPr>
            <a:r>
              <a:rPr lang="en-US" sz="3199" dirty="0">
                <a:solidFill>
                  <a:srgbClr val="0C0059"/>
                </a:solidFill>
                <a:latin typeface="Poppins"/>
              </a:rPr>
              <a:t>Daisy House completes behavioral health screening and forwards to EIDC for comprehensive behavioral health assessment.</a:t>
            </a:r>
          </a:p>
          <a:p>
            <a:pPr>
              <a:lnSpc>
                <a:spcPts val="1680"/>
              </a:lnSpc>
            </a:pPr>
            <a:endParaRPr lang="en-US" sz="3199" dirty="0">
              <a:solidFill>
                <a:srgbClr val="0C0059"/>
              </a:solidFill>
              <a:latin typeface="Poppins"/>
            </a:endParaRPr>
          </a:p>
          <a:p>
            <a:pPr marL="690872" lvl="1" indent="-345436">
              <a:lnSpc>
                <a:spcPts val="3839"/>
              </a:lnSpc>
              <a:buFont typeface="Arial"/>
              <a:buChar char="•"/>
            </a:pPr>
            <a:r>
              <a:rPr lang="en-US" sz="3199" dirty="0">
                <a:solidFill>
                  <a:srgbClr val="0C0059"/>
                </a:solidFill>
                <a:latin typeface="Poppins"/>
              </a:rPr>
              <a:t>Placement options for the youth are at home, CALM respite, with a family friend, or Youth Care Center (therapeutic group homes).</a:t>
            </a:r>
          </a:p>
          <a:p>
            <a:pPr>
              <a:lnSpc>
                <a:spcPts val="1680"/>
              </a:lnSpc>
            </a:pPr>
            <a:endParaRPr lang="en-US" sz="3199" dirty="0">
              <a:solidFill>
                <a:srgbClr val="0C0059"/>
              </a:solidFill>
              <a:latin typeface="Poppins"/>
            </a:endParaRPr>
          </a:p>
          <a:p>
            <a:pPr marL="690872" lvl="1" indent="-345436">
              <a:lnSpc>
                <a:spcPts val="3839"/>
              </a:lnSpc>
              <a:buFont typeface="Arial"/>
              <a:buChar char="•"/>
            </a:pPr>
            <a:r>
              <a:rPr lang="en-US" sz="3199" dirty="0">
                <a:solidFill>
                  <a:srgbClr val="0C0059"/>
                </a:solidFill>
                <a:latin typeface="Poppins"/>
              </a:rPr>
              <a:t>Law Enforcement has 24/7 access to Court.</a:t>
            </a:r>
          </a:p>
          <a:p>
            <a:pPr>
              <a:lnSpc>
                <a:spcPts val="1680"/>
              </a:lnSpc>
            </a:pPr>
            <a:endParaRPr lang="en-US" sz="3199" dirty="0">
              <a:solidFill>
                <a:srgbClr val="0C0059"/>
              </a:solidFill>
              <a:latin typeface="Poppins"/>
            </a:endParaRPr>
          </a:p>
          <a:p>
            <a:pPr marL="690872" lvl="1" indent="-345436">
              <a:lnSpc>
                <a:spcPts val="3839"/>
              </a:lnSpc>
              <a:buFont typeface="Arial"/>
              <a:buChar char="•"/>
            </a:pPr>
            <a:r>
              <a:rPr lang="en-US" sz="3199" dirty="0">
                <a:solidFill>
                  <a:srgbClr val="0C0059"/>
                </a:solidFill>
                <a:latin typeface="Poppins"/>
              </a:rPr>
              <a:t>Youth are arraigned the following morning without touching detention center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36972" r="12588"/>
          <a:stretch>
            <a:fillRect/>
          </a:stretch>
        </p:blipFill>
        <p:spPr>
          <a:xfrm>
            <a:off x="7617188" y="0"/>
            <a:ext cx="10670812" cy="10287000"/>
          </a:xfrm>
          <a:prstGeom prst="rect">
            <a:avLst/>
          </a:prstGeom>
        </p:spPr>
      </p:pic>
      <p:grpSp>
        <p:nvGrpSpPr>
          <p:cNvPr id="3" name="Group 3"/>
          <p:cNvGrpSpPr/>
          <p:nvPr/>
        </p:nvGrpSpPr>
        <p:grpSpPr>
          <a:xfrm>
            <a:off x="3498747" y="-312620"/>
            <a:ext cx="15937149" cy="767121"/>
            <a:chOff x="0" y="0"/>
            <a:chExt cx="7382897" cy="355369"/>
          </a:xfrm>
        </p:grpSpPr>
        <p:sp>
          <p:nvSpPr>
            <p:cNvPr id="4" name="Freeform 4"/>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5" name="TextBox 5"/>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44570" y="9809913"/>
            <a:ext cx="15937149" cy="767121"/>
            <a:chOff x="0" y="0"/>
            <a:chExt cx="7382897" cy="355369"/>
          </a:xfrm>
        </p:grpSpPr>
        <p:sp>
          <p:nvSpPr>
            <p:cNvPr id="7" name="Freeform 7"/>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8" name="TextBox 8"/>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361022" y="-312620"/>
            <a:ext cx="8272272" cy="1103227"/>
            <a:chOff x="0" y="0"/>
            <a:chExt cx="2664649" cy="355369"/>
          </a:xfrm>
        </p:grpSpPr>
        <p:sp>
          <p:nvSpPr>
            <p:cNvPr id="10" name="Freeform 10"/>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1" name="TextBox 11"/>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4376750" y="9473808"/>
            <a:ext cx="8272272" cy="1103227"/>
            <a:chOff x="0" y="0"/>
            <a:chExt cx="2664649" cy="355369"/>
          </a:xfrm>
        </p:grpSpPr>
        <p:sp>
          <p:nvSpPr>
            <p:cNvPr id="13" name="Freeform 13"/>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4" name="TextBox 1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419659" y="8723695"/>
            <a:ext cx="6697550" cy="750113"/>
            <a:chOff x="0" y="0"/>
            <a:chExt cx="8930067" cy="1000150"/>
          </a:xfrm>
        </p:grpSpPr>
        <p:pic>
          <p:nvPicPr>
            <p:cNvPr id="17" name="Picture 17"/>
            <p:cNvPicPr>
              <a:picLocks noChangeAspect="1"/>
            </p:cNvPicPr>
            <p:nvPr/>
          </p:nvPicPr>
          <p:blipFill>
            <a:blip r:embed="rId4"/>
            <a:srcRect/>
            <a:stretch>
              <a:fillRect/>
            </a:stretch>
          </p:blipFill>
          <p:spPr>
            <a:xfrm>
              <a:off x="0" y="0"/>
              <a:ext cx="1000150" cy="1000150"/>
            </a:xfrm>
            <a:prstGeom prst="rect">
              <a:avLst/>
            </a:prstGeom>
          </p:spPr>
        </p:pic>
        <p:sp>
          <p:nvSpPr>
            <p:cNvPr id="18" name="TextBox 18"/>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19" name="TextBox 19"/>
          <p:cNvSpPr txBox="1"/>
          <p:nvPr/>
        </p:nvSpPr>
        <p:spPr>
          <a:xfrm>
            <a:off x="432384" y="2829163"/>
            <a:ext cx="9860429" cy="3526606"/>
          </a:xfrm>
          <a:prstGeom prst="rect">
            <a:avLst/>
          </a:prstGeom>
        </p:spPr>
        <p:txBody>
          <a:bodyPr lIns="0" tIns="0" rIns="0" bIns="0" rtlCol="0" anchor="t">
            <a:spAutoFit/>
          </a:bodyPr>
          <a:lstStyle/>
          <a:p>
            <a:pPr>
              <a:lnSpc>
                <a:spcPts val="4283"/>
              </a:lnSpc>
            </a:pPr>
            <a:r>
              <a:rPr lang="en-US" sz="3599">
                <a:solidFill>
                  <a:srgbClr val="0C0059"/>
                </a:solidFill>
                <a:latin typeface="Poppins Bold"/>
              </a:rPr>
              <a:t>Youth Care Centers</a:t>
            </a:r>
          </a:p>
          <a:p>
            <a:pPr marL="734051" lvl="1" indent="-367026">
              <a:lnSpc>
                <a:spcPts val="4045"/>
              </a:lnSpc>
              <a:buFont typeface="Arial"/>
              <a:buChar char="•"/>
            </a:pPr>
            <a:r>
              <a:rPr lang="en-US" sz="3399">
                <a:solidFill>
                  <a:srgbClr val="0C0059"/>
                </a:solidFill>
                <a:latin typeface="Poppins"/>
              </a:rPr>
              <a:t>Raven House</a:t>
            </a:r>
          </a:p>
          <a:p>
            <a:pPr>
              <a:lnSpc>
                <a:spcPts val="1665"/>
              </a:lnSpc>
            </a:pPr>
            <a:endParaRPr lang="en-US" sz="3399">
              <a:solidFill>
                <a:srgbClr val="0C0059"/>
              </a:solidFill>
              <a:latin typeface="Poppins"/>
            </a:endParaRPr>
          </a:p>
          <a:p>
            <a:pPr>
              <a:lnSpc>
                <a:spcPts val="1665"/>
              </a:lnSpc>
            </a:pPr>
            <a:endParaRPr lang="en-US" sz="3399">
              <a:solidFill>
                <a:srgbClr val="0C0059"/>
              </a:solidFill>
              <a:latin typeface="Poppins"/>
            </a:endParaRPr>
          </a:p>
          <a:p>
            <a:pPr marL="734051" lvl="1" indent="-367026">
              <a:lnSpc>
                <a:spcPts val="4045"/>
              </a:lnSpc>
              <a:buFont typeface="Arial"/>
              <a:buChar char="•"/>
            </a:pPr>
            <a:r>
              <a:rPr lang="en-US" sz="3399">
                <a:solidFill>
                  <a:srgbClr val="0C0059"/>
                </a:solidFill>
                <a:latin typeface="Poppins"/>
              </a:rPr>
              <a:t>Luther Metropolitan Ministries</a:t>
            </a:r>
          </a:p>
          <a:p>
            <a:pPr>
              <a:lnSpc>
                <a:spcPts val="2142"/>
              </a:lnSpc>
            </a:pPr>
            <a:endParaRPr lang="en-US" sz="3399">
              <a:solidFill>
                <a:srgbClr val="0C0059"/>
              </a:solidFill>
              <a:latin typeface="Poppins"/>
            </a:endParaRPr>
          </a:p>
          <a:p>
            <a:pPr>
              <a:lnSpc>
                <a:spcPts val="1666"/>
              </a:lnSpc>
            </a:pPr>
            <a:endParaRPr lang="en-US" sz="3399">
              <a:solidFill>
                <a:srgbClr val="0C0059"/>
              </a:solidFill>
              <a:latin typeface="Poppins"/>
            </a:endParaRPr>
          </a:p>
          <a:p>
            <a:pPr>
              <a:lnSpc>
                <a:spcPts val="4045"/>
              </a:lnSpc>
            </a:pPr>
            <a:r>
              <a:rPr lang="en-US" sz="3399">
                <a:solidFill>
                  <a:srgbClr val="0C0059"/>
                </a:solidFill>
                <a:latin typeface="Poppins"/>
              </a:rPr>
              <a:t>(1) Secure Bed with Applewood (a dedicated crisis bed for the Juvenile Court)</a:t>
            </a:r>
          </a:p>
        </p:txBody>
      </p:sp>
      <p:sp>
        <p:nvSpPr>
          <p:cNvPr id="20" name="TextBox 20"/>
          <p:cNvSpPr txBox="1"/>
          <p:nvPr/>
        </p:nvSpPr>
        <p:spPr>
          <a:xfrm>
            <a:off x="419659" y="2056115"/>
            <a:ext cx="9153494" cy="611124"/>
          </a:xfrm>
          <a:prstGeom prst="rect">
            <a:avLst/>
          </a:prstGeom>
        </p:spPr>
        <p:txBody>
          <a:bodyPr lIns="0" tIns="0" rIns="0" bIns="0" rtlCol="0" anchor="t">
            <a:spAutoFit/>
          </a:bodyPr>
          <a:lstStyle/>
          <a:p>
            <a:pPr marL="0" lvl="0" indent="0" algn="l">
              <a:lnSpc>
                <a:spcPts val="4608"/>
              </a:lnSpc>
            </a:pPr>
            <a:r>
              <a:rPr lang="en-US" sz="3600">
                <a:solidFill>
                  <a:srgbClr val="0C0059"/>
                </a:solidFill>
                <a:latin typeface="Poppins Bold"/>
              </a:rPr>
              <a:t>Daisy House &amp; Youth Care Center</a:t>
            </a:r>
            <a:r>
              <a:rPr lang="en-US" sz="3600" u="none">
                <a:solidFill>
                  <a:srgbClr val="0C0059"/>
                </a:solidFill>
                <a:latin typeface="Poppins Bold"/>
              </a:rPr>
              <a: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EC7DE2DB-B244-4F75-8BE4-46293AD05EFB}"/>
              </a:ext>
            </a:extLst>
          </p:cNvPr>
          <p:cNvSpPr>
            <a:spLocks noGrp="1"/>
          </p:cNvSpPr>
          <p:nvPr>
            <p:ph type="title"/>
          </p:nvPr>
        </p:nvSpPr>
        <p:spPr>
          <a:xfrm>
            <a:off x="4734148" y="425687"/>
            <a:ext cx="7032308" cy="1600200"/>
          </a:xfrm>
        </p:spPr>
        <p:txBody>
          <a:bodyPr>
            <a:normAutofit/>
          </a:bodyPr>
          <a:lstStyle/>
          <a:p>
            <a:r>
              <a:rPr lang="en-US" sz="5400">
                <a:solidFill>
                  <a:srgbClr val="002060"/>
                </a:solidFill>
                <a:latin typeface="Arial Black"/>
              </a:rPr>
              <a:t>Home Detention</a:t>
            </a:r>
            <a:endParaRPr lang="en-US" sz="5400">
              <a:solidFill>
                <a:srgbClr val="002060"/>
              </a:solidFill>
              <a:latin typeface="Arial Black" panose="020B0A04020102020204" pitchFamily="34" charset="0"/>
            </a:endParaRPr>
          </a:p>
        </p:txBody>
      </p:sp>
      <p:sp>
        <p:nvSpPr>
          <p:cNvPr id="13" name="Content Placeholder 12">
            <a:extLst>
              <a:ext uri="{FF2B5EF4-FFF2-40B4-BE49-F238E27FC236}">
                <a16:creationId xmlns:a16="http://schemas.microsoft.com/office/drawing/2014/main" id="{36F1AF22-0BC2-4607-8729-A647C7DDD31A}"/>
              </a:ext>
            </a:extLst>
          </p:cNvPr>
          <p:cNvSpPr>
            <a:spLocks noGrp="1"/>
          </p:cNvSpPr>
          <p:nvPr>
            <p:ph sz="half" idx="1"/>
          </p:nvPr>
        </p:nvSpPr>
        <p:spPr>
          <a:xfrm>
            <a:off x="933009" y="2304606"/>
            <a:ext cx="14985015" cy="6111606"/>
          </a:xfrm>
        </p:spPr>
        <p:txBody>
          <a:bodyPr anchor="b">
            <a:normAutofit/>
          </a:bodyPr>
          <a:lstStyle/>
          <a:p>
            <a:pPr marL="0" indent="0">
              <a:buClr>
                <a:schemeClr val="tx1"/>
              </a:buClr>
              <a:buNone/>
            </a:pPr>
            <a:endParaRPr lang="en-US" sz="3000" dirty="0">
              <a:solidFill>
                <a:schemeClr val="tx2"/>
              </a:solidFill>
              <a:cs typeface="Calibri"/>
            </a:endParaRPr>
          </a:p>
          <a:p>
            <a:pPr>
              <a:buClr>
                <a:schemeClr val="tx1"/>
              </a:buClr>
            </a:pPr>
            <a:r>
              <a:rPr lang="en-US" sz="3000" dirty="0">
                <a:solidFill>
                  <a:schemeClr val="tx2"/>
                </a:solidFill>
                <a:ea typeface="+mn-lt"/>
                <a:cs typeface="+mn-lt"/>
              </a:rPr>
              <a:t>Provides 24 hour-7 days a week- 365 days a year GPS monitoring, supervision, and accountability of all youth </a:t>
            </a:r>
          </a:p>
          <a:p>
            <a:pPr marL="0" indent="0">
              <a:buClr>
                <a:srgbClr val="000000"/>
              </a:buClr>
              <a:buNone/>
            </a:pPr>
            <a:endParaRPr lang="en-US" sz="3000" dirty="0">
              <a:solidFill>
                <a:schemeClr val="tx2"/>
              </a:solidFill>
              <a:ea typeface="+mn-lt"/>
              <a:cs typeface="+mn-lt"/>
            </a:endParaRPr>
          </a:p>
          <a:p>
            <a:pPr>
              <a:buClr>
                <a:srgbClr val="000000"/>
              </a:buClr>
            </a:pPr>
            <a:r>
              <a:rPr lang="en-US" sz="3000" dirty="0">
                <a:solidFill>
                  <a:schemeClr val="tx2"/>
                </a:solidFill>
                <a:ea typeface="+mn-lt"/>
                <a:cs typeface="+mn-lt"/>
              </a:rPr>
              <a:t>Used as:</a:t>
            </a:r>
          </a:p>
          <a:p>
            <a:pPr lvl="1">
              <a:buClr>
                <a:srgbClr val="000000"/>
              </a:buClr>
              <a:buChar char="•"/>
            </a:pPr>
            <a:r>
              <a:rPr lang="en-US" sz="3000" dirty="0">
                <a:solidFill>
                  <a:schemeClr val="tx2"/>
                </a:solidFill>
                <a:ea typeface="+mn-lt"/>
                <a:cs typeface="+mn-lt"/>
              </a:rPr>
              <a:t>alternative to detention</a:t>
            </a:r>
          </a:p>
          <a:p>
            <a:pPr lvl="1">
              <a:buClr>
                <a:srgbClr val="000000"/>
              </a:buClr>
              <a:buChar char="•"/>
            </a:pPr>
            <a:r>
              <a:rPr lang="en-US" sz="3000" dirty="0">
                <a:solidFill>
                  <a:schemeClr val="tx2"/>
                </a:solidFill>
                <a:ea typeface="+mn-lt"/>
                <a:cs typeface="+mn-lt"/>
              </a:rPr>
              <a:t>step-down from secured detention</a:t>
            </a:r>
          </a:p>
          <a:p>
            <a:pPr lvl="1">
              <a:buClr>
                <a:srgbClr val="000000"/>
              </a:buClr>
              <a:buChar char="•"/>
            </a:pPr>
            <a:r>
              <a:rPr lang="en-US" sz="3000" dirty="0">
                <a:solidFill>
                  <a:schemeClr val="tx2"/>
                </a:solidFill>
                <a:ea typeface="+mn-lt"/>
                <a:cs typeface="+mn-lt"/>
              </a:rPr>
              <a:t>an order by jurists pending further court action </a:t>
            </a:r>
          </a:p>
          <a:p>
            <a:pPr marL="457200" lvl="1" indent="0">
              <a:buClr>
                <a:srgbClr val="000000"/>
              </a:buClr>
              <a:buNone/>
            </a:pPr>
            <a:endParaRPr lang="en-US" sz="3000" dirty="0">
              <a:solidFill>
                <a:schemeClr val="tx2"/>
              </a:solidFill>
              <a:ea typeface="+mn-lt"/>
              <a:cs typeface="+mn-lt"/>
            </a:endParaRPr>
          </a:p>
          <a:p>
            <a:pPr>
              <a:buClr>
                <a:srgbClr val="000000"/>
              </a:buClr>
            </a:pPr>
            <a:r>
              <a:rPr lang="en-US" sz="3000" dirty="0">
                <a:solidFill>
                  <a:schemeClr val="tx2"/>
                </a:solidFill>
                <a:ea typeface="+mn-lt"/>
                <a:cs typeface="+mn-lt"/>
              </a:rPr>
              <a:t>Works in collaboration with multiple internal and external stakeholders to assist with successfully transitioning youth into the community from secured detention.</a:t>
            </a:r>
            <a:endParaRPr lang="en-US" sz="3000" dirty="0">
              <a:solidFill>
                <a:schemeClr val="tx2"/>
              </a:solidFill>
              <a:cs typeface="Calibri"/>
            </a:endParaRPr>
          </a:p>
          <a:p>
            <a:pPr lvl="1">
              <a:buClr>
                <a:srgbClr val="000000"/>
              </a:buClr>
              <a:buChar char="•"/>
            </a:pPr>
            <a:endParaRPr lang="en-US" sz="3000" dirty="0">
              <a:solidFill>
                <a:schemeClr val="accent1"/>
              </a:solidFill>
              <a:cs typeface="Calibri"/>
            </a:endParaRPr>
          </a:p>
        </p:txBody>
      </p:sp>
    </p:spTree>
    <p:extLst>
      <p:ext uri="{BB962C8B-B14F-4D97-AF65-F5344CB8AC3E}">
        <p14:creationId xmlns:p14="http://schemas.microsoft.com/office/powerpoint/2010/main" val="69808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DDF3C6AD-CB48-E5CC-602A-AF1DF2A5F4D5}"/>
              </a:ext>
            </a:extLst>
          </p:cNvPr>
          <p:cNvPicPr>
            <a:picLocks noGrp="1" noChangeAspect="1"/>
          </p:cNvPicPr>
          <p:nvPr>
            <p:ph idx="1"/>
          </p:nvPr>
        </p:nvPicPr>
        <p:blipFill>
          <a:blip r:embed="rId3"/>
          <a:stretch>
            <a:fillRect/>
          </a:stretch>
        </p:blipFill>
        <p:spPr>
          <a:xfrm>
            <a:off x="-971550" y="-35867"/>
            <a:ext cx="19256187" cy="10319418"/>
          </a:xfrm>
        </p:spPr>
      </p:pic>
    </p:spTree>
    <p:extLst>
      <p:ext uri="{BB962C8B-B14F-4D97-AF65-F5344CB8AC3E}">
        <p14:creationId xmlns:p14="http://schemas.microsoft.com/office/powerpoint/2010/main" val="17452917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1274110"/>
            <a:ext cx="14744700" cy="1219781"/>
            <a:chOff x="0" y="0"/>
            <a:chExt cx="2528924" cy="208283"/>
          </a:xfrm>
        </p:grpSpPr>
        <p:sp>
          <p:nvSpPr>
            <p:cNvPr id="3" name="Freeform 3"/>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FFFF"/>
            </a:solidFill>
          </p:spPr>
          <p:txBody>
            <a:bodyPr/>
            <a:lstStyle/>
            <a:p>
              <a:endParaRPr lang="en-US" sz="1350"/>
            </a:p>
          </p:txBody>
        </p:sp>
        <p:sp>
          <p:nvSpPr>
            <p:cNvPr id="4" name="TextBox 4"/>
            <p:cNvSpPr txBox="1"/>
            <p:nvPr/>
          </p:nvSpPr>
          <p:spPr>
            <a:xfrm>
              <a:off x="101600" y="-38100"/>
              <a:ext cx="609600" cy="647700"/>
            </a:xfrm>
            <a:prstGeom prst="rect">
              <a:avLst/>
            </a:prstGeom>
          </p:spPr>
          <p:txBody>
            <a:bodyPr lIns="38100" tIns="38100" rIns="38100" bIns="38100" rtlCol="0" anchor="ctr"/>
            <a:lstStyle/>
            <a:p>
              <a:pPr algn="ctr">
                <a:lnSpc>
                  <a:spcPct val="180216"/>
                </a:lnSpc>
                <a:spcBef>
                  <a:spcPct val="0"/>
                </a:spcBef>
              </a:pPr>
              <a:endParaRPr lang="en-US" sz="1350">
                <a:cs typeface="Calibri"/>
              </a:endParaRPr>
            </a:p>
          </p:txBody>
        </p:sp>
      </p:grpSp>
      <p:pic>
        <p:nvPicPr>
          <p:cNvPr id="6" name="Picture 6"/>
          <p:cNvPicPr>
            <a:picLocks noChangeAspect="1"/>
          </p:cNvPicPr>
          <p:nvPr/>
        </p:nvPicPr>
        <p:blipFill>
          <a:blip r:embed="rId3"/>
          <a:srcRect/>
          <a:stretch>
            <a:fillRect/>
          </a:stretch>
        </p:blipFill>
        <p:spPr>
          <a:xfrm>
            <a:off x="1636698" y="507096"/>
            <a:ext cx="1707529" cy="1707529"/>
          </a:xfrm>
          <a:prstGeom prst="rect">
            <a:avLst/>
          </a:prstGeom>
        </p:spPr>
      </p:pic>
      <p:sp>
        <p:nvSpPr>
          <p:cNvPr id="10" name="TextBox 10"/>
          <p:cNvSpPr txBox="1"/>
          <p:nvPr/>
        </p:nvSpPr>
        <p:spPr>
          <a:xfrm>
            <a:off x="6552957" y="1882150"/>
            <a:ext cx="7185101" cy="607089"/>
          </a:xfrm>
          <a:prstGeom prst="rect">
            <a:avLst/>
          </a:prstGeom>
        </p:spPr>
        <p:txBody>
          <a:bodyPr lIns="0" tIns="0" rIns="0" bIns="0" rtlCol="0" anchor="t">
            <a:spAutoFit/>
          </a:bodyPr>
          <a:lstStyle/>
          <a:p>
            <a:pPr>
              <a:lnSpc>
                <a:spcPct val="114634"/>
              </a:lnSpc>
            </a:pPr>
            <a:r>
              <a:rPr lang="en-US" sz="3600">
                <a:solidFill>
                  <a:srgbClr val="0C0059"/>
                </a:solidFill>
                <a:latin typeface="Poppins ExtraBold Bold"/>
              </a:rPr>
              <a:t>Car Theft Program</a:t>
            </a:r>
            <a:endParaRPr lang="en-US" sz="2175" spc="-84">
              <a:solidFill>
                <a:srgbClr val="0C0059"/>
              </a:solidFill>
              <a:latin typeface="Poppins Bold"/>
              <a:cs typeface="Poppins Bold"/>
            </a:endParaRPr>
          </a:p>
        </p:txBody>
      </p:sp>
      <p:sp>
        <p:nvSpPr>
          <p:cNvPr id="11" name="TextBox 11"/>
          <p:cNvSpPr txBox="1"/>
          <p:nvPr/>
        </p:nvSpPr>
        <p:spPr>
          <a:xfrm>
            <a:off x="5373738" y="505322"/>
            <a:ext cx="7675052" cy="964367"/>
          </a:xfrm>
          <a:prstGeom prst="rect">
            <a:avLst/>
          </a:prstGeom>
        </p:spPr>
        <p:txBody>
          <a:bodyPr lIns="0" tIns="0" rIns="0" bIns="0" rtlCol="0" anchor="t">
            <a:spAutoFit/>
          </a:bodyPr>
          <a:lstStyle/>
          <a:p>
            <a:pPr algn="ctr">
              <a:lnSpc>
                <a:spcPct val="171653"/>
              </a:lnSpc>
            </a:pPr>
            <a:r>
              <a:rPr lang="en-US" sz="4122">
                <a:solidFill>
                  <a:srgbClr val="0C0059"/>
                </a:solidFill>
                <a:latin typeface="Poppins ExtraBold Bold"/>
              </a:rPr>
              <a:t>JUVENILE JUSTICE CENTER</a:t>
            </a:r>
            <a:endParaRPr lang="en-US"/>
          </a:p>
        </p:txBody>
      </p:sp>
      <p:sp>
        <p:nvSpPr>
          <p:cNvPr id="12" name="TextBox 11">
            <a:extLst>
              <a:ext uri="{FF2B5EF4-FFF2-40B4-BE49-F238E27FC236}">
                <a16:creationId xmlns:a16="http://schemas.microsoft.com/office/drawing/2014/main" id="{ADEEC71B-5AAF-243B-6C83-2DE31C305470}"/>
              </a:ext>
            </a:extLst>
          </p:cNvPr>
          <p:cNvSpPr txBox="1"/>
          <p:nvPr/>
        </p:nvSpPr>
        <p:spPr>
          <a:xfrm>
            <a:off x="2384354" y="3637085"/>
            <a:ext cx="11617397" cy="4524315"/>
          </a:xfrm>
          <a:prstGeom prst="rect">
            <a:avLst/>
          </a:prstGeom>
          <a:noFill/>
        </p:spPr>
        <p:txBody>
          <a:bodyPr wrap="square" rtlCol="0">
            <a:spAutoFit/>
          </a:bodyPr>
          <a:lstStyle/>
          <a:p>
            <a:pPr marL="214313" indent="-214313">
              <a:buFont typeface="Arial" panose="020B0604020202020204" pitchFamily="34" charset="0"/>
              <a:buChar char="•"/>
            </a:pPr>
            <a:r>
              <a:rPr lang="en-US" sz="3000" dirty="0">
                <a:solidFill>
                  <a:srgbClr val="002060"/>
                </a:solidFill>
              </a:rPr>
              <a:t>In Collaboration with Cleveland Division of Police, the </a:t>
            </a:r>
            <a:r>
              <a:rPr lang="en-US" sz="3000">
                <a:solidFill>
                  <a:srgbClr val="002060"/>
                </a:solidFill>
              </a:rPr>
              <a:t>Court started </a:t>
            </a:r>
            <a:r>
              <a:rPr lang="en-US" sz="3000" dirty="0">
                <a:solidFill>
                  <a:srgbClr val="002060"/>
                </a:solidFill>
              </a:rPr>
              <a:t>a pilot program to expediate the response to juvenile car thefts</a:t>
            </a:r>
          </a:p>
          <a:p>
            <a:pPr marL="557213" lvl="1" indent="-214313">
              <a:buFont typeface="Arial" panose="020B0604020202020204" pitchFamily="34" charset="0"/>
              <a:buChar char="•"/>
            </a:pPr>
            <a:r>
              <a:rPr lang="en-US" sz="3000" dirty="0">
                <a:solidFill>
                  <a:srgbClr val="002060"/>
                </a:solidFill>
              </a:rPr>
              <a:t>Police have access to LEADS, LEARMS, and their Field Based Reporting in the Detention Admissions</a:t>
            </a:r>
          </a:p>
          <a:p>
            <a:pPr marL="557213" lvl="1" indent="-214313">
              <a:buFont typeface="Arial" panose="020B0604020202020204" pitchFamily="34" charset="0"/>
              <a:buChar char="•"/>
            </a:pPr>
            <a:r>
              <a:rPr lang="en-US" sz="3000" dirty="0">
                <a:solidFill>
                  <a:srgbClr val="002060"/>
                </a:solidFill>
              </a:rPr>
              <a:t>24/7 access to place youth on Home Detention (electronic monitoring) </a:t>
            </a:r>
          </a:p>
          <a:p>
            <a:pPr marL="557213" lvl="1" indent="-214313">
              <a:buFont typeface="Arial" panose="020B0604020202020204" pitchFamily="34" charset="0"/>
              <a:buChar char="•"/>
            </a:pPr>
            <a:r>
              <a:rPr lang="en-US" sz="3000" dirty="0">
                <a:solidFill>
                  <a:srgbClr val="002060"/>
                </a:solidFill>
              </a:rPr>
              <a:t>Arraigned the following day</a:t>
            </a:r>
          </a:p>
          <a:p>
            <a:pPr marL="557213" lvl="1" indent="-214313">
              <a:buFont typeface="Arial" panose="020B0604020202020204" pitchFamily="34" charset="0"/>
              <a:buChar char="•"/>
            </a:pPr>
            <a:r>
              <a:rPr lang="en-US" sz="3000" dirty="0">
                <a:solidFill>
                  <a:srgbClr val="002060"/>
                </a:solidFill>
              </a:rPr>
              <a:t>Assessed by EIDC Specialist to link families to needed services</a:t>
            </a:r>
          </a:p>
          <a:p>
            <a:pPr marL="100013" indent="-214313">
              <a:buFont typeface="Arial" panose="020B0604020202020204" pitchFamily="34" charset="0"/>
              <a:buChar char="•"/>
            </a:pPr>
            <a:r>
              <a:rPr lang="en-US" sz="3000" dirty="0">
                <a:solidFill>
                  <a:srgbClr val="002060"/>
                </a:solidFill>
              </a:rPr>
              <a:t>Presently available county-wide</a:t>
            </a:r>
          </a:p>
          <a:p>
            <a:pPr marL="557213" lvl="1" indent="-214313">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11258204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grpSp>
        <p:nvGrpSpPr>
          <p:cNvPr id="3" name="Group 3"/>
          <p:cNvGrpSpPr/>
          <p:nvPr/>
        </p:nvGrpSpPr>
        <p:grpSpPr>
          <a:xfrm>
            <a:off x="292850" y="23586"/>
            <a:ext cx="17702299" cy="9743844"/>
            <a:chOff x="0" y="0"/>
            <a:chExt cx="4662334" cy="2566280"/>
          </a:xfrm>
        </p:grpSpPr>
        <p:sp>
          <p:nvSpPr>
            <p:cNvPr id="4" name="Freeform 4"/>
            <p:cNvSpPr/>
            <p:nvPr/>
          </p:nvSpPr>
          <p:spPr>
            <a:xfrm>
              <a:off x="0" y="0"/>
              <a:ext cx="4662334" cy="2566280"/>
            </a:xfrm>
            <a:custGeom>
              <a:avLst/>
              <a:gdLst/>
              <a:ahLst/>
              <a:cxnLst/>
              <a:rect l="l" t="t" r="r" b="b"/>
              <a:pathLst>
                <a:path w="4662334" h="2566280">
                  <a:moveTo>
                    <a:pt x="0" y="0"/>
                  </a:moveTo>
                  <a:lnTo>
                    <a:pt x="4662334" y="0"/>
                  </a:lnTo>
                  <a:lnTo>
                    <a:pt x="4662334" y="2566280"/>
                  </a:lnTo>
                  <a:lnTo>
                    <a:pt x="0" y="2566280"/>
                  </a:lnTo>
                  <a:close/>
                </a:path>
              </a:pathLst>
            </a:custGeom>
            <a:solidFill>
              <a:srgbClr val="002B64"/>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sp>
        <p:nvSpPr>
          <p:cNvPr id="6" name="AutoShape 6"/>
          <p:cNvSpPr/>
          <p:nvPr/>
        </p:nvSpPr>
        <p:spPr>
          <a:xfrm>
            <a:off x="15555764" y="9210675"/>
            <a:ext cx="6492240" cy="0"/>
          </a:xfrm>
          <a:prstGeom prst="line">
            <a:avLst/>
          </a:prstGeom>
          <a:ln w="47625" cap="flat">
            <a:solidFill>
              <a:srgbClr val="FFCC00"/>
            </a:solidFill>
            <a:prstDash val="solid"/>
            <a:headEnd type="none" w="sm" len="sm"/>
            <a:tailEnd type="none" w="sm" len="sm"/>
          </a:ln>
        </p:spPr>
        <p:txBody>
          <a:bodyPr/>
          <a:lstStyle/>
          <a:p>
            <a:endParaRPr lang="en-US"/>
          </a:p>
        </p:txBody>
      </p:sp>
      <p:sp>
        <p:nvSpPr>
          <p:cNvPr id="11" name="TextBox 11"/>
          <p:cNvSpPr txBox="1"/>
          <p:nvPr/>
        </p:nvSpPr>
        <p:spPr>
          <a:xfrm>
            <a:off x="11465244" y="8991538"/>
            <a:ext cx="4451443" cy="466567"/>
          </a:xfrm>
          <a:prstGeom prst="rect">
            <a:avLst/>
          </a:prstGeom>
        </p:spPr>
        <p:txBody>
          <a:bodyPr lIns="0" tIns="0" rIns="0" bIns="0" rtlCol="0" anchor="t">
            <a:spAutoFit/>
          </a:bodyPr>
          <a:lstStyle/>
          <a:p>
            <a:pPr>
              <a:lnSpc>
                <a:spcPts val="3683"/>
              </a:lnSpc>
              <a:spcBef>
                <a:spcPct val="0"/>
              </a:spcBef>
            </a:pPr>
            <a:r>
              <a:rPr lang="en-US" sz="2631">
                <a:solidFill>
                  <a:srgbClr val="FFCC00"/>
                </a:solidFill>
                <a:latin typeface="Poppins Medium"/>
              </a:rPr>
              <a:t>Juvenile Justice Center</a:t>
            </a:r>
          </a:p>
        </p:txBody>
      </p:sp>
      <p:sp>
        <p:nvSpPr>
          <p:cNvPr id="12" name="TextBox 12"/>
          <p:cNvSpPr txBox="1"/>
          <p:nvPr/>
        </p:nvSpPr>
        <p:spPr>
          <a:xfrm>
            <a:off x="774142" y="1146155"/>
            <a:ext cx="9580133" cy="7040389"/>
          </a:xfrm>
          <a:prstGeom prst="rect">
            <a:avLst/>
          </a:prstGeom>
        </p:spPr>
        <p:txBody>
          <a:bodyPr lIns="0" tIns="0" rIns="0" bIns="0" rtlCol="0" anchor="t">
            <a:spAutoFit/>
          </a:bodyPr>
          <a:lstStyle/>
          <a:p>
            <a:pPr>
              <a:lnSpc>
                <a:spcPts val="4512"/>
              </a:lnSpc>
            </a:pPr>
            <a:r>
              <a:rPr lang="en-US" sz="4800" spc="-187" dirty="0">
                <a:solidFill>
                  <a:srgbClr val="FFFFFF"/>
                </a:solidFill>
                <a:latin typeface="Poppins Bold"/>
              </a:rPr>
              <a:t>Efforts to Improve Conditions of Confinement</a:t>
            </a:r>
          </a:p>
          <a:p>
            <a:pPr>
              <a:lnSpc>
                <a:spcPts val="2725"/>
              </a:lnSpc>
            </a:pPr>
            <a:endParaRPr lang="en-US" sz="4800" spc="-187" dirty="0">
              <a:solidFill>
                <a:srgbClr val="FFFFFF"/>
              </a:solidFill>
              <a:latin typeface="Poppins Bold"/>
            </a:endParaRPr>
          </a:p>
          <a:p>
            <a:pPr>
              <a:lnSpc>
                <a:spcPts val="2725"/>
              </a:lnSpc>
            </a:pPr>
            <a:endParaRPr lang="en-US" sz="4800" spc="-187" dirty="0">
              <a:solidFill>
                <a:srgbClr val="FFFFFF"/>
              </a:solidFill>
              <a:latin typeface="Poppins Bold"/>
            </a:endParaRPr>
          </a:p>
          <a:p>
            <a:pPr>
              <a:lnSpc>
                <a:spcPts val="2725"/>
              </a:lnSpc>
            </a:pPr>
            <a:endParaRPr lang="en-US" sz="2800" spc="-187" dirty="0">
              <a:solidFill>
                <a:srgbClr val="FFFFFF"/>
              </a:solidFill>
              <a:latin typeface="Calibri"/>
              <a:cs typeface="Calibri"/>
            </a:endParaRPr>
          </a:p>
          <a:p>
            <a:pPr>
              <a:lnSpc>
                <a:spcPts val="2725"/>
              </a:lnSpc>
            </a:pPr>
            <a:r>
              <a:rPr lang="en-US" sz="2800" spc="-187" dirty="0">
                <a:solidFill>
                  <a:srgbClr val="FFFFFF"/>
                </a:solidFill>
                <a:latin typeface="Calibri"/>
                <a:cs typeface="Times New Roman"/>
              </a:rPr>
              <a:t>With the support of our youth justice advocates through CWRU Shubert Center , ACLU and supported by the Gund Center, the Court contracted with the Center for Children’s Law and Policy to conduct a JDAI Assessment of the Conditions of Confinement. </a:t>
            </a:r>
          </a:p>
          <a:p>
            <a:pPr>
              <a:lnSpc>
                <a:spcPts val="2725"/>
              </a:lnSpc>
            </a:pPr>
            <a:endParaRPr lang="en-US" sz="2800" spc="-187" dirty="0">
              <a:solidFill>
                <a:srgbClr val="FFFFFF"/>
              </a:solidFill>
              <a:latin typeface="Calibri"/>
              <a:cs typeface="Times New Roman"/>
            </a:endParaRPr>
          </a:p>
          <a:p>
            <a:pPr>
              <a:lnSpc>
                <a:spcPts val="2725"/>
              </a:lnSpc>
            </a:pPr>
            <a:r>
              <a:rPr lang="en-US" sz="2800" spc="-187" dirty="0">
                <a:solidFill>
                  <a:srgbClr val="FFFFFF"/>
                </a:solidFill>
                <a:latin typeface="Calibri"/>
                <a:cs typeface="Times New Roman"/>
              </a:rPr>
              <a:t>The report highlighted areas of concern with very specific recommendations to improve conditions. </a:t>
            </a:r>
          </a:p>
          <a:p>
            <a:pPr>
              <a:lnSpc>
                <a:spcPts val="2725"/>
              </a:lnSpc>
            </a:pPr>
            <a:endParaRPr lang="en-US" sz="2800" spc="-187" dirty="0">
              <a:solidFill>
                <a:srgbClr val="FFFFFF"/>
              </a:solidFill>
              <a:latin typeface="Calibri"/>
              <a:cs typeface="Times New Roman"/>
            </a:endParaRPr>
          </a:p>
          <a:p>
            <a:pPr>
              <a:lnSpc>
                <a:spcPts val="2725"/>
              </a:lnSpc>
            </a:pPr>
            <a:r>
              <a:rPr lang="en-US" sz="2800" spc="-187" dirty="0">
                <a:solidFill>
                  <a:srgbClr val="FFFFFF"/>
                </a:solidFill>
                <a:latin typeface="Calibri"/>
                <a:cs typeface="Times New Roman"/>
              </a:rPr>
              <a:t>The Court is committed to continue to improve conditions of confinement and we do so in collaboration with our community partners and rely heavily on volunteer programs. </a:t>
            </a:r>
          </a:p>
          <a:p>
            <a:pPr>
              <a:lnSpc>
                <a:spcPts val="2725"/>
              </a:lnSpc>
            </a:pPr>
            <a:endParaRPr lang="en-US" sz="2800" spc="-187" dirty="0">
              <a:solidFill>
                <a:srgbClr val="FFFFFF"/>
              </a:solidFill>
              <a:latin typeface="Calibri"/>
              <a:cs typeface="Times New Roman"/>
            </a:endParaRPr>
          </a:p>
          <a:p>
            <a:pPr>
              <a:lnSpc>
                <a:spcPts val="2725"/>
              </a:lnSpc>
            </a:pPr>
            <a:endParaRPr lang="en-US" sz="2400" spc="-187" dirty="0">
              <a:solidFill>
                <a:srgbClr val="FFFFFF"/>
              </a:solidFill>
              <a:latin typeface="Poppins Bold"/>
            </a:endParaRPr>
          </a:p>
          <a:p>
            <a:pPr>
              <a:lnSpc>
                <a:spcPts val="2725"/>
              </a:lnSpc>
            </a:pPr>
            <a:endParaRPr lang="en-US" sz="2400" spc="-113" dirty="0">
              <a:solidFill>
                <a:srgbClr val="FFFFFF"/>
              </a:solidFill>
              <a:latin typeface="Poppins"/>
            </a:endParaRPr>
          </a:p>
        </p:txBody>
      </p:sp>
    </p:spTree>
    <p:extLst>
      <p:ext uri="{BB962C8B-B14F-4D97-AF65-F5344CB8AC3E}">
        <p14:creationId xmlns:p14="http://schemas.microsoft.com/office/powerpoint/2010/main" val="2014448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73239">
            <a:off x="12086401" y="-5427993"/>
            <a:ext cx="10345798" cy="16351799"/>
            <a:chOff x="0" y="0"/>
            <a:chExt cx="2724819" cy="4306647"/>
          </a:xfrm>
        </p:grpSpPr>
        <p:sp>
          <p:nvSpPr>
            <p:cNvPr id="3" name="Freeform 3"/>
            <p:cNvSpPr/>
            <p:nvPr/>
          </p:nvSpPr>
          <p:spPr>
            <a:xfrm>
              <a:off x="0" y="0"/>
              <a:ext cx="2724819" cy="4306647"/>
            </a:xfrm>
            <a:custGeom>
              <a:avLst/>
              <a:gdLst/>
              <a:ahLst/>
              <a:cxnLst/>
              <a:rect l="l" t="t" r="r" b="b"/>
              <a:pathLst>
                <a:path w="2724819" h="4306647">
                  <a:moveTo>
                    <a:pt x="0" y="0"/>
                  </a:moveTo>
                  <a:lnTo>
                    <a:pt x="2724819" y="0"/>
                  </a:lnTo>
                  <a:lnTo>
                    <a:pt x="2724819" y="4306647"/>
                  </a:lnTo>
                  <a:lnTo>
                    <a:pt x="0" y="4306647"/>
                  </a:lnTo>
                  <a:close/>
                </a:path>
              </a:pathLst>
            </a:custGeom>
            <a:solidFill>
              <a:srgbClr val="0C0059"/>
            </a:solidFill>
          </p:spPr>
          <p:txBody>
            <a:bodyPr/>
            <a:lstStyle/>
            <a:p>
              <a:endParaRPr lang="en-US"/>
            </a:p>
          </p:txBody>
        </p:sp>
        <p:sp>
          <p:nvSpPr>
            <p:cNvPr id="4" name="TextBox 4"/>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679431">
            <a:off x="14180616" y="-5779621"/>
            <a:ext cx="8214769" cy="20939512"/>
            <a:chOff x="0" y="0"/>
            <a:chExt cx="2163560" cy="5514933"/>
          </a:xfrm>
        </p:grpSpPr>
        <p:sp>
          <p:nvSpPr>
            <p:cNvPr id="6" name="Freeform 6"/>
            <p:cNvSpPr/>
            <p:nvPr/>
          </p:nvSpPr>
          <p:spPr>
            <a:xfrm>
              <a:off x="0" y="0"/>
              <a:ext cx="2163560" cy="5514933"/>
            </a:xfrm>
            <a:custGeom>
              <a:avLst/>
              <a:gdLst/>
              <a:ahLst/>
              <a:cxnLst/>
              <a:rect l="l" t="t" r="r" b="b"/>
              <a:pathLst>
                <a:path w="2163560" h="5514933">
                  <a:moveTo>
                    <a:pt x="0" y="0"/>
                  </a:moveTo>
                  <a:lnTo>
                    <a:pt x="2163560" y="0"/>
                  </a:lnTo>
                  <a:lnTo>
                    <a:pt x="2163560" y="5514933"/>
                  </a:lnTo>
                  <a:lnTo>
                    <a:pt x="0" y="5514933"/>
                  </a:lnTo>
                  <a:close/>
                </a:path>
              </a:pathLst>
            </a:custGeom>
            <a:solidFill>
              <a:srgbClr val="FFC700"/>
            </a:solidFill>
          </p:spPr>
          <p:txBody>
            <a:bodyPr/>
            <a:lstStyle/>
            <a:p>
              <a:endParaRPr lang="en-US"/>
            </a:p>
          </p:txBody>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8" name="Group 8"/>
          <p:cNvGrpSpPr>
            <a:grpSpLocks noChangeAspect="1"/>
          </p:cNvGrpSpPr>
          <p:nvPr/>
        </p:nvGrpSpPr>
        <p:grpSpPr>
          <a:xfrm>
            <a:off x="11007556" y="681068"/>
            <a:ext cx="6758001" cy="8927880"/>
            <a:chOff x="0" y="0"/>
            <a:chExt cx="17527016" cy="23154640"/>
          </a:xfrm>
        </p:grpSpPr>
        <p:sp>
          <p:nvSpPr>
            <p:cNvPr id="9" name="Freeform 9"/>
            <p:cNvSpPr/>
            <p:nvPr/>
          </p:nvSpPr>
          <p:spPr>
            <a:xfrm flipH="1">
              <a:off x="0" y="0"/>
              <a:ext cx="17527015" cy="23154639"/>
            </a:xfrm>
            <a:custGeom>
              <a:avLst/>
              <a:gdLst/>
              <a:ahLst/>
              <a:cxnLst/>
              <a:rect l="l" t="t" r="r" b="b"/>
              <a:pathLst>
                <a:path w="17527015" h="23154639">
                  <a:moveTo>
                    <a:pt x="17527015" y="0"/>
                  </a:moveTo>
                  <a:lnTo>
                    <a:pt x="10333355" y="12948666"/>
                  </a:lnTo>
                  <a:lnTo>
                    <a:pt x="15683611" y="23154639"/>
                  </a:lnTo>
                  <a:lnTo>
                    <a:pt x="0" y="23154639"/>
                  </a:lnTo>
                  <a:lnTo>
                    <a:pt x="0" y="0"/>
                  </a:lnTo>
                  <a:close/>
                </a:path>
              </a:pathLst>
            </a:custGeom>
            <a:blipFill>
              <a:blip r:embed="rId3"/>
              <a:stretch>
                <a:fillRect l="-31508" r="-600"/>
              </a:stretch>
            </a:blipFill>
          </p:spPr>
          <p:txBody>
            <a:bodyPr/>
            <a:lstStyle/>
            <a:p>
              <a:endParaRPr lang="en-US"/>
            </a:p>
          </p:txBody>
        </p:sp>
      </p:grpSp>
      <p:grpSp>
        <p:nvGrpSpPr>
          <p:cNvPr id="10" name="Group 10"/>
          <p:cNvGrpSpPr/>
          <p:nvPr/>
        </p:nvGrpSpPr>
        <p:grpSpPr>
          <a:xfrm rot="-7179605">
            <a:off x="7349600" y="-917861"/>
            <a:ext cx="5313680" cy="1173100"/>
            <a:chOff x="0" y="0"/>
            <a:chExt cx="1576557" cy="348056"/>
          </a:xfrm>
        </p:grpSpPr>
        <p:sp>
          <p:nvSpPr>
            <p:cNvPr id="11" name="Freeform 11"/>
            <p:cNvSpPr/>
            <p:nvPr/>
          </p:nvSpPr>
          <p:spPr>
            <a:xfrm>
              <a:off x="0" y="0"/>
              <a:ext cx="1576558" cy="348056"/>
            </a:xfrm>
            <a:custGeom>
              <a:avLst/>
              <a:gdLst/>
              <a:ahLst/>
              <a:cxnLst/>
              <a:rect l="l" t="t" r="r" b="b"/>
              <a:pathLst>
                <a:path w="1576558" h="348056">
                  <a:moveTo>
                    <a:pt x="203200" y="0"/>
                  </a:moveTo>
                  <a:lnTo>
                    <a:pt x="1576558" y="0"/>
                  </a:lnTo>
                  <a:lnTo>
                    <a:pt x="1373358" y="348056"/>
                  </a:lnTo>
                  <a:lnTo>
                    <a:pt x="0" y="348056"/>
                  </a:lnTo>
                  <a:lnTo>
                    <a:pt x="203200" y="0"/>
                  </a:lnTo>
                  <a:close/>
                </a:path>
              </a:pathLst>
            </a:custGeom>
            <a:solidFill>
              <a:srgbClr val="FFC700"/>
            </a:solidFill>
          </p:spPr>
          <p:txBody>
            <a:bodyPr/>
            <a:lstStyle/>
            <a:p>
              <a:endParaRPr lang="en-US"/>
            </a:p>
          </p:txBody>
        </p:sp>
        <p:sp>
          <p:nvSpPr>
            <p:cNvPr id="12" name="TextBox 12"/>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253114" y="197082"/>
            <a:ext cx="6697550" cy="750113"/>
            <a:chOff x="0" y="0"/>
            <a:chExt cx="8930067" cy="1000150"/>
          </a:xfrm>
        </p:grpSpPr>
        <p:pic>
          <p:nvPicPr>
            <p:cNvPr id="14" name="Picture 14"/>
            <p:cNvPicPr>
              <a:picLocks noChangeAspect="1"/>
            </p:cNvPicPr>
            <p:nvPr/>
          </p:nvPicPr>
          <p:blipFill>
            <a:blip r:embed="rId4"/>
            <a:srcRect/>
            <a:stretch>
              <a:fillRect/>
            </a:stretch>
          </p:blipFill>
          <p:spPr>
            <a:xfrm>
              <a:off x="0" y="0"/>
              <a:ext cx="1000150" cy="1000150"/>
            </a:xfrm>
            <a:prstGeom prst="rect">
              <a:avLst/>
            </a:prstGeom>
          </p:spPr>
        </p:pic>
        <p:sp>
          <p:nvSpPr>
            <p:cNvPr id="15" name="TextBox 15"/>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16" name="TextBox 16"/>
          <p:cNvSpPr txBox="1"/>
          <p:nvPr/>
        </p:nvSpPr>
        <p:spPr>
          <a:xfrm>
            <a:off x="413494" y="2571707"/>
            <a:ext cx="11412014" cy="4773999"/>
          </a:xfrm>
          <a:prstGeom prst="rect">
            <a:avLst/>
          </a:prstGeom>
        </p:spPr>
        <p:txBody>
          <a:bodyPr wrap="square" lIns="0" tIns="0" rIns="0" bIns="0" rtlCol="0" anchor="t">
            <a:spAutoFit/>
          </a:bodyPr>
          <a:lstStyle/>
          <a:p>
            <a:pPr>
              <a:lnSpc>
                <a:spcPts val="4514"/>
              </a:lnSpc>
            </a:pPr>
            <a:r>
              <a:rPr lang="en-US" sz="3700">
                <a:solidFill>
                  <a:srgbClr val="0C0059"/>
                </a:solidFill>
                <a:latin typeface="Poppins Bold"/>
              </a:rPr>
              <a:t>Educational Services:</a:t>
            </a:r>
          </a:p>
          <a:p>
            <a:pPr marL="1468120" lvl="2" indent="-488950">
              <a:lnSpc>
                <a:spcPts val="4148"/>
              </a:lnSpc>
              <a:buFont typeface="Arial"/>
              <a:buChar char="⚬"/>
            </a:pPr>
            <a:r>
              <a:rPr lang="en-US" sz="3400" spc="-20">
                <a:solidFill>
                  <a:srgbClr val="0C0059"/>
                </a:solidFill>
                <a:latin typeface="Poppins"/>
              </a:rPr>
              <a:t>16 regular education, 3 Special Education and two Physical Education CMSD teachers</a:t>
            </a:r>
            <a:endParaRPr lang="en-US" sz="3400" spc="-20">
              <a:solidFill>
                <a:srgbClr val="0C0059"/>
              </a:solidFill>
              <a:latin typeface="Poppins"/>
              <a:cs typeface="Poppins"/>
            </a:endParaRPr>
          </a:p>
          <a:p>
            <a:pPr marL="1468120" lvl="2" indent="-488950">
              <a:lnSpc>
                <a:spcPts val="4148"/>
              </a:lnSpc>
              <a:buFont typeface="Arial"/>
              <a:buChar char="⚬"/>
            </a:pPr>
            <a:r>
              <a:rPr lang="en-US" sz="3400" spc="-20">
                <a:solidFill>
                  <a:srgbClr val="0C0059"/>
                </a:solidFill>
                <a:latin typeface="Poppins"/>
              </a:rPr>
              <a:t>Staggered instruction times for students (7:30AM-1:30PM, 8:30AM-2:30PM, 10:30AM-4:30PM)</a:t>
            </a:r>
            <a:endParaRPr lang="en-US" sz="3400" spc="-20">
              <a:solidFill>
                <a:srgbClr val="0C0059"/>
              </a:solidFill>
              <a:latin typeface="Poppins"/>
              <a:cs typeface="Poppins"/>
            </a:endParaRPr>
          </a:p>
          <a:p>
            <a:pPr marL="1468120" lvl="2" indent="-488950">
              <a:lnSpc>
                <a:spcPts val="4148"/>
              </a:lnSpc>
              <a:buFont typeface="Arial"/>
              <a:buChar char="⚬"/>
            </a:pPr>
            <a:r>
              <a:rPr lang="en-US" sz="3400" spc="-20">
                <a:solidFill>
                  <a:srgbClr val="0C0059"/>
                </a:solidFill>
                <a:latin typeface="Poppins"/>
              </a:rPr>
              <a:t>Extended school year calendar which allots for an additional 19 days of instruction for students.</a:t>
            </a:r>
            <a:endParaRPr lang="en-US" sz="3400" spc="-20">
              <a:solidFill>
                <a:srgbClr val="0C0059"/>
              </a:solidFill>
              <a:latin typeface="Poppins"/>
              <a:cs typeface="Poppins"/>
            </a:endParaRPr>
          </a:p>
        </p:txBody>
      </p:sp>
      <p:sp>
        <p:nvSpPr>
          <p:cNvPr id="17" name="TextBox 17"/>
          <p:cNvSpPr txBox="1"/>
          <p:nvPr/>
        </p:nvSpPr>
        <p:spPr>
          <a:xfrm>
            <a:off x="648817" y="981641"/>
            <a:ext cx="8077913"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19659" y="8723695"/>
            <a:ext cx="6697550" cy="750113"/>
            <a:chOff x="0" y="0"/>
            <a:chExt cx="8930067" cy="1000150"/>
          </a:xfrm>
        </p:grpSpPr>
        <p:pic>
          <p:nvPicPr>
            <p:cNvPr id="15" name="Picture 15"/>
            <p:cNvPicPr>
              <a:picLocks noChangeAspect="1"/>
            </p:cNvPicPr>
            <p:nvPr/>
          </p:nvPicPr>
          <p:blipFill>
            <a:blip r:embed="rId3"/>
            <a:srcRect/>
            <a:stretch>
              <a:fillRect/>
            </a:stretch>
          </p:blipFill>
          <p:spPr>
            <a:xfrm>
              <a:off x="0" y="0"/>
              <a:ext cx="1000150" cy="1000150"/>
            </a:xfrm>
            <a:prstGeom prst="rect">
              <a:avLst/>
            </a:prstGeom>
          </p:spPr>
        </p:pic>
        <p:sp>
          <p:nvSpPr>
            <p:cNvPr id="16" name="TextBox 16"/>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17" name="TextBox 17"/>
          <p:cNvSpPr txBox="1"/>
          <p:nvPr/>
        </p:nvSpPr>
        <p:spPr>
          <a:xfrm>
            <a:off x="419659" y="1149577"/>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sp>
        <p:nvSpPr>
          <p:cNvPr id="18" name="TextBox 18"/>
          <p:cNvSpPr txBox="1"/>
          <p:nvPr/>
        </p:nvSpPr>
        <p:spPr>
          <a:xfrm>
            <a:off x="419659" y="2153701"/>
            <a:ext cx="16610483" cy="496570"/>
          </a:xfrm>
          <a:prstGeom prst="rect">
            <a:avLst/>
          </a:prstGeom>
        </p:spPr>
        <p:txBody>
          <a:bodyPr lIns="0" tIns="0" rIns="0" bIns="0" rtlCol="0" anchor="t">
            <a:spAutoFit/>
          </a:bodyPr>
          <a:lstStyle/>
          <a:p>
            <a:pPr>
              <a:lnSpc>
                <a:spcPts val="3680"/>
              </a:lnSpc>
            </a:pPr>
            <a:r>
              <a:rPr lang="en-US" sz="3200">
                <a:solidFill>
                  <a:srgbClr val="0C0059"/>
                </a:solidFill>
                <a:latin typeface="Poppins Bold"/>
              </a:rPr>
              <a:t>Educational Services:</a:t>
            </a:r>
          </a:p>
        </p:txBody>
      </p:sp>
      <p:grpSp>
        <p:nvGrpSpPr>
          <p:cNvPr id="19" name="Group 19"/>
          <p:cNvGrpSpPr/>
          <p:nvPr/>
        </p:nvGrpSpPr>
        <p:grpSpPr>
          <a:xfrm>
            <a:off x="507146" y="3136047"/>
            <a:ext cx="17273709" cy="5102505"/>
            <a:chOff x="0" y="0"/>
            <a:chExt cx="23031611" cy="6803340"/>
          </a:xfrm>
        </p:grpSpPr>
        <p:pic>
          <p:nvPicPr>
            <p:cNvPr id="20" name="Picture 2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0"/>
              <a:ext cx="10973129" cy="6803340"/>
            </a:xfrm>
            <a:prstGeom prst="rect">
              <a:avLst/>
            </a:prstGeom>
          </p:spPr>
        </p:pic>
        <p:sp>
          <p:nvSpPr>
            <p:cNvPr id="21" name="TextBox 21"/>
            <p:cNvSpPr txBox="1"/>
            <p:nvPr/>
          </p:nvSpPr>
          <p:spPr>
            <a:xfrm>
              <a:off x="2201649" y="550492"/>
              <a:ext cx="6569831" cy="2401821"/>
            </a:xfrm>
            <a:prstGeom prst="rect">
              <a:avLst/>
            </a:prstGeom>
          </p:spPr>
          <p:txBody>
            <a:bodyPr lIns="0" tIns="0" rIns="0" bIns="0" rtlCol="0" anchor="t">
              <a:spAutoFit/>
            </a:bodyPr>
            <a:lstStyle/>
            <a:p>
              <a:pPr marL="0" lvl="0" indent="0" algn="ctr">
                <a:lnSpc>
                  <a:spcPts val="9451"/>
                </a:lnSpc>
              </a:pPr>
              <a:r>
                <a:rPr lang="en-US" sz="9450">
                  <a:solidFill>
                    <a:srgbClr val="0C0059"/>
                  </a:solidFill>
                  <a:latin typeface="Barlow SemiCondensed Bold"/>
                </a:rPr>
                <a:t>21</a:t>
              </a:r>
              <a:endParaRPr lang="en-US" sz="9451" u="none">
                <a:solidFill>
                  <a:srgbClr val="0C0059"/>
                </a:solidFill>
                <a:latin typeface="Barlow SemiCondensed Bold"/>
              </a:endParaRPr>
            </a:p>
            <a:p>
              <a:pPr marL="0" lvl="0" indent="0" algn="ctr">
                <a:lnSpc>
                  <a:spcPts val="4476"/>
                </a:lnSpc>
              </a:pPr>
              <a:r>
                <a:rPr lang="en-US" sz="4450" u="none">
                  <a:solidFill>
                    <a:srgbClr val="0C0059"/>
                  </a:solidFill>
                  <a:latin typeface="Barlow SemiCondensed Bold"/>
                </a:rPr>
                <a:t>HS Graduates</a:t>
              </a:r>
            </a:p>
          </p:txBody>
        </p:sp>
        <p:sp>
          <p:nvSpPr>
            <p:cNvPr id="22" name="TextBox 22"/>
            <p:cNvSpPr txBox="1"/>
            <p:nvPr/>
          </p:nvSpPr>
          <p:spPr>
            <a:xfrm>
              <a:off x="3531842" y="4421547"/>
              <a:ext cx="3909445" cy="1115548"/>
            </a:xfrm>
            <a:prstGeom prst="rect">
              <a:avLst/>
            </a:prstGeom>
          </p:spPr>
          <p:txBody>
            <a:bodyPr lIns="0" tIns="0" rIns="0" bIns="0" rtlCol="0" anchor="t">
              <a:spAutoFit/>
            </a:bodyPr>
            <a:lstStyle/>
            <a:p>
              <a:pPr algn="ctr">
                <a:lnSpc>
                  <a:spcPts val="3223"/>
                </a:lnSpc>
              </a:pPr>
              <a:r>
                <a:rPr lang="en-US" sz="2950">
                  <a:solidFill>
                    <a:srgbClr val="0C0059"/>
                  </a:solidFill>
                  <a:latin typeface="Barlow SemiCondensed Bold"/>
                </a:rPr>
                <a:t>Academic Year</a:t>
              </a:r>
            </a:p>
            <a:p>
              <a:pPr marL="0" lvl="0" indent="0" algn="ctr">
                <a:lnSpc>
                  <a:spcPts val="3223"/>
                </a:lnSpc>
                <a:spcBef>
                  <a:spcPct val="0"/>
                </a:spcBef>
              </a:pPr>
              <a:r>
                <a:rPr lang="en-US" sz="2950">
                  <a:solidFill>
                    <a:srgbClr val="0C0059"/>
                  </a:solidFill>
                  <a:latin typeface="Barlow SemiCondensed Bold"/>
                </a:rPr>
                <a:t>2023/2024</a:t>
              </a:r>
              <a:endParaRPr lang="en-US" sz="2950" u="none">
                <a:solidFill>
                  <a:srgbClr val="0C0059"/>
                </a:solidFill>
                <a:latin typeface="Barlow SemiCondensed Bold"/>
              </a:endParaRPr>
            </a:p>
          </p:txBody>
        </p:sp>
        <p:pic>
          <p:nvPicPr>
            <p:cNvPr id="23" name="Picture 2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058483" y="0"/>
              <a:ext cx="10973129" cy="6803340"/>
            </a:xfrm>
            <a:prstGeom prst="rect">
              <a:avLst/>
            </a:prstGeom>
          </p:spPr>
        </p:pic>
        <p:sp>
          <p:nvSpPr>
            <p:cNvPr id="24" name="TextBox 24"/>
            <p:cNvSpPr txBox="1"/>
            <p:nvPr/>
          </p:nvSpPr>
          <p:spPr>
            <a:xfrm>
              <a:off x="14260132" y="550492"/>
              <a:ext cx="6569831" cy="2401821"/>
            </a:xfrm>
            <a:prstGeom prst="rect">
              <a:avLst/>
            </a:prstGeom>
          </p:spPr>
          <p:txBody>
            <a:bodyPr lIns="0" tIns="0" rIns="0" bIns="0" rtlCol="0" anchor="t">
              <a:spAutoFit/>
            </a:bodyPr>
            <a:lstStyle/>
            <a:p>
              <a:pPr marL="0" lvl="0" indent="0" algn="ctr">
                <a:lnSpc>
                  <a:spcPts val="9451"/>
                </a:lnSpc>
              </a:pPr>
              <a:r>
                <a:rPr lang="en-US" sz="9450">
                  <a:solidFill>
                    <a:srgbClr val="FFFFFF"/>
                  </a:solidFill>
                  <a:latin typeface="Barlow SemiCondensed Bold"/>
                </a:rPr>
                <a:t>94</a:t>
              </a:r>
              <a:endParaRPr lang="en-US" sz="9451">
                <a:solidFill>
                  <a:srgbClr val="FFFFFF"/>
                </a:solidFill>
                <a:latin typeface="Barlow SemiCondensed Bold"/>
              </a:endParaRPr>
            </a:p>
            <a:p>
              <a:pPr marL="0" lvl="0" indent="0" algn="ctr">
                <a:lnSpc>
                  <a:spcPts val="4476"/>
                </a:lnSpc>
              </a:pPr>
              <a:r>
                <a:rPr lang="en-US" sz="4450" u="none">
                  <a:solidFill>
                    <a:srgbClr val="FFFFFF"/>
                  </a:solidFill>
                  <a:latin typeface="Barlow SemiCondensed Bold"/>
                </a:rPr>
                <a:t>HS Graduates</a:t>
              </a:r>
            </a:p>
          </p:txBody>
        </p:sp>
        <p:sp>
          <p:nvSpPr>
            <p:cNvPr id="25" name="TextBox 25"/>
            <p:cNvSpPr txBox="1"/>
            <p:nvPr/>
          </p:nvSpPr>
          <p:spPr>
            <a:xfrm>
              <a:off x="15590324" y="4421547"/>
              <a:ext cx="3909445" cy="586478"/>
            </a:xfrm>
            <a:prstGeom prst="rect">
              <a:avLst/>
            </a:prstGeom>
          </p:spPr>
          <p:txBody>
            <a:bodyPr lIns="0" tIns="0" rIns="0" bIns="0" rtlCol="0" anchor="t">
              <a:spAutoFit/>
            </a:bodyPr>
            <a:lstStyle/>
            <a:p>
              <a:pPr marL="0" lvl="0" indent="0" algn="ctr">
                <a:lnSpc>
                  <a:spcPts val="3223"/>
                </a:lnSpc>
                <a:spcBef>
                  <a:spcPct val="0"/>
                </a:spcBef>
              </a:pPr>
              <a:r>
                <a:rPr lang="en-US" sz="2984">
                  <a:solidFill>
                    <a:srgbClr val="FFFFFF"/>
                  </a:solidFill>
                  <a:latin typeface="Barlow SemiCondensed Bold"/>
                </a:rPr>
                <a:t>Since 2019</a:t>
              </a:r>
            </a:p>
          </p:txBody>
        </p:sp>
      </p:grpSp>
      <p:sp>
        <p:nvSpPr>
          <p:cNvPr id="26" name="TextBox 26"/>
          <p:cNvSpPr txBox="1"/>
          <p:nvPr/>
        </p:nvSpPr>
        <p:spPr>
          <a:xfrm>
            <a:off x="11796413" y="8993187"/>
            <a:ext cx="6262987" cy="371897"/>
          </a:xfrm>
          <a:prstGeom prst="rect">
            <a:avLst/>
          </a:prstGeom>
        </p:spPr>
        <p:txBody>
          <a:bodyPr lIns="0" tIns="0" rIns="0" bIns="0" rtlCol="0" anchor="t">
            <a:spAutoFit/>
          </a:bodyPr>
          <a:lstStyle/>
          <a:p>
            <a:pPr algn="r">
              <a:lnSpc>
                <a:spcPts val="2875"/>
              </a:lnSpc>
            </a:pPr>
            <a:r>
              <a:rPr lang="en-US" sz="2500">
                <a:solidFill>
                  <a:srgbClr val="0C0059"/>
                </a:solidFill>
                <a:latin typeface="Poppins Italics"/>
              </a:rPr>
              <a:t>As of August 13, 2024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19659" y="8723695"/>
            <a:ext cx="6697550" cy="750113"/>
            <a:chOff x="0" y="0"/>
            <a:chExt cx="8930067" cy="1000150"/>
          </a:xfrm>
        </p:grpSpPr>
        <p:pic>
          <p:nvPicPr>
            <p:cNvPr id="15" name="Picture 15"/>
            <p:cNvPicPr>
              <a:picLocks noChangeAspect="1"/>
            </p:cNvPicPr>
            <p:nvPr/>
          </p:nvPicPr>
          <p:blipFill>
            <a:blip r:embed="rId3"/>
            <a:srcRect/>
            <a:stretch>
              <a:fillRect/>
            </a:stretch>
          </p:blipFill>
          <p:spPr>
            <a:xfrm>
              <a:off x="0" y="0"/>
              <a:ext cx="1000150" cy="1000150"/>
            </a:xfrm>
            <a:prstGeom prst="rect">
              <a:avLst/>
            </a:prstGeom>
          </p:spPr>
        </p:pic>
        <p:sp>
          <p:nvSpPr>
            <p:cNvPr id="16" name="TextBox 16"/>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17" name="TextBox 17"/>
          <p:cNvSpPr txBox="1"/>
          <p:nvPr/>
        </p:nvSpPr>
        <p:spPr>
          <a:xfrm>
            <a:off x="419659" y="2134651"/>
            <a:ext cx="16186724" cy="5575618"/>
          </a:xfrm>
          <a:prstGeom prst="rect">
            <a:avLst/>
          </a:prstGeom>
        </p:spPr>
        <p:txBody>
          <a:bodyPr lIns="0" tIns="0" rIns="0" bIns="0" rtlCol="0" anchor="t">
            <a:spAutoFit/>
          </a:bodyPr>
          <a:lstStyle/>
          <a:p>
            <a:pPr>
              <a:lnSpc>
                <a:spcPts val="4255"/>
              </a:lnSpc>
            </a:pPr>
            <a:r>
              <a:rPr lang="en-US" sz="3700">
                <a:solidFill>
                  <a:srgbClr val="0C0059"/>
                </a:solidFill>
                <a:latin typeface="Poppins Bold"/>
              </a:rPr>
              <a:t>Programming &amp; Services:</a:t>
            </a:r>
          </a:p>
          <a:p>
            <a:pPr marL="798836" lvl="1" indent="-399418">
              <a:lnSpc>
                <a:spcPts val="4255"/>
              </a:lnSpc>
              <a:buFont typeface="Arial"/>
              <a:buChar char="•"/>
            </a:pPr>
            <a:r>
              <a:rPr lang="en-US" sz="3700" spc="-22">
                <a:solidFill>
                  <a:srgbClr val="0C0059"/>
                </a:solidFill>
                <a:latin typeface="Poppins Bold"/>
              </a:rPr>
              <a:t>Creative Hope Studios</a:t>
            </a:r>
          </a:p>
          <a:p>
            <a:pPr marL="1468135" lvl="2" indent="-489378">
              <a:lnSpc>
                <a:spcPts val="3910"/>
              </a:lnSpc>
              <a:buFont typeface="Arial"/>
              <a:buChar char="⚬"/>
            </a:pPr>
            <a:r>
              <a:rPr lang="en-US" sz="3400" spc="-20">
                <a:solidFill>
                  <a:srgbClr val="0C0059"/>
                </a:solidFill>
                <a:latin typeface="Poppins"/>
              </a:rPr>
              <a:t>Retrofitted one of our facility’s former “confinement rooms” to serve as a state-of-the-art recording studio</a:t>
            </a:r>
          </a:p>
          <a:p>
            <a:pPr marL="1468135" lvl="2" indent="-489378">
              <a:lnSpc>
                <a:spcPts val="3910"/>
              </a:lnSpc>
              <a:buFont typeface="Arial"/>
              <a:buChar char="⚬"/>
            </a:pPr>
            <a:r>
              <a:rPr lang="en-US" sz="3400" spc="-20">
                <a:solidFill>
                  <a:srgbClr val="0C0059"/>
                </a:solidFill>
                <a:latin typeface="Poppins"/>
              </a:rPr>
              <a:t>The only staff trained, structured, and back-end supported recording studio and media space program designed specifically for at-risk youth in the nation.</a:t>
            </a:r>
          </a:p>
          <a:p>
            <a:pPr marL="1468135" lvl="2" indent="-489378">
              <a:lnSpc>
                <a:spcPts val="3910"/>
              </a:lnSpc>
              <a:buFont typeface="Arial"/>
              <a:buChar char="⚬"/>
            </a:pPr>
            <a:r>
              <a:rPr lang="en-US" sz="3400" spc="-20">
                <a:solidFill>
                  <a:srgbClr val="0C0059"/>
                </a:solidFill>
                <a:latin typeface="Poppins"/>
              </a:rPr>
              <a:t>Offers  opportunities for healing and self-expression through creative writing, cultural inclusion, poetry, music therapy, and the arts</a:t>
            </a:r>
          </a:p>
          <a:p>
            <a:pPr marL="1468135" lvl="2" indent="-489378">
              <a:lnSpc>
                <a:spcPts val="3910"/>
              </a:lnSpc>
              <a:buFont typeface="Arial"/>
              <a:buChar char="⚬"/>
            </a:pPr>
            <a:r>
              <a:rPr lang="en-US" sz="3400" spc="-20">
                <a:solidFill>
                  <a:srgbClr val="0C0059"/>
                </a:solidFill>
                <a:latin typeface="Poppins"/>
              </a:rPr>
              <a:t>Inspires career exploration in audio production &amp; engineering, video editing, podcasting and entrepreneurship.</a:t>
            </a:r>
          </a:p>
        </p:txBody>
      </p:sp>
      <p:sp>
        <p:nvSpPr>
          <p:cNvPr id="18" name="TextBox 18"/>
          <p:cNvSpPr txBox="1"/>
          <p:nvPr/>
        </p:nvSpPr>
        <p:spPr>
          <a:xfrm>
            <a:off x="419659" y="1147219"/>
            <a:ext cx="9039028"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1281167" y="616182"/>
            <a:ext cx="6697550" cy="750113"/>
            <a:chOff x="0" y="0"/>
            <a:chExt cx="8930067" cy="1000150"/>
          </a:xfrm>
        </p:grpSpPr>
        <p:pic>
          <p:nvPicPr>
            <p:cNvPr id="15" name="Picture 15"/>
            <p:cNvPicPr>
              <a:picLocks noChangeAspect="1"/>
            </p:cNvPicPr>
            <p:nvPr/>
          </p:nvPicPr>
          <p:blipFill>
            <a:blip r:embed="rId3"/>
            <a:srcRect/>
            <a:stretch>
              <a:fillRect/>
            </a:stretch>
          </p:blipFill>
          <p:spPr>
            <a:xfrm>
              <a:off x="0" y="0"/>
              <a:ext cx="1000150" cy="1000150"/>
            </a:xfrm>
            <a:prstGeom prst="rect">
              <a:avLst/>
            </a:prstGeom>
          </p:spPr>
        </p:pic>
        <p:sp>
          <p:nvSpPr>
            <p:cNvPr id="16" name="TextBox 16"/>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17" name="TextBox 17"/>
          <p:cNvSpPr txBox="1"/>
          <p:nvPr/>
        </p:nvSpPr>
        <p:spPr>
          <a:xfrm>
            <a:off x="419659" y="1147219"/>
            <a:ext cx="9039028"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pic>
        <p:nvPicPr>
          <p:cNvPr id="18" name="Picture 18"/>
          <p:cNvPicPr>
            <a:picLocks noChangeAspect="1"/>
          </p:cNvPicPr>
          <p:nvPr/>
        </p:nvPicPr>
        <p:blipFill>
          <a:blip r:embed="rId4"/>
          <a:srcRect/>
          <a:stretch>
            <a:fillRect/>
          </a:stretch>
        </p:blipFill>
        <p:spPr>
          <a:xfrm>
            <a:off x="1112972" y="3356119"/>
            <a:ext cx="8151281" cy="6113460"/>
          </a:xfrm>
          <a:prstGeom prst="rect">
            <a:avLst/>
          </a:prstGeom>
        </p:spPr>
      </p:pic>
      <p:pic>
        <p:nvPicPr>
          <p:cNvPr id="19" name="Picture 19"/>
          <p:cNvPicPr>
            <a:picLocks noChangeAspect="1"/>
          </p:cNvPicPr>
          <p:nvPr/>
        </p:nvPicPr>
        <p:blipFill>
          <a:blip r:embed="rId5"/>
          <a:srcRect t="1301" b="27253"/>
          <a:stretch>
            <a:fillRect/>
          </a:stretch>
        </p:blipFill>
        <p:spPr>
          <a:xfrm>
            <a:off x="9356199" y="5238286"/>
            <a:ext cx="4737945" cy="4231294"/>
          </a:xfrm>
          <a:prstGeom prst="rect">
            <a:avLst/>
          </a:prstGeom>
        </p:spPr>
      </p:pic>
      <p:pic>
        <p:nvPicPr>
          <p:cNvPr id="20" name="Picture 20"/>
          <p:cNvPicPr>
            <a:picLocks noChangeAspect="1"/>
          </p:cNvPicPr>
          <p:nvPr/>
        </p:nvPicPr>
        <p:blipFill>
          <a:blip r:embed="rId6"/>
          <a:srcRect l="7948" t="18195" r="48764" b="51438"/>
          <a:stretch>
            <a:fillRect/>
          </a:stretch>
        </p:blipFill>
        <p:spPr>
          <a:xfrm>
            <a:off x="10038029" y="1572669"/>
            <a:ext cx="4056114" cy="3556830"/>
          </a:xfrm>
          <a:prstGeom prst="rect">
            <a:avLst/>
          </a:prstGeom>
        </p:spPr>
      </p:pic>
      <p:pic>
        <p:nvPicPr>
          <p:cNvPr id="21" name="Picture 21"/>
          <p:cNvPicPr>
            <a:picLocks noChangeAspect="1"/>
          </p:cNvPicPr>
          <p:nvPr/>
        </p:nvPicPr>
        <p:blipFill>
          <a:blip r:embed="rId7"/>
          <a:srcRect t="14277" b="14277"/>
          <a:stretch>
            <a:fillRect/>
          </a:stretch>
        </p:blipFill>
        <p:spPr>
          <a:xfrm>
            <a:off x="14179386" y="1572669"/>
            <a:ext cx="3982721" cy="3556830"/>
          </a:xfrm>
          <a:prstGeom prst="rect">
            <a:avLst/>
          </a:prstGeom>
        </p:spPr>
      </p:pic>
      <p:pic>
        <p:nvPicPr>
          <p:cNvPr id="22" name="Picture 22"/>
          <p:cNvPicPr>
            <a:picLocks noChangeAspect="1"/>
          </p:cNvPicPr>
          <p:nvPr/>
        </p:nvPicPr>
        <p:blipFill>
          <a:blip r:embed="rId8"/>
          <a:srcRect t="7503" b="7503"/>
          <a:stretch>
            <a:fillRect/>
          </a:stretch>
        </p:blipFill>
        <p:spPr>
          <a:xfrm>
            <a:off x="14179386" y="5238286"/>
            <a:ext cx="3982721" cy="4231294"/>
          </a:xfrm>
          <a:prstGeom prst="rect">
            <a:avLst/>
          </a:prstGeom>
        </p:spPr>
      </p:pic>
      <p:sp>
        <p:nvSpPr>
          <p:cNvPr id="23" name="TextBox 23"/>
          <p:cNvSpPr txBox="1"/>
          <p:nvPr/>
        </p:nvSpPr>
        <p:spPr>
          <a:xfrm>
            <a:off x="419659" y="2165380"/>
            <a:ext cx="16415883" cy="1060450"/>
          </a:xfrm>
          <a:prstGeom prst="rect">
            <a:avLst/>
          </a:prstGeom>
        </p:spPr>
        <p:txBody>
          <a:bodyPr lIns="0" tIns="0" rIns="0" bIns="0" rtlCol="0" anchor="t">
            <a:spAutoFit/>
          </a:bodyPr>
          <a:lstStyle/>
          <a:p>
            <a:pPr>
              <a:lnSpc>
                <a:spcPts val="4255"/>
              </a:lnSpc>
            </a:pPr>
            <a:r>
              <a:rPr lang="en-US" sz="3700">
                <a:solidFill>
                  <a:srgbClr val="0C0059"/>
                </a:solidFill>
                <a:latin typeface="Poppins Bold"/>
              </a:rPr>
              <a:t>Programming &amp; Services:</a:t>
            </a:r>
          </a:p>
          <a:p>
            <a:pPr marL="712478" lvl="1" indent="-356239">
              <a:lnSpc>
                <a:spcPts val="3795"/>
              </a:lnSpc>
              <a:buFont typeface="Arial"/>
              <a:buChar char="•"/>
            </a:pPr>
            <a:r>
              <a:rPr lang="en-US" sz="3300" spc="-19">
                <a:solidFill>
                  <a:srgbClr val="0C0059"/>
                </a:solidFill>
                <a:latin typeface="Poppins Bold"/>
              </a:rPr>
              <a:t>Creative Hope Studios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3"/>
          <a:srcRect b="40287"/>
          <a:stretch>
            <a:fillRect/>
          </a:stretch>
        </p:blipFill>
        <p:spPr>
          <a:xfrm>
            <a:off x="12968075" y="1271044"/>
            <a:ext cx="4960719" cy="4604430"/>
          </a:xfrm>
          <a:prstGeom prst="rect">
            <a:avLst/>
          </a:prstGeom>
        </p:spPr>
      </p:pic>
      <p:sp>
        <p:nvSpPr>
          <p:cNvPr id="15" name="TextBox 15"/>
          <p:cNvSpPr txBox="1"/>
          <p:nvPr/>
        </p:nvSpPr>
        <p:spPr>
          <a:xfrm>
            <a:off x="492161" y="1947730"/>
            <a:ext cx="12133421" cy="1935163"/>
          </a:xfrm>
          <a:prstGeom prst="rect">
            <a:avLst/>
          </a:prstGeom>
        </p:spPr>
        <p:txBody>
          <a:bodyPr lIns="0" tIns="0" rIns="0" bIns="0" rtlCol="0" anchor="t">
            <a:spAutoFit/>
          </a:bodyPr>
          <a:lstStyle/>
          <a:p>
            <a:pPr>
              <a:lnSpc>
                <a:spcPts val="3910"/>
              </a:lnSpc>
            </a:pPr>
            <a:r>
              <a:rPr lang="en-US" sz="3400">
                <a:solidFill>
                  <a:srgbClr val="0C0059"/>
                </a:solidFill>
                <a:latin typeface="Poppins Bold"/>
              </a:rPr>
              <a:t>Programming &amp; Services:</a:t>
            </a:r>
          </a:p>
          <a:p>
            <a:pPr marL="734068" lvl="1" indent="-367034">
              <a:lnSpc>
                <a:spcPts val="3910"/>
              </a:lnSpc>
              <a:buFont typeface="Arial"/>
              <a:buChar char="•"/>
            </a:pPr>
            <a:r>
              <a:rPr lang="en-US" sz="3400" spc="-20">
                <a:solidFill>
                  <a:srgbClr val="0C0059"/>
                </a:solidFill>
                <a:latin typeface="Poppins Bold"/>
              </a:rPr>
              <a:t>Haircare Services</a:t>
            </a:r>
          </a:p>
          <a:p>
            <a:pPr marL="1338598" lvl="2" indent="-446199">
              <a:lnSpc>
                <a:spcPts val="3565"/>
              </a:lnSpc>
              <a:buFont typeface="Arial"/>
              <a:buChar char="⚬"/>
            </a:pPr>
            <a:r>
              <a:rPr lang="en-US" sz="3100" spc="-18">
                <a:solidFill>
                  <a:srgbClr val="0C0059"/>
                </a:solidFill>
                <a:latin typeface="Poppins Bold"/>
              </a:rPr>
              <a:t>LaBarberia Institute of Hair </a:t>
            </a:r>
            <a:r>
              <a:rPr lang="en-US" sz="3100" spc="-18">
                <a:solidFill>
                  <a:srgbClr val="0C0059"/>
                </a:solidFill>
                <a:latin typeface="Poppins"/>
              </a:rPr>
              <a:t>provides barbers every 2 weeks to supply haircuts to residents.</a:t>
            </a:r>
          </a:p>
        </p:txBody>
      </p:sp>
      <p:sp>
        <p:nvSpPr>
          <p:cNvPr id="16" name="TextBox 16"/>
          <p:cNvSpPr txBox="1"/>
          <p:nvPr/>
        </p:nvSpPr>
        <p:spPr>
          <a:xfrm>
            <a:off x="6715527" y="5319077"/>
            <a:ext cx="11774215" cy="2916873"/>
          </a:xfrm>
          <a:prstGeom prst="rect">
            <a:avLst/>
          </a:prstGeom>
        </p:spPr>
        <p:txBody>
          <a:bodyPr lIns="0" tIns="0" rIns="0" bIns="0" rtlCol="0" anchor="t">
            <a:spAutoFit/>
          </a:bodyPr>
          <a:lstStyle/>
          <a:p>
            <a:pPr>
              <a:lnSpc>
                <a:spcPts val="4025"/>
              </a:lnSpc>
            </a:pPr>
            <a:endParaRPr/>
          </a:p>
          <a:p>
            <a:pPr marL="755657" lvl="1" indent="-377829">
              <a:lnSpc>
                <a:spcPts val="4025"/>
              </a:lnSpc>
              <a:buFont typeface="Arial"/>
              <a:buChar char="•"/>
            </a:pPr>
            <a:r>
              <a:rPr lang="en-US" sz="3500" spc="-21">
                <a:solidFill>
                  <a:srgbClr val="0C0059"/>
                </a:solidFill>
                <a:latin typeface="Poppins Bold"/>
              </a:rPr>
              <a:t>The John Carroll Ballers Program</a:t>
            </a:r>
          </a:p>
          <a:p>
            <a:pPr marL="1381777" lvl="2" indent="-460592">
              <a:lnSpc>
                <a:spcPts val="3680"/>
              </a:lnSpc>
              <a:buFont typeface="Arial"/>
              <a:buChar char="⚬"/>
            </a:pPr>
            <a:r>
              <a:rPr lang="en-US" sz="3200" spc="-19">
                <a:solidFill>
                  <a:srgbClr val="0C0059"/>
                </a:solidFill>
                <a:latin typeface="Poppins"/>
              </a:rPr>
              <a:t>Character education combined with basketball games and pizza for residents and college students lead to breaking barriers for students to discover their commonalities.</a:t>
            </a:r>
          </a:p>
        </p:txBody>
      </p:sp>
      <p:pic>
        <p:nvPicPr>
          <p:cNvPr id="17" name="Picture 17"/>
          <p:cNvPicPr>
            <a:picLocks noChangeAspect="1"/>
          </p:cNvPicPr>
          <p:nvPr/>
        </p:nvPicPr>
        <p:blipFill>
          <a:blip r:embed="rId4"/>
          <a:srcRect l="37631" t="8731" r="25177" b="48356"/>
          <a:stretch>
            <a:fillRect/>
          </a:stretch>
        </p:blipFill>
        <p:spPr>
          <a:xfrm>
            <a:off x="274909" y="4282943"/>
            <a:ext cx="6645980" cy="4313411"/>
          </a:xfrm>
          <a:prstGeom prst="rect">
            <a:avLst/>
          </a:prstGeom>
        </p:spPr>
      </p:pic>
      <p:sp>
        <p:nvSpPr>
          <p:cNvPr id="18" name="TextBox 18"/>
          <p:cNvSpPr txBox="1"/>
          <p:nvPr/>
        </p:nvSpPr>
        <p:spPr>
          <a:xfrm>
            <a:off x="492161" y="1066831"/>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grpSp>
        <p:nvGrpSpPr>
          <p:cNvPr id="19" name="Group 19"/>
          <p:cNvGrpSpPr/>
          <p:nvPr/>
        </p:nvGrpSpPr>
        <p:grpSpPr>
          <a:xfrm>
            <a:off x="419659" y="8723695"/>
            <a:ext cx="6697550" cy="750113"/>
            <a:chOff x="0" y="0"/>
            <a:chExt cx="8930067" cy="1000150"/>
          </a:xfrm>
        </p:grpSpPr>
        <p:pic>
          <p:nvPicPr>
            <p:cNvPr id="20" name="Picture 20"/>
            <p:cNvPicPr>
              <a:picLocks noChangeAspect="1"/>
            </p:cNvPicPr>
            <p:nvPr/>
          </p:nvPicPr>
          <p:blipFill>
            <a:blip r:embed="rId5"/>
            <a:srcRect/>
            <a:stretch>
              <a:fillRect/>
            </a:stretch>
          </p:blipFill>
          <p:spPr>
            <a:xfrm>
              <a:off x="0" y="0"/>
              <a:ext cx="1000150" cy="1000150"/>
            </a:xfrm>
            <a:prstGeom prst="rect">
              <a:avLst/>
            </a:prstGeom>
          </p:spPr>
        </p:pic>
        <p:sp>
          <p:nvSpPr>
            <p:cNvPr id="21" name="TextBox 21"/>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352425" y="5855377"/>
            <a:ext cx="13318794" cy="4797154"/>
            <a:chOff x="0" y="0"/>
            <a:chExt cx="6345428" cy="2285492"/>
          </a:xfrm>
        </p:grpSpPr>
        <p:sp>
          <p:nvSpPr>
            <p:cNvPr id="3" name="Freeform 3"/>
            <p:cNvSpPr/>
            <p:nvPr/>
          </p:nvSpPr>
          <p:spPr>
            <a:xfrm>
              <a:off x="-54483" y="-87503"/>
              <a:ext cx="6411977" cy="2581783"/>
            </a:xfrm>
            <a:custGeom>
              <a:avLst/>
              <a:gdLst/>
              <a:ahLst/>
              <a:cxnLst/>
              <a:rect l="l" t="t" r="r" b="b"/>
              <a:pathLst>
                <a:path w="6411977" h="2581783">
                  <a:moveTo>
                    <a:pt x="6399911" y="2197227"/>
                  </a:moveTo>
                  <a:cubicBezTo>
                    <a:pt x="6331839" y="2215642"/>
                    <a:pt x="6244717" y="2207641"/>
                    <a:pt x="6155436" y="2203577"/>
                  </a:cubicBezTo>
                  <a:cubicBezTo>
                    <a:pt x="5884037" y="2186178"/>
                    <a:pt x="5661660" y="2208911"/>
                    <a:pt x="5371846" y="2169287"/>
                  </a:cubicBezTo>
                  <a:cubicBezTo>
                    <a:pt x="4972431" y="2204593"/>
                    <a:pt x="4613275" y="2199259"/>
                    <a:pt x="4214495" y="2210562"/>
                  </a:cubicBezTo>
                  <a:cubicBezTo>
                    <a:pt x="4014978" y="2221992"/>
                    <a:pt x="3956177" y="2136140"/>
                    <a:pt x="3558794" y="2217801"/>
                  </a:cubicBezTo>
                  <a:cubicBezTo>
                    <a:pt x="3310636" y="2126996"/>
                    <a:pt x="3087751" y="2212721"/>
                    <a:pt x="2829941" y="2193036"/>
                  </a:cubicBezTo>
                  <a:cubicBezTo>
                    <a:pt x="2677668" y="2210308"/>
                    <a:pt x="2538857" y="2203831"/>
                    <a:pt x="2377186" y="2207895"/>
                  </a:cubicBezTo>
                  <a:cubicBezTo>
                    <a:pt x="2302383" y="2219833"/>
                    <a:pt x="2170176" y="2256917"/>
                    <a:pt x="2080133" y="2239264"/>
                  </a:cubicBezTo>
                  <a:cubicBezTo>
                    <a:pt x="1715897" y="2256409"/>
                    <a:pt x="1331087" y="2256790"/>
                    <a:pt x="998220" y="2306828"/>
                  </a:cubicBezTo>
                  <a:cubicBezTo>
                    <a:pt x="692785" y="2249551"/>
                    <a:pt x="470281" y="2381758"/>
                    <a:pt x="119380" y="2371598"/>
                  </a:cubicBezTo>
                  <a:cubicBezTo>
                    <a:pt x="20574" y="2359660"/>
                    <a:pt x="70612" y="2581783"/>
                    <a:pt x="54483" y="348361"/>
                  </a:cubicBezTo>
                  <a:cubicBezTo>
                    <a:pt x="68453" y="0"/>
                    <a:pt x="0" y="119507"/>
                    <a:pt x="411607" y="132334"/>
                  </a:cubicBezTo>
                  <a:cubicBezTo>
                    <a:pt x="507873" y="151003"/>
                    <a:pt x="591947" y="108077"/>
                    <a:pt x="678434" y="155575"/>
                  </a:cubicBezTo>
                  <a:cubicBezTo>
                    <a:pt x="738886" y="181991"/>
                    <a:pt x="827405" y="54864"/>
                    <a:pt x="1009015" y="107950"/>
                  </a:cubicBezTo>
                  <a:cubicBezTo>
                    <a:pt x="1098550" y="111379"/>
                    <a:pt x="1139317" y="61468"/>
                    <a:pt x="1425829" y="110617"/>
                  </a:cubicBezTo>
                  <a:cubicBezTo>
                    <a:pt x="1505458" y="111506"/>
                    <a:pt x="1571879" y="70866"/>
                    <a:pt x="1641983" y="95250"/>
                  </a:cubicBezTo>
                  <a:cubicBezTo>
                    <a:pt x="1673733" y="89408"/>
                    <a:pt x="1720215" y="145288"/>
                    <a:pt x="1774571" y="109093"/>
                  </a:cubicBezTo>
                  <a:cubicBezTo>
                    <a:pt x="1942338" y="133223"/>
                    <a:pt x="2066163" y="101600"/>
                    <a:pt x="2275586" y="155321"/>
                  </a:cubicBezTo>
                  <a:cubicBezTo>
                    <a:pt x="2393696" y="211074"/>
                    <a:pt x="2494661" y="101219"/>
                    <a:pt x="2795143" y="184404"/>
                  </a:cubicBezTo>
                  <a:cubicBezTo>
                    <a:pt x="2899791" y="198882"/>
                    <a:pt x="3045079" y="237363"/>
                    <a:pt x="3161157" y="187071"/>
                  </a:cubicBezTo>
                  <a:cubicBezTo>
                    <a:pt x="3211195" y="255143"/>
                    <a:pt x="3265297" y="224536"/>
                    <a:pt x="3413633" y="272542"/>
                  </a:cubicBezTo>
                  <a:cubicBezTo>
                    <a:pt x="3494913" y="307594"/>
                    <a:pt x="3561461" y="232664"/>
                    <a:pt x="3652139" y="243586"/>
                  </a:cubicBezTo>
                  <a:cubicBezTo>
                    <a:pt x="3712337" y="226695"/>
                    <a:pt x="3773932" y="283591"/>
                    <a:pt x="3949065" y="243459"/>
                  </a:cubicBezTo>
                  <a:cubicBezTo>
                    <a:pt x="4052316" y="247904"/>
                    <a:pt x="4139311" y="290449"/>
                    <a:pt x="4235196" y="339344"/>
                  </a:cubicBezTo>
                  <a:cubicBezTo>
                    <a:pt x="4291076" y="335788"/>
                    <a:pt x="4360291" y="290068"/>
                    <a:pt x="4426585" y="315214"/>
                  </a:cubicBezTo>
                  <a:cubicBezTo>
                    <a:pt x="4499610" y="318389"/>
                    <a:pt x="4585843" y="294132"/>
                    <a:pt x="4635754" y="360553"/>
                  </a:cubicBezTo>
                  <a:cubicBezTo>
                    <a:pt x="4666742" y="373380"/>
                    <a:pt x="4697603" y="336296"/>
                    <a:pt x="4739132" y="353314"/>
                  </a:cubicBezTo>
                  <a:cubicBezTo>
                    <a:pt x="4815840" y="361696"/>
                    <a:pt x="4900168" y="366776"/>
                    <a:pt x="4991735" y="359664"/>
                  </a:cubicBezTo>
                  <a:cubicBezTo>
                    <a:pt x="5029835" y="351282"/>
                    <a:pt x="5051933" y="315341"/>
                    <a:pt x="5124196" y="342011"/>
                  </a:cubicBezTo>
                  <a:cubicBezTo>
                    <a:pt x="5283200" y="334772"/>
                    <a:pt x="5339588" y="459994"/>
                    <a:pt x="5596636" y="389382"/>
                  </a:cubicBezTo>
                  <a:cubicBezTo>
                    <a:pt x="5624703" y="363601"/>
                    <a:pt x="5665216" y="381635"/>
                    <a:pt x="5715889" y="398272"/>
                  </a:cubicBezTo>
                  <a:cubicBezTo>
                    <a:pt x="5840603" y="427990"/>
                    <a:pt x="5940806" y="434467"/>
                    <a:pt x="6083555" y="449072"/>
                  </a:cubicBezTo>
                  <a:cubicBezTo>
                    <a:pt x="6133212" y="425323"/>
                    <a:pt x="6181599" y="381381"/>
                    <a:pt x="6295645" y="455549"/>
                  </a:cubicBezTo>
                  <a:cubicBezTo>
                    <a:pt x="6411977" y="494919"/>
                    <a:pt x="6407659" y="303276"/>
                    <a:pt x="6388482" y="1709166"/>
                  </a:cubicBezTo>
                  <a:cubicBezTo>
                    <a:pt x="6410960" y="1864233"/>
                    <a:pt x="6378321" y="2031492"/>
                    <a:pt x="6399911" y="2197227"/>
                  </a:cubicBezTo>
                  <a:close/>
                </a:path>
              </a:pathLst>
            </a:custGeom>
            <a:blipFill>
              <a:blip r:embed="rId3"/>
              <a:stretch>
                <a:fillRect t="-42545" b="-42545"/>
              </a:stretch>
            </a:blipFill>
          </p:spPr>
          <p:txBody>
            <a:bodyPr/>
            <a:lstStyle/>
            <a:p>
              <a:endParaRPr lang="en-US"/>
            </a:p>
          </p:txBody>
        </p:sp>
      </p:grpSp>
      <p:grpSp>
        <p:nvGrpSpPr>
          <p:cNvPr id="4" name="Group 4"/>
          <p:cNvGrpSpPr/>
          <p:nvPr/>
        </p:nvGrpSpPr>
        <p:grpSpPr>
          <a:xfrm rot="-1773239">
            <a:off x="12086401" y="-5427993"/>
            <a:ext cx="10345798" cy="16351799"/>
            <a:chOff x="0" y="0"/>
            <a:chExt cx="2724819" cy="4306647"/>
          </a:xfrm>
        </p:grpSpPr>
        <p:sp>
          <p:nvSpPr>
            <p:cNvPr id="5" name="Freeform 5"/>
            <p:cNvSpPr/>
            <p:nvPr/>
          </p:nvSpPr>
          <p:spPr>
            <a:xfrm>
              <a:off x="0" y="0"/>
              <a:ext cx="2724819" cy="4306647"/>
            </a:xfrm>
            <a:custGeom>
              <a:avLst/>
              <a:gdLst/>
              <a:ahLst/>
              <a:cxnLst/>
              <a:rect l="l" t="t" r="r" b="b"/>
              <a:pathLst>
                <a:path w="2724819" h="4306647">
                  <a:moveTo>
                    <a:pt x="0" y="0"/>
                  </a:moveTo>
                  <a:lnTo>
                    <a:pt x="2724819" y="0"/>
                  </a:lnTo>
                  <a:lnTo>
                    <a:pt x="2724819" y="4306647"/>
                  </a:lnTo>
                  <a:lnTo>
                    <a:pt x="0" y="4306647"/>
                  </a:lnTo>
                  <a:close/>
                </a:path>
              </a:pathLst>
            </a:custGeom>
            <a:solidFill>
              <a:srgbClr val="0C0059"/>
            </a:solidFill>
          </p:spPr>
          <p:txBody>
            <a:bodyPr/>
            <a:lstStyle/>
            <a:p>
              <a:endParaRPr lang="en-US"/>
            </a:p>
          </p:txBody>
        </p:sp>
        <p:sp>
          <p:nvSpPr>
            <p:cNvPr id="6" name="TextBox 6"/>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1679431">
            <a:off x="14180616" y="-5779621"/>
            <a:ext cx="8214769" cy="20939512"/>
            <a:chOff x="0" y="0"/>
            <a:chExt cx="2163560" cy="5514933"/>
          </a:xfrm>
        </p:grpSpPr>
        <p:sp>
          <p:nvSpPr>
            <p:cNvPr id="8" name="Freeform 8"/>
            <p:cNvSpPr/>
            <p:nvPr/>
          </p:nvSpPr>
          <p:spPr>
            <a:xfrm>
              <a:off x="0" y="0"/>
              <a:ext cx="2163560" cy="5514933"/>
            </a:xfrm>
            <a:custGeom>
              <a:avLst/>
              <a:gdLst/>
              <a:ahLst/>
              <a:cxnLst/>
              <a:rect l="l" t="t" r="r" b="b"/>
              <a:pathLst>
                <a:path w="2163560" h="5514933">
                  <a:moveTo>
                    <a:pt x="0" y="0"/>
                  </a:moveTo>
                  <a:lnTo>
                    <a:pt x="2163560" y="0"/>
                  </a:lnTo>
                  <a:lnTo>
                    <a:pt x="2163560" y="5514933"/>
                  </a:lnTo>
                  <a:lnTo>
                    <a:pt x="0" y="5514933"/>
                  </a:lnTo>
                  <a:close/>
                </a:path>
              </a:pathLst>
            </a:custGeom>
            <a:solidFill>
              <a:srgbClr val="FFC700"/>
            </a:solidFill>
          </p:spPr>
          <p:txBody>
            <a:bodyPr/>
            <a:lstStyle/>
            <a:p>
              <a:endParaRPr lang="en-US"/>
            </a:p>
          </p:txBody>
        </p:sp>
        <p:sp>
          <p:nvSpPr>
            <p:cNvPr id="9" name="TextBox 9"/>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10" name="Group 10"/>
          <p:cNvGrpSpPr>
            <a:grpSpLocks noChangeAspect="1"/>
          </p:cNvGrpSpPr>
          <p:nvPr/>
        </p:nvGrpSpPr>
        <p:grpSpPr>
          <a:xfrm>
            <a:off x="11007556" y="681068"/>
            <a:ext cx="6758001" cy="8927880"/>
            <a:chOff x="0" y="0"/>
            <a:chExt cx="17527016" cy="23154640"/>
          </a:xfrm>
        </p:grpSpPr>
        <p:sp>
          <p:nvSpPr>
            <p:cNvPr id="11" name="Freeform 11"/>
            <p:cNvSpPr/>
            <p:nvPr/>
          </p:nvSpPr>
          <p:spPr>
            <a:xfrm>
              <a:off x="0" y="0"/>
              <a:ext cx="17527015" cy="23154639"/>
            </a:xfrm>
            <a:custGeom>
              <a:avLst/>
              <a:gdLst/>
              <a:ahLst/>
              <a:cxnLst/>
              <a:rect l="l" t="t" r="r" b="b"/>
              <a:pathLst>
                <a:path w="17527015" h="23154639">
                  <a:moveTo>
                    <a:pt x="0" y="0"/>
                  </a:moveTo>
                  <a:lnTo>
                    <a:pt x="7193661" y="12948666"/>
                  </a:lnTo>
                  <a:lnTo>
                    <a:pt x="1843405" y="23154639"/>
                  </a:lnTo>
                  <a:lnTo>
                    <a:pt x="17527015" y="23154639"/>
                  </a:lnTo>
                  <a:lnTo>
                    <a:pt x="17527015" y="0"/>
                  </a:lnTo>
                  <a:close/>
                </a:path>
              </a:pathLst>
            </a:custGeom>
            <a:blipFill>
              <a:blip r:embed="rId4"/>
              <a:stretch>
                <a:fillRect l="-67429" r="-67429"/>
              </a:stretch>
            </a:blipFill>
          </p:spPr>
          <p:txBody>
            <a:bodyPr/>
            <a:lstStyle/>
            <a:p>
              <a:endParaRPr lang="en-US"/>
            </a:p>
          </p:txBody>
        </p:sp>
      </p:grpSp>
      <p:grpSp>
        <p:nvGrpSpPr>
          <p:cNvPr id="12" name="Group 12"/>
          <p:cNvGrpSpPr/>
          <p:nvPr/>
        </p:nvGrpSpPr>
        <p:grpSpPr>
          <a:xfrm rot="-7179605">
            <a:off x="7349600" y="-917861"/>
            <a:ext cx="5313680" cy="1173100"/>
            <a:chOff x="0" y="0"/>
            <a:chExt cx="1576557" cy="348056"/>
          </a:xfrm>
        </p:grpSpPr>
        <p:sp>
          <p:nvSpPr>
            <p:cNvPr id="13" name="Freeform 13"/>
            <p:cNvSpPr/>
            <p:nvPr/>
          </p:nvSpPr>
          <p:spPr>
            <a:xfrm>
              <a:off x="0" y="0"/>
              <a:ext cx="1576558" cy="348056"/>
            </a:xfrm>
            <a:custGeom>
              <a:avLst/>
              <a:gdLst/>
              <a:ahLst/>
              <a:cxnLst/>
              <a:rect l="l" t="t" r="r" b="b"/>
              <a:pathLst>
                <a:path w="1576558" h="348056">
                  <a:moveTo>
                    <a:pt x="203200" y="0"/>
                  </a:moveTo>
                  <a:lnTo>
                    <a:pt x="1576558" y="0"/>
                  </a:lnTo>
                  <a:lnTo>
                    <a:pt x="1373358" y="348056"/>
                  </a:lnTo>
                  <a:lnTo>
                    <a:pt x="0" y="348056"/>
                  </a:lnTo>
                  <a:lnTo>
                    <a:pt x="203200" y="0"/>
                  </a:lnTo>
                  <a:close/>
                </a:path>
              </a:pathLst>
            </a:custGeom>
            <a:solidFill>
              <a:srgbClr val="FFC700"/>
            </a:solidFill>
          </p:spPr>
          <p:txBody>
            <a:bodyPr/>
            <a:lstStyle/>
            <a:p>
              <a:endParaRPr lang="en-US"/>
            </a:p>
          </p:txBody>
        </p:sp>
        <p:sp>
          <p:nvSpPr>
            <p:cNvPr id="14" name="TextBox 1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253114" y="197082"/>
            <a:ext cx="6697550" cy="750113"/>
            <a:chOff x="0" y="0"/>
            <a:chExt cx="8930067" cy="1000150"/>
          </a:xfrm>
        </p:grpSpPr>
        <p:pic>
          <p:nvPicPr>
            <p:cNvPr id="16" name="Picture 16"/>
            <p:cNvPicPr>
              <a:picLocks noChangeAspect="1"/>
            </p:cNvPicPr>
            <p:nvPr/>
          </p:nvPicPr>
          <p:blipFill>
            <a:blip r:embed="rId5"/>
            <a:srcRect/>
            <a:stretch>
              <a:fillRect/>
            </a:stretch>
          </p:blipFill>
          <p:spPr>
            <a:xfrm>
              <a:off x="0" y="0"/>
              <a:ext cx="1000150" cy="1000150"/>
            </a:xfrm>
            <a:prstGeom prst="rect">
              <a:avLst/>
            </a:prstGeom>
          </p:spPr>
        </p:pic>
        <p:sp>
          <p:nvSpPr>
            <p:cNvPr id="17" name="TextBox 17"/>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18" name="TextBox 18"/>
          <p:cNvSpPr txBox="1"/>
          <p:nvPr/>
        </p:nvSpPr>
        <p:spPr>
          <a:xfrm>
            <a:off x="648817" y="1832119"/>
            <a:ext cx="11025411" cy="3476752"/>
          </a:xfrm>
          <a:prstGeom prst="rect">
            <a:avLst/>
          </a:prstGeom>
        </p:spPr>
        <p:txBody>
          <a:bodyPr lIns="0" tIns="0" rIns="0" bIns="0" rtlCol="0" anchor="t">
            <a:spAutoFit/>
          </a:bodyPr>
          <a:lstStyle/>
          <a:p>
            <a:pPr>
              <a:lnSpc>
                <a:spcPts val="4514"/>
              </a:lnSpc>
            </a:pPr>
            <a:r>
              <a:rPr lang="en-US" sz="3700" spc="-22">
                <a:solidFill>
                  <a:srgbClr val="0C0059"/>
                </a:solidFill>
                <a:latin typeface="Poppins Bold"/>
              </a:rPr>
              <a:t>Programming &amp; Services:</a:t>
            </a:r>
          </a:p>
          <a:p>
            <a:pPr marL="798836" lvl="1" indent="-399418">
              <a:lnSpc>
                <a:spcPts val="4514"/>
              </a:lnSpc>
              <a:buFont typeface="Arial"/>
              <a:buChar char="•"/>
            </a:pPr>
            <a:r>
              <a:rPr lang="en-US" sz="3700" spc="-22">
                <a:solidFill>
                  <a:srgbClr val="0C0059"/>
                </a:solidFill>
                <a:latin typeface="Poppins Bold"/>
              </a:rPr>
              <a:t>HOPE4</a:t>
            </a:r>
          </a:p>
          <a:p>
            <a:pPr marL="1597672" lvl="2" indent="-532557">
              <a:lnSpc>
                <a:spcPts val="4514"/>
              </a:lnSpc>
              <a:buFont typeface="Arial"/>
              <a:buChar char="⚬"/>
            </a:pPr>
            <a:r>
              <a:rPr lang="en-US" sz="3700" spc="-22">
                <a:solidFill>
                  <a:srgbClr val="0C0059"/>
                </a:solidFill>
                <a:latin typeface="Poppins"/>
              </a:rPr>
              <a:t>Weekly group sessions and 1-on-1 workshops facilitated by CWRU medical students focused on support, belonging, self-esteem, happiness and growth. </a:t>
            </a:r>
          </a:p>
        </p:txBody>
      </p:sp>
      <p:sp>
        <p:nvSpPr>
          <p:cNvPr id="19" name="TextBox 19"/>
          <p:cNvSpPr txBox="1"/>
          <p:nvPr/>
        </p:nvSpPr>
        <p:spPr>
          <a:xfrm>
            <a:off x="648817" y="981641"/>
            <a:ext cx="8077913"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4570" y="9809913"/>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776628">
            <a:off x="-4144199" y="-5908224"/>
            <a:ext cx="10345798" cy="16351799"/>
            <a:chOff x="0" y="0"/>
            <a:chExt cx="2724819" cy="4306647"/>
          </a:xfrm>
        </p:grpSpPr>
        <p:sp>
          <p:nvSpPr>
            <p:cNvPr id="6" name="Freeform 6"/>
            <p:cNvSpPr/>
            <p:nvPr/>
          </p:nvSpPr>
          <p:spPr>
            <a:xfrm>
              <a:off x="0" y="0"/>
              <a:ext cx="2724819" cy="4306647"/>
            </a:xfrm>
            <a:custGeom>
              <a:avLst/>
              <a:gdLst/>
              <a:ahLst/>
              <a:cxnLst/>
              <a:rect l="l" t="t" r="r" b="b"/>
              <a:pathLst>
                <a:path w="2724819" h="4306647">
                  <a:moveTo>
                    <a:pt x="0" y="0"/>
                  </a:moveTo>
                  <a:lnTo>
                    <a:pt x="2724819" y="0"/>
                  </a:lnTo>
                  <a:lnTo>
                    <a:pt x="2724819" y="4306647"/>
                  </a:lnTo>
                  <a:lnTo>
                    <a:pt x="0" y="4306647"/>
                  </a:lnTo>
                  <a:close/>
                </a:path>
              </a:pathLst>
            </a:custGeom>
            <a:solidFill>
              <a:srgbClr val="0C0059"/>
            </a:solidFill>
          </p:spPr>
          <p:txBody>
            <a:bodyPr/>
            <a:lstStyle/>
            <a:p>
              <a:endParaRPr lang="en-US"/>
            </a:p>
          </p:txBody>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688468">
            <a:off x="-4485243" y="-6216155"/>
            <a:ext cx="8214769" cy="20939512"/>
            <a:chOff x="0" y="0"/>
            <a:chExt cx="2163560" cy="5514933"/>
          </a:xfrm>
        </p:grpSpPr>
        <p:sp>
          <p:nvSpPr>
            <p:cNvPr id="9" name="Freeform 9"/>
            <p:cNvSpPr/>
            <p:nvPr/>
          </p:nvSpPr>
          <p:spPr>
            <a:xfrm>
              <a:off x="0" y="0"/>
              <a:ext cx="2163560" cy="5514933"/>
            </a:xfrm>
            <a:custGeom>
              <a:avLst/>
              <a:gdLst/>
              <a:ahLst/>
              <a:cxnLst/>
              <a:rect l="l" t="t" r="r" b="b"/>
              <a:pathLst>
                <a:path w="2163560" h="5514933">
                  <a:moveTo>
                    <a:pt x="0" y="0"/>
                  </a:moveTo>
                  <a:lnTo>
                    <a:pt x="2163560" y="0"/>
                  </a:lnTo>
                  <a:lnTo>
                    <a:pt x="2163560" y="5514933"/>
                  </a:lnTo>
                  <a:lnTo>
                    <a:pt x="0" y="5514933"/>
                  </a:lnTo>
                  <a:close/>
                </a:path>
              </a:pathLst>
            </a:custGeom>
            <a:solidFill>
              <a:srgbClr val="FFC700"/>
            </a:solidFill>
          </p:spPr>
          <p:txBody>
            <a:bodyPr/>
            <a:lstStyle/>
            <a:p>
              <a:endParaRPr lang="en-US"/>
            </a:p>
          </p:txBody>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ChangeAspect="1"/>
          </p:cNvGrpSpPr>
          <p:nvPr/>
        </p:nvGrpSpPr>
        <p:grpSpPr>
          <a:xfrm>
            <a:off x="403683" y="681068"/>
            <a:ext cx="6755719" cy="8924865"/>
            <a:chOff x="0" y="0"/>
            <a:chExt cx="17527016" cy="23154640"/>
          </a:xfrm>
        </p:grpSpPr>
        <p:sp>
          <p:nvSpPr>
            <p:cNvPr id="12" name="Freeform 12"/>
            <p:cNvSpPr/>
            <p:nvPr/>
          </p:nvSpPr>
          <p:spPr>
            <a:xfrm>
              <a:off x="0" y="0"/>
              <a:ext cx="17527015" cy="23154639"/>
            </a:xfrm>
            <a:custGeom>
              <a:avLst/>
              <a:gdLst/>
              <a:ahLst/>
              <a:cxnLst/>
              <a:rect l="l" t="t" r="r" b="b"/>
              <a:pathLst>
                <a:path w="17527015" h="23154639">
                  <a:moveTo>
                    <a:pt x="0" y="0"/>
                  </a:moveTo>
                  <a:lnTo>
                    <a:pt x="0" y="23154639"/>
                  </a:lnTo>
                  <a:lnTo>
                    <a:pt x="15683737" y="23154639"/>
                  </a:lnTo>
                  <a:lnTo>
                    <a:pt x="10333355" y="12948666"/>
                  </a:lnTo>
                  <a:lnTo>
                    <a:pt x="17527015" y="127"/>
                  </a:lnTo>
                  <a:lnTo>
                    <a:pt x="17527015" y="0"/>
                  </a:lnTo>
                  <a:close/>
                </a:path>
              </a:pathLst>
            </a:custGeom>
            <a:blipFill>
              <a:blip r:embed="rId3"/>
              <a:stretch>
                <a:fillRect l="-32155" r="-83170"/>
              </a:stretch>
            </a:blipFill>
          </p:spPr>
          <p:txBody>
            <a:bodyPr/>
            <a:lstStyle/>
            <a:p>
              <a:endParaRPr lang="en-US"/>
            </a:p>
          </p:txBody>
        </p:sp>
      </p:grpSp>
      <p:grpSp>
        <p:nvGrpSpPr>
          <p:cNvPr id="13" name="Group 13"/>
          <p:cNvGrpSpPr/>
          <p:nvPr/>
        </p:nvGrpSpPr>
        <p:grpSpPr>
          <a:xfrm rot="-3612693">
            <a:off x="5942557" y="-181553"/>
            <a:ext cx="3585645" cy="1193614"/>
            <a:chOff x="0" y="0"/>
            <a:chExt cx="1072680" cy="357081"/>
          </a:xfrm>
        </p:grpSpPr>
        <p:sp>
          <p:nvSpPr>
            <p:cNvPr id="14" name="Freeform 14"/>
            <p:cNvSpPr/>
            <p:nvPr/>
          </p:nvSpPr>
          <p:spPr>
            <a:xfrm>
              <a:off x="0" y="0"/>
              <a:ext cx="1072680" cy="357081"/>
            </a:xfrm>
            <a:custGeom>
              <a:avLst/>
              <a:gdLst/>
              <a:ahLst/>
              <a:cxnLst/>
              <a:rect l="l" t="t" r="r" b="b"/>
              <a:pathLst>
                <a:path w="1072680" h="357081">
                  <a:moveTo>
                    <a:pt x="869480" y="0"/>
                  </a:moveTo>
                  <a:lnTo>
                    <a:pt x="0" y="0"/>
                  </a:lnTo>
                  <a:lnTo>
                    <a:pt x="203200" y="357081"/>
                  </a:lnTo>
                  <a:lnTo>
                    <a:pt x="1072680" y="357081"/>
                  </a:lnTo>
                  <a:lnTo>
                    <a:pt x="869480" y="0"/>
                  </a:lnTo>
                  <a:close/>
                </a:path>
              </a:pathLst>
            </a:custGeom>
            <a:solidFill>
              <a:srgbClr val="FFC700"/>
            </a:solidFill>
          </p:spPr>
          <p:txBody>
            <a:bodyPr/>
            <a:lstStyle/>
            <a:p>
              <a:endParaRPr lang="en-US"/>
            </a:p>
          </p:txBody>
        </p:sp>
        <p:sp>
          <p:nvSpPr>
            <p:cNvPr id="15" name="TextBox 15"/>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4470507" y="9473808"/>
            <a:ext cx="8272272" cy="1103227"/>
            <a:chOff x="0" y="0"/>
            <a:chExt cx="2664649" cy="355369"/>
          </a:xfrm>
        </p:grpSpPr>
        <p:sp>
          <p:nvSpPr>
            <p:cNvPr id="17" name="Freeform 17"/>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8" name="TextBox 18"/>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7343178" y="1908205"/>
            <a:ext cx="10487505" cy="3278188"/>
          </a:xfrm>
          <a:prstGeom prst="rect">
            <a:avLst/>
          </a:prstGeom>
        </p:spPr>
        <p:txBody>
          <a:bodyPr lIns="0" tIns="0" rIns="0" bIns="0" rtlCol="0" anchor="t">
            <a:spAutoFit/>
          </a:bodyPr>
          <a:lstStyle/>
          <a:p>
            <a:pPr>
              <a:lnSpc>
                <a:spcPts val="3910"/>
              </a:lnSpc>
            </a:pPr>
            <a:r>
              <a:rPr lang="en-US" sz="3400">
                <a:solidFill>
                  <a:srgbClr val="0C0059"/>
                </a:solidFill>
                <a:latin typeface="Poppins Bold"/>
              </a:rPr>
              <a:t>Programming &amp; Services:</a:t>
            </a:r>
          </a:p>
          <a:p>
            <a:pPr marL="734068" lvl="1" indent="-367034">
              <a:lnSpc>
                <a:spcPts val="3910"/>
              </a:lnSpc>
              <a:buFont typeface="Arial"/>
              <a:buChar char="•"/>
            </a:pPr>
            <a:r>
              <a:rPr lang="en-US" sz="3400" spc="-20">
                <a:solidFill>
                  <a:srgbClr val="0C0059"/>
                </a:solidFill>
                <a:latin typeface="Poppins Bold"/>
              </a:rPr>
              <a:t>EDWINS Leadership and Restaurant Institute</a:t>
            </a:r>
          </a:p>
          <a:p>
            <a:pPr marL="1338598" lvl="2" indent="-446199">
              <a:lnSpc>
                <a:spcPts val="3565"/>
              </a:lnSpc>
              <a:buFont typeface="Arial"/>
              <a:buChar char="⚬"/>
            </a:pPr>
            <a:r>
              <a:rPr lang="en-US" sz="3100" spc="-18">
                <a:solidFill>
                  <a:srgbClr val="0C0059"/>
                </a:solidFill>
                <a:latin typeface="Poppins"/>
              </a:rPr>
              <a:t>Trains and employs formerly incarcerated adults in culinary arts and hospitality</a:t>
            </a:r>
          </a:p>
          <a:p>
            <a:pPr marL="1338598" lvl="2" indent="-446199">
              <a:lnSpc>
                <a:spcPts val="3565"/>
              </a:lnSpc>
              <a:buFont typeface="Arial"/>
              <a:buChar char="⚬"/>
            </a:pPr>
            <a:r>
              <a:rPr lang="en-US" sz="3100" spc="-18">
                <a:solidFill>
                  <a:srgbClr val="0C0059"/>
                </a:solidFill>
                <a:latin typeface="Poppins"/>
              </a:rPr>
              <a:t>Offers students/graduates the opportunity to learn lifelong skills that aid in their re-entry into the community. </a:t>
            </a:r>
          </a:p>
        </p:txBody>
      </p:sp>
      <p:sp>
        <p:nvSpPr>
          <p:cNvPr id="20" name="TextBox 20"/>
          <p:cNvSpPr txBox="1"/>
          <p:nvPr/>
        </p:nvSpPr>
        <p:spPr>
          <a:xfrm>
            <a:off x="8181996" y="1009681"/>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sp>
        <p:nvSpPr>
          <p:cNvPr id="21" name="TextBox 21"/>
          <p:cNvSpPr txBox="1"/>
          <p:nvPr/>
        </p:nvSpPr>
        <p:spPr>
          <a:xfrm>
            <a:off x="7343178" y="5357843"/>
            <a:ext cx="10487505" cy="1536065"/>
          </a:xfrm>
          <a:prstGeom prst="rect">
            <a:avLst/>
          </a:prstGeom>
        </p:spPr>
        <p:txBody>
          <a:bodyPr lIns="0" tIns="0" rIns="0" bIns="0" rtlCol="0" anchor="t">
            <a:spAutoFit/>
          </a:bodyPr>
          <a:lstStyle/>
          <a:p>
            <a:pPr>
              <a:lnSpc>
                <a:spcPts val="3910"/>
              </a:lnSpc>
            </a:pPr>
            <a:r>
              <a:rPr lang="en-US" sz="3400" spc="-20">
                <a:solidFill>
                  <a:srgbClr val="0C0059"/>
                </a:solidFill>
                <a:latin typeface="Poppins"/>
              </a:rPr>
              <a:t>We are proud to have partnered with EDWINS to provide their first program geared toward detained youth ages 12 to 21.</a:t>
            </a:r>
          </a:p>
        </p:txBody>
      </p:sp>
      <p:grpSp>
        <p:nvGrpSpPr>
          <p:cNvPr id="22" name="Group 22"/>
          <p:cNvGrpSpPr/>
          <p:nvPr/>
        </p:nvGrpSpPr>
        <p:grpSpPr>
          <a:xfrm>
            <a:off x="11443804" y="183337"/>
            <a:ext cx="6697550" cy="750113"/>
            <a:chOff x="0" y="0"/>
            <a:chExt cx="8930067" cy="1000150"/>
          </a:xfrm>
        </p:grpSpPr>
        <p:pic>
          <p:nvPicPr>
            <p:cNvPr id="23" name="Picture 23"/>
            <p:cNvPicPr>
              <a:picLocks noChangeAspect="1"/>
            </p:cNvPicPr>
            <p:nvPr/>
          </p:nvPicPr>
          <p:blipFill>
            <a:blip r:embed="rId4"/>
            <a:srcRect/>
            <a:stretch>
              <a:fillRect/>
            </a:stretch>
          </p:blipFill>
          <p:spPr>
            <a:xfrm>
              <a:off x="0" y="0"/>
              <a:ext cx="1000150" cy="1000150"/>
            </a:xfrm>
            <a:prstGeom prst="rect">
              <a:avLst/>
            </a:prstGeom>
          </p:spPr>
        </p:pic>
        <p:sp>
          <p:nvSpPr>
            <p:cNvPr id="24" name="TextBox 24"/>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92161" y="1947730"/>
            <a:ext cx="11122374" cy="2382838"/>
          </a:xfrm>
          <a:prstGeom prst="rect">
            <a:avLst/>
          </a:prstGeom>
        </p:spPr>
        <p:txBody>
          <a:bodyPr lIns="0" tIns="0" rIns="0" bIns="0" rtlCol="0" anchor="t">
            <a:spAutoFit/>
          </a:bodyPr>
          <a:lstStyle/>
          <a:p>
            <a:pPr>
              <a:lnSpc>
                <a:spcPts val="3910"/>
              </a:lnSpc>
            </a:pPr>
            <a:r>
              <a:rPr lang="en-US" sz="3400">
                <a:solidFill>
                  <a:srgbClr val="0C0059"/>
                </a:solidFill>
                <a:latin typeface="Poppins Bold"/>
              </a:rPr>
              <a:t>Programming &amp; Services:</a:t>
            </a:r>
          </a:p>
          <a:p>
            <a:pPr marL="734068" lvl="1" indent="-367034">
              <a:lnSpc>
                <a:spcPts val="3910"/>
              </a:lnSpc>
              <a:buFont typeface="Arial"/>
              <a:buChar char="•"/>
            </a:pPr>
            <a:r>
              <a:rPr lang="en-US" sz="3400" spc="-20">
                <a:solidFill>
                  <a:srgbClr val="0C0059"/>
                </a:solidFill>
                <a:latin typeface="Poppins Bold"/>
              </a:rPr>
              <a:t>Art Forward</a:t>
            </a:r>
          </a:p>
          <a:p>
            <a:pPr marL="1338598" lvl="2" indent="-446199">
              <a:lnSpc>
                <a:spcPts val="3565"/>
              </a:lnSpc>
              <a:buFont typeface="Arial"/>
              <a:buChar char="⚬"/>
            </a:pPr>
            <a:r>
              <a:rPr lang="en-US" sz="3100" spc="-18">
                <a:solidFill>
                  <a:srgbClr val="0C0059"/>
                </a:solidFill>
                <a:latin typeface="Poppins"/>
              </a:rPr>
              <a:t>Residents’ creative talents showcased through paintings, sketches, and collages with support of CWRU Art Forward student club volunteers.</a:t>
            </a:r>
          </a:p>
        </p:txBody>
      </p:sp>
      <p:sp>
        <p:nvSpPr>
          <p:cNvPr id="15" name="TextBox 15"/>
          <p:cNvSpPr txBox="1"/>
          <p:nvPr/>
        </p:nvSpPr>
        <p:spPr>
          <a:xfrm>
            <a:off x="492161" y="1066831"/>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grpSp>
        <p:nvGrpSpPr>
          <p:cNvPr id="16" name="Group 16"/>
          <p:cNvGrpSpPr/>
          <p:nvPr/>
        </p:nvGrpSpPr>
        <p:grpSpPr>
          <a:xfrm>
            <a:off x="419659" y="8723695"/>
            <a:ext cx="6697550" cy="750113"/>
            <a:chOff x="0" y="0"/>
            <a:chExt cx="8930067" cy="1000150"/>
          </a:xfrm>
        </p:grpSpPr>
        <p:pic>
          <p:nvPicPr>
            <p:cNvPr id="17" name="Picture 17"/>
            <p:cNvPicPr>
              <a:picLocks noChangeAspect="1"/>
            </p:cNvPicPr>
            <p:nvPr/>
          </p:nvPicPr>
          <p:blipFill>
            <a:blip r:embed="rId3"/>
            <a:srcRect/>
            <a:stretch>
              <a:fillRect/>
            </a:stretch>
          </p:blipFill>
          <p:spPr>
            <a:xfrm>
              <a:off x="0" y="0"/>
              <a:ext cx="1000150" cy="1000150"/>
            </a:xfrm>
            <a:prstGeom prst="rect">
              <a:avLst/>
            </a:prstGeom>
          </p:spPr>
        </p:pic>
        <p:sp>
          <p:nvSpPr>
            <p:cNvPr id="18" name="TextBox 18"/>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grpSp>
        <p:nvGrpSpPr>
          <p:cNvPr id="19" name="Group 19"/>
          <p:cNvGrpSpPr/>
          <p:nvPr/>
        </p:nvGrpSpPr>
        <p:grpSpPr>
          <a:xfrm rot="201290">
            <a:off x="11761432" y="533005"/>
            <a:ext cx="7527568" cy="5240863"/>
            <a:chOff x="0" y="0"/>
            <a:chExt cx="10036757" cy="6987817"/>
          </a:xfrm>
        </p:grpSpPr>
        <p:pic>
          <p:nvPicPr>
            <p:cNvPr id="20" name="Picture 20"/>
            <p:cNvPicPr>
              <a:picLocks noChangeAspect="1"/>
            </p:cNvPicPr>
            <p:nvPr/>
          </p:nvPicPr>
          <p:blipFill>
            <a:blip r:embed="rId4"/>
            <a:srcRect l="7239" r="7239"/>
            <a:stretch>
              <a:fillRect/>
            </a:stretch>
          </p:blipFill>
          <p:spPr>
            <a:xfrm>
              <a:off x="0" y="0"/>
              <a:ext cx="10036757" cy="6987817"/>
            </a:xfrm>
            <a:prstGeom prst="rect">
              <a:avLst/>
            </a:prstGeom>
          </p:spPr>
        </p:pic>
      </p:grpSp>
      <p:pic>
        <p:nvPicPr>
          <p:cNvPr id="21" name="Picture 21"/>
          <p:cNvPicPr>
            <a:picLocks noChangeAspect="1"/>
          </p:cNvPicPr>
          <p:nvPr/>
        </p:nvPicPr>
        <p:blipFill>
          <a:blip r:embed="rId5"/>
          <a:srcRect l="13356" r="17612"/>
          <a:stretch>
            <a:fillRect/>
          </a:stretch>
        </p:blipFill>
        <p:spPr>
          <a:xfrm rot="-372135">
            <a:off x="2641469" y="4744041"/>
            <a:ext cx="4511252" cy="3825752"/>
          </a:xfrm>
          <a:prstGeom prst="rect">
            <a:avLst/>
          </a:prstGeom>
        </p:spPr>
      </p:pic>
      <p:grpSp>
        <p:nvGrpSpPr>
          <p:cNvPr id="22" name="Group 22"/>
          <p:cNvGrpSpPr/>
          <p:nvPr/>
        </p:nvGrpSpPr>
        <p:grpSpPr>
          <a:xfrm>
            <a:off x="7891649" y="4672142"/>
            <a:ext cx="7445772" cy="4157122"/>
            <a:chOff x="0" y="0"/>
            <a:chExt cx="9927695" cy="5542829"/>
          </a:xfrm>
        </p:grpSpPr>
        <p:pic>
          <p:nvPicPr>
            <p:cNvPr id="23" name="Picture 23"/>
            <p:cNvPicPr>
              <a:picLocks noChangeAspect="1"/>
            </p:cNvPicPr>
            <p:nvPr/>
          </p:nvPicPr>
          <p:blipFill>
            <a:blip r:embed="rId6"/>
            <a:srcRect t="371" b="371"/>
            <a:stretch>
              <a:fillRect/>
            </a:stretch>
          </p:blipFill>
          <p:spPr>
            <a:xfrm>
              <a:off x="0" y="0"/>
              <a:ext cx="9927695" cy="5542829"/>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249F656-EB55-3ED5-4A96-B503B8F98E8D}"/>
              </a:ext>
            </a:extLst>
          </p:cNvPr>
          <p:cNvPicPr>
            <a:picLocks noGrp="1" noChangeAspect="1"/>
          </p:cNvPicPr>
          <p:nvPr>
            <p:ph idx="1"/>
          </p:nvPr>
        </p:nvPicPr>
        <p:blipFill>
          <a:blip r:embed="rId3"/>
          <a:srcRect r="1315"/>
          <a:stretch/>
        </p:blipFill>
        <p:spPr>
          <a:xfrm>
            <a:off x="20" y="1923"/>
            <a:ext cx="18287980" cy="10285077"/>
          </a:xfrm>
          <a:prstGeom prst="rect">
            <a:avLst/>
          </a:prstGeom>
        </p:spPr>
      </p:pic>
    </p:spTree>
    <p:extLst>
      <p:ext uri="{BB962C8B-B14F-4D97-AF65-F5344CB8AC3E}">
        <p14:creationId xmlns:p14="http://schemas.microsoft.com/office/powerpoint/2010/main" val="34836139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12786" y="2979605"/>
            <a:ext cx="5534374" cy="3000821"/>
          </a:xfrm>
          <a:prstGeom prst="rect">
            <a:avLst/>
          </a:prstGeom>
        </p:spPr>
        <p:txBody>
          <a:bodyPr wrap="square" lIns="0" tIns="0" rIns="0" bIns="0" rtlCol="0" anchor="t">
            <a:spAutoFit/>
          </a:bodyPr>
          <a:lstStyle/>
          <a:p>
            <a:pPr>
              <a:lnSpc>
                <a:spcPts val="3910"/>
              </a:lnSpc>
            </a:pPr>
            <a:r>
              <a:rPr lang="en-US" sz="3400" b="1" dirty="0">
                <a:solidFill>
                  <a:srgbClr val="0C0059"/>
                </a:solidFill>
                <a:latin typeface="Poppins Bold"/>
              </a:rPr>
              <a:t>Freedom Schools</a:t>
            </a:r>
          </a:p>
          <a:p>
            <a:pPr>
              <a:lnSpc>
                <a:spcPts val="3910"/>
              </a:lnSpc>
            </a:pPr>
            <a:endParaRPr lang="en-US" sz="3400" dirty="0">
              <a:solidFill>
                <a:srgbClr val="0C0059"/>
              </a:solidFill>
              <a:latin typeface="Poppins Bold"/>
              <a:cs typeface="Poppins Bold"/>
            </a:endParaRPr>
          </a:p>
          <a:p>
            <a:pPr>
              <a:lnSpc>
                <a:spcPts val="3910"/>
              </a:lnSpc>
            </a:pPr>
            <a:r>
              <a:rPr lang="en-US" sz="3400" dirty="0">
                <a:solidFill>
                  <a:srgbClr val="0C0059"/>
                </a:solidFill>
                <a:latin typeface="Poppins Bold"/>
                <a:cs typeface="Poppins Bold"/>
              </a:rPr>
              <a:t>Literacy Program to help youth improve reading skills and learn to love to read!</a:t>
            </a:r>
          </a:p>
        </p:txBody>
      </p:sp>
      <p:sp>
        <p:nvSpPr>
          <p:cNvPr id="15" name="TextBox 15"/>
          <p:cNvSpPr txBox="1"/>
          <p:nvPr/>
        </p:nvSpPr>
        <p:spPr>
          <a:xfrm>
            <a:off x="492161" y="1066831"/>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grpSp>
        <p:nvGrpSpPr>
          <p:cNvPr id="16" name="Group 16"/>
          <p:cNvGrpSpPr/>
          <p:nvPr/>
        </p:nvGrpSpPr>
        <p:grpSpPr>
          <a:xfrm>
            <a:off x="419659" y="8723695"/>
            <a:ext cx="6697550" cy="750113"/>
            <a:chOff x="0" y="0"/>
            <a:chExt cx="8930067" cy="1000150"/>
          </a:xfrm>
        </p:grpSpPr>
        <p:pic>
          <p:nvPicPr>
            <p:cNvPr id="17" name="Picture 17"/>
            <p:cNvPicPr>
              <a:picLocks noChangeAspect="1"/>
            </p:cNvPicPr>
            <p:nvPr/>
          </p:nvPicPr>
          <p:blipFill>
            <a:blip r:embed="rId3"/>
            <a:srcRect/>
            <a:stretch>
              <a:fillRect/>
            </a:stretch>
          </p:blipFill>
          <p:spPr>
            <a:xfrm>
              <a:off x="0" y="0"/>
              <a:ext cx="1000150" cy="1000150"/>
            </a:xfrm>
            <a:prstGeom prst="rect">
              <a:avLst/>
            </a:prstGeom>
          </p:spPr>
        </p:pic>
        <p:sp>
          <p:nvSpPr>
            <p:cNvPr id="18" name="TextBox 18"/>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pic>
        <p:nvPicPr>
          <p:cNvPr id="19" name="Picture 18">
            <a:extLst>
              <a:ext uri="{FF2B5EF4-FFF2-40B4-BE49-F238E27FC236}">
                <a16:creationId xmlns:a16="http://schemas.microsoft.com/office/drawing/2014/main" id="{31A50362-6983-1DF9-73A4-4ADBFFDF9F2A}"/>
              </a:ext>
            </a:extLst>
          </p:cNvPr>
          <p:cNvPicPr>
            <a:picLocks noChangeAspect="1"/>
          </p:cNvPicPr>
          <p:nvPr/>
        </p:nvPicPr>
        <p:blipFill>
          <a:blip r:embed="rId4"/>
          <a:stretch>
            <a:fillRect/>
          </a:stretch>
        </p:blipFill>
        <p:spPr>
          <a:xfrm>
            <a:off x="6573838" y="2189163"/>
            <a:ext cx="10648950" cy="6496050"/>
          </a:xfrm>
          <a:prstGeom prst="rect">
            <a:avLst/>
          </a:prstGeom>
        </p:spPr>
      </p:pic>
    </p:spTree>
    <p:extLst>
      <p:ext uri="{BB962C8B-B14F-4D97-AF65-F5344CB8AC3E}">
        <p14:creationId xmlns:p14="http://schemas.microsoft.com/office/powerpoint/2010/main" val="16023355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144570" y="9809913"/>
            <a:ext cx="15937149" cy="767121"/>
            <a:chOff x="0" y="0"/>
            <a:chExt cx="7382897" cy="355369"/>
          </a:xfrm>
        </p:grpSpPr>
        <p:sp>
          <p:nvSpPr>
            <p:cNvPr id="6" name="Freeform 6"/>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361022" y="-312620"/>
            <a:ext cx="8272272" cy="1103227"/>
            <a:chOff x="0" y="0"/>
            <a:chExt cx="2664649" cy="355369"/>
          </a:xfrm>
        </p:grpSpPr>
        <p:sp>
          <p:nvSpPr>
            <p:cNvPr id="9" name="Freeform 9"/>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376750"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92161" y="1947730"/>
            <a:ext cx="11122374" cy="2830513"/>
          </a:xfrm>
          <a:prstGeom prst="rect">
            <a:avLst/>
          </a:prstGeom>
        </p:spPr>
        <p:txBody>
          <a:bodyPr lIns="0" tIns="0" rIns="0" bIns="0" rtlCol="0" anchor="t">
            <a:spAutoFit/>
          </a:bodyPr>
          <a:lstStyle/>
          <a:p>
            <a:pPr>
              <a:lnSpc>
                <a:spcPts val="3910"/>
              </a:lnSpc>
            </a:pPr>
            <a:r>
              <a:rPr lang="en-US" sz="3400">
                <a:solidFill>
                  <a:srgbClr val="0C0059"/>
                </a:solidFill>
                <a:latin typeface="Poppins Bold"/>
              </a:rPr>
              <a:t>Programming &amp; Services:</a:t>
            </a:r>
          </a:p>
          <a:p>
            <a:pPr marL="734068" lvl="1" indent="-367034">
              <a:lnSpc>
                <a:spcPts val="3910"/>
              </a:lnSpc>
              <a:buFont typeface="Arial"/>
              <a:buChar char="•"/>
            </a:pPr>
            <a:r>
              <a:rPr lang="en-US" sz="3400" spc="-20">
                <a:solidFill>
                  <a:srgbClr val="0C0059"/>
                </a:solidFill>
                <a:latin typeface="Poppins Bold"/>
              </a:rPr>
              <a:t>Beck Center for The Arts</a:t>
            </a:r>
          </a:p>
          <a:p>
            <a:pPr marL="1338598" lvl="2" indent="-446199">
              <a:lnSpc>
                <a:spcPts val="3565"/>
              </a:lnSpc>
              <a:buFont typeface="Arial"/>
              <a:buChar char="⚬"/>
            </a:pPr>
            <a:r>
              <a:rPr lang="en-US" sz="3100" spc="-18">
                <a:solidFill>
                  <a:srgbClr val="0C0059"/>
                </a:solidFill>
                <a:latin typeface="Poppins"/>
              </a:rPr>
              <a:t>Under supervision of Beck Center artists, CCJDC residents assisted with mural designs located in visitation room and hallway adding a colorful vision and message for the observer.</a:t>
            </a:r>
          </a:p>
        </p:txBody>
      </p:sp>
      <p:sp>
        <p:nvSpPr>
          <p:cNvPr id="15" name="TextBox 15"/>
          <p:cNvSpPr txBox="1"/>
          <p:nvPr/>
        </p:nvSpPr>
        <p:spPr>
          <a:xfrm>
            <a:off x="492161" y="1066831"/>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grpSp>
        <p:nvGrpSpPr>
          <p:cNvPr id="16" name="Group 16"/>
          <p:cNvGrpSpPr/>
          <p:nvPr/>
        </p:nvGrpSpPr>
        <p:grpSpPr>
          <a:xfrm>
            <a:off x="419659" y="8723695"/>
            <a:ext cx="6697550" cy="750113"/>
            <a:chOff x="0" y="0"/>
            <a:chExt cx="8930067" cy="1000150"/>
          </a:xfrm>
        </p:grpSpPr>
        <p:pic>
          <p:nvPicPr>
            <p:cNvPr id="17" name="Picture 17"/>
            <p:cNvPicPr>
              <a:picLocks noChangeAspect="1"/>
            </p:cNvPicPr>
            <p:nvPr/>
          </p:nvPicPr>
          <p:blipFill>
            <a:blip r:embed="rId3"/>
            <a:srcRect/>
            <a:stretch>
              <a:fillRect/>
            </a:stretch>
          </p:blipFill>
          <p:spPr>
            <a:xfrm>
              <a:off x="0" y="0"/>
              <a:ext cx="1000150" cy="1000150"/>
            </a:xfrm>
            <a:prstGeom prst="rect">
              <a:avLst/>
            </a:prstGeom>
          </p:spPr>
        </p:pic>
        <p:sp>
          <p:nvSpPr>
            <p:cNvPr id="18" name="TextBox 18"/>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pic>
        <p:nvPicPr>
          <p:cNvPr id="19" name="Picture 19"/>
          <p:cNvPicPr>
            <a:picLocks noChangeAspect="1"/>
          </p:cNvPicPr>
          <p:nvPr/>
        </p:nvPicPr>
        <p:blipFill>
          <a:blip r:embed="rId4"/>
          <a:srcRect/>
          <a:stretch>
            <a:fillRect/>
          </a:stretch>
        </p:blipFill>
        <p:spPr>
          <a:xfrm rot="710422">
            <a:off x="11233869" y="1022854"/>
            <a:ext cx="6334935" cy="7667093"/>
          </a:xfrm>
          <a:prstGeom prst="rect">
            <a:avLst/>
          </a:prstGeom>
        </p:spPr>
      </p:pic>
      <p:grpSp>
        <p:nvGrpSpPr>
          <p:cNvPr id="20" name="Group 20"/>
          <p:cNvGrpSpPr/>
          <p:nvPr/>
        </p:nvGrpSpPr>
        <p:grpSpPr>
          <a:xfrm rot="710422">
            <a:off x="11556144" y="1529975"/>
            <a:ext cx="5789909" cy="5586759"/>
            <a:chOff x="0" y="0"/>
            <a:chExt cx="7719878" cy="7449012"/>
          </a:xfrm>
        </p:grpSpPr>
        <p:pic>
          <p:nvPicPr>
            <p:cNvPr id="21" name="Picture 21"/>
            <p:cNvPicPr>
              <a:picLocks noChangeAspect="1"/>
            </p:cNvPicPr>
            <p:nvPr/>
          </p:nvPicPr>
          <p:blipFill>
            <a:blip r:embed="rId5"/>
            <a:srcRect l="20825" r="20825"/>
            <a:stretch>
              <a:fillRect/>
            </a:stretch>
          </p:blipFill>
          <p:spPr>
            <a:xfrm>
              <a:off x="0" y="0"/>
              <a:ext cx="7719878" cy="7449012"/>
            </a:xfrm>
            <a:prstGeom prst="rect">
              <a:avLst/>
            </a:prstGeom>
          </p:spPr>
        </p:pic>
      </p:grpSp>
      <p:pic>
        <p:nvPicPr>
          <p:cNvPr id="22" name="Picture 22"/>
          <p:cNvPicPr>
            <a:picLocks noChangeAspect="1"/>
          </p:cNvPicPr>
          <p:nvPr/>
        </p:nvPicPr>
        <p:blipFill>
          <a:blip r:embed="rId6"/>
          <a:srcRect l="3761" t="6073" r="5471" b="6362"/>
          <a:stretch>
            <a:fillRect/>
          </a:stretch>
        </p:blipFill>
        <p:spPr>
          <a:xfrm>
            <a:off x="2213271" y="4959218"/>
            <a:ext cx="6930729" cy="3764477"/>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69073" y="9897428"/>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5000823" y="9561322"/>
            <a:ext cx="8272272" cy="1103227"/>
            <a:chOff x="0" y="0"/>
            <a:chExt cx="2664649" cy="355369"/>
          </a:xfrm>
        </p:grpSpPr>
        <p:sp>
          <p:nvSpPr>
            <p:cNvPr id="6" name="Freeform 6"/>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773239">
            <a:off x="12086401" y="-5427993"/>
            <a:ext cx="10345798" cy="16351799"/>
            <a:chOff x="0" y="0"/>
            <a:chExt cx="2724819" cy="4306647"/>
          </a:xfrm>
        </p:grpSpPr>
        <p:sp>
          <p:nvSpPr>
            <p:cNvPr id="9" name="Freeform 9"/>
            <p:cNvSpPr/>
            <p:nvPr/>
          </p:nvSpPr>
          <p:spPr>
            <a:xfrm>
              <a:off x="0" y="0"/>
              <a:ext cx="2724819" cy="4306647"/>
            </a:xfrm>
            <a:custGeom>
              <a:avLst/>
              <a:gdLst/>
              <a:ahLst/>
              <a:cxnLst/>
              <a:rect l="l" t="t" r="r" b="b"/>
              <a:pathLst>
                <a:path w="2724819" h="4306647">
                  <a:moveTo>
                    <a:pt x="0" y="0"/>
                  </a:moveTo>
                  <a:lnTo>
                    <a:pt x="2724819" y="0"/>
                  </a:lnTo>
                  <a:lnTo>
                    <a:pt x="2724819" y="4306647"/>
                  </a:lnTo>
                  <a:lnTo>
                    <a:pt x="0" y="4306647"/>
                  </a:lnTo>
                  <a:close/>
                </a:path>
              </a:pathLst>
            </a:custGeom>
            <a:solidFill>
              <a:srgbClr val="0C0059"/>
            </a:solidFill>
          </p:spPr>
          <p:txBody>
            <a:bodyPr/>
            <a:lstStyle/>
            <a:p>
              <a:endParaRPr lang="en-US"/>
            </a:p>
          </p:txBody>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679431">
            <a:off x="14180616" y="-5779621"/>
            <a:ext cx="8214769" cy="20939512"/>
            <a:chOff x="0" y="0"/>
            <a:chExt cx="2163560" cy="5514933"/>
          </a:xfrm>
        </p:grpSpPr>
        <p:sp>
          <p:nvSpPr>
            <p:cNvPr id="12" name="Freeform 12"/>
            <p:cNvSpPr/>
            <p:nvPr/>
          </p:nvSpPr>
          <p:spPr>
            <a:xfrm>
              <a:off x="0" y="0"/>
              <a:ext cx="2163560" cy="5514933"/>
            </a:xfrm>
            <a:custGeom>
              <a:avLst/>
              <a:gdLst/>
              <a:ahLst/>
              <a:cxnLst/>
              <a:rect l="l" t="t" r="r" b="b"/>
              <a:pathLst>
                <a:path w="2163560" h="5514933">
                  <a:moveTo>
                    <a:pt x="0" y="0"/>
                  </a:moveTo>
                  <a:lnTo>
                    <a:pt x="2163560" y="0"/>
                  </a:lnTo>
                  <a:lnTo>
                    <a:pt x="2163560" y="5514933"/>
                  </a:lnTo>
                  <a:lnTo>
                    <a:pt x="0" y="5514933"/>
                  </a:lnTo>
                  <a:close/>
                </a:path>
              </a:pathLst>
            </a:custGeom>
            <a:solidFill>
              <a:srgbClr val="FFC700"/>
            </a:solidFill>
          </p:spPr>
          <p:txBody>
            <a:bodyPr/>
            <a:lstStyle/>
            <a:p>
              <a:endParaRPr lang="en-US"/>
            </a:p>
          </p:txBody>
        </p:sp>
        <p:sp>
          <p:nvSpPr>
            <p:cNvPr id="13" name="TextBox 13"/>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14" name="Group 14"/>
          <p:cNvGrpSpPr>
            <a:grpSpLocks noChangeAspect="1"/>
          </p:cNvGrpSpPr>
          <p:nvPr/>
        </p:nvGrpSpPr>
        <p:grpSpPr>
          <a:xfrm>
            <a:off x="11007556" y="681068"/>
            <a:ext cx="6758001" cy="8927880"/>
            <a:chOff x="0" y="0"/>
            <a:chExt cx="17527016" cy="23154640"/>
          </a:xfrm>
        </p:grpSpPr>
        <p:sp>
          <p:nvSpPr>
            <p:cNvPr id="15" name="Freeform 15"/>
            <p:cNvSpPr/>
            <p:nvPr/>
          </p:nvSpPr>
          <p:spPr>
            <a:xfrm>
              <a:off x="0" y="0"/>
              <a:ext cx="17527015" cy="23154639"/>
            </a:xfrm>
            <a:custGeom>
              <a:avLst/>
              <a:gdLst/>
              <a:ahLst/>
              <a:cxnLst/>
              <a:rect l="l" t="t" r="r" b="b"/>
              <a:pathLst>
                <a:path w="17527015" h="23154639">
                  <a:moveTo>
                    <a:pt x="0" y="0"/>
                  </a:moveTo>
                  <a:lnTo>
                    <a:pt x="7193661" y="12948666"/>
                  </a:lnTo>
                  <a:lnTo>
                    <a:pt x="1843405" y="23154639"/>
                  </a:lnTo>
                  <a:lnTo>
                    <a:pt x="17527015" y="23154639"/>
                  </a:lnTo>
                  <a:lnTo>
                    <a:pt x="17527015" y="0"/>
                  </a:lnTo>
                  <a:close/>
                </a:path>
              </a:pathLst>
            </a:custGeom>
            <a:blipFill>
              <a:blip r:embed="rId3"/>
              <a:stretch>
                <a:fillRect l="-27996" r="-48086"/>
              </a:stretch>
            </a:blipFill>
          </p:spPr>
          <p:txBody>
            <a:bodyPr/>
            <a:lstStyle/>
            <a:p>
              <a:endParaRPr lang="en-US"/>
            </a:p>
          </p:txBody>
        </p:sp>
      </p:grpSp>
      <p:grpSp>
        <p:nvGrpSpPr>
          <p:cNvPr id="16" name="Group 16"/>
          <p:cNvGrpSpPr/>
          <p:nvPr/>
        </p:nvGrpSpPr>
        <p:grpSpPr>
          <a:xfrm rot="-7179605">
            <a:off x="7349600" y="-917861"/>
            <a:ext cx="5313680" cy="1173100"/>
            <a:chOff x="0" y="0"/>
            <a:chExt cx="1576557" cy="348056"/>
          </a:xfrm>
        </p:grpSpPr>
        <p:sp>
          <p:nvSpPr>
            <p:cNvPr id="17" name="Freeform 17"/>
            <p:cNvSpPr/>
            <p:nvPr/>
          </p:nvSpPr>
          <p:spPr>
            <a:xfrm>
              <a:off x="0" y="0"/>
              <a:ext cx="1576558" cy="348056"/>
            </a:xfrm>
            <a:custGeom>
              <a:avLst/>
              <a:gdLst/>
              <a:ahLst/>
              <a:cxnLst/>
              <a:rect l="l" t="t" r="r" b="b"/>
              <a:pathLst>
                <a:path w="1576558" h="348056">
                  <a:moveTo>
                    <a:pt x="203200" y="0"/>
                  </a:moveTo>
                  <a:lnTo>
                    <a:pt x="1576558" y="0"/>
                  </a:lnTo>
                  <a:lnTo>
                    <a:pt x="1373358" y="348056"/>
                  </a:lnTo>
                  <a:lnTo>
                    <a:pt x="0" y="348056"/>
                  </a:lnTo>
                  <a:lnTo>
                    <a:pt x="203200" y="0"/>
                  </a:lnTo>
                  <a:close/>
                </a:path>
              </a:pathLst>
            </a:custGeom>
            <a:solidFill>
              <a:srgbClr val="FFC700"/>
            </a:solidFill>
          </p:spPr>
          <p:txBody>
            <a:bodyPr/>
            <a:lstStyle/>
            <a:p>
              <a:endParaRPr lang="en-US"/>
            </a:p>
          </p:txBody>
        </p:sp>
        <p:sp>
          <p:nvSpPr>
            <p:cNvPr id="18" name="TextBox 18"/>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419659" y="8723695"/>
            <a:ext cx="6697550" cy="750113"/>
            <a:chOff x="0" y="0"/>
            <a:chExt cx="8930067" cy="1000150"/>
          </a:xfrm>
        </p:grpSpPr>
        <p:pic>
          <p:nvPicPr>
            <p:cNvPr id="20" name="Picture 20"/>
            <p:cNvPicPr>
              <a:picLocks noChangeAspect="1"/>
            </p:cNvPicPr>
            <p:nvPr/>
          </p:nvPicPr>
          <p:blipFill>
            <a:blip r:embed="rId4"/>
            <a:srcRect/>
            <a:stretch>
              <a:fillRect/>
            </a:stretch>
          </p:blipFill>
          <p:spPr>
            <a:xfrm>
              <a:off x="0" y="0"/>
              <a:ext cx="1000150" cy="1000150"/>
            </a:xfrm>
            <a:prstGeom prst="rect">
              <a:avLst/>
            </a:prstGeom>
          </p:spPr>
        </p:pic>
        <p:sp>
          <p:nvSpPr>
            <p:cNvPr id="21" name="TextBox 21"/>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grpSp>
        <p:nvGrpSpPr>
          <p:cNvPr id="22" name="Group 22"/>
          <p:cNvGrpSpPr/>
          <p:nvPr/>
        </p:nvGrpSpPr>
        <p:grpSpPr>
          <a:xfrm>
            <a:off x="253114" y="197082"/>
            <a:ext cx="6697550" cy="750113"/>
            <a:chOff x="0" y="0"/>
            <a:chExt cx="8930067" cy="1000150"/>
          </a:xfrm>
        </p:grpSpPr>
        <p:pic>
          <p:nvPicPr>
            <p:cNvPr id="23" name="Picture 23"/>
            <p:cNvPicPr>
              <a:picLocks noChangeAspect="1"/>
            </p:cNvPicPr>
            <p:nvPr/>
          </p:nvPicPr>
          <p:blipFill>
            <a:blip r:embed="rId4"/>
            <a:srcRect/>
            <a:stretch>
              <a:fillRect/>
            </a:stretch>
          </p:blipFill>
          <p:spPr>
            <a:xfrm>
              <a:off x="0" y="0"/>
              <a:ext cx="1000150" cy="1000150"/>
            </a:xfrm>
            <a:prstGeom prst="rect">
              <a:avLst/>
            </a:prstGeom>
          </p:spPr>
        </p:pic>
        <p:sp>
          <p:nvSpPr>
            <p:cNvPr id="24" name="TextBox 24"/>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sp>
        <p:nvSpPr>
          <p:cNvPr id="25" name="TextBox 25"/>
          <p:cNvSpPr txBox="1"/>
          <p:nvPr/>
        </p:nvSpPr>
        <p:spPr>
          <a:xfrm>
            <a:off x="648817" y="1832119"/>
            <a:ext cx="11417052" cy="5191252"/>
          </a:xfrm>
          <a:prstGeom prst="rect">
            <a:avLst/>
          </a:prstGeom>
        </p:spPr>
        <p:txBody>
          <a:bodyPr lIns="0" tIns="0" rIns="0" bIns="0" rtlCol="0" anchor="t">
            <a:spAutoFit/>
          </a:bodyPr>
          <a:lstStyle/>
          <a:p>
            <a:pPr>
              <a:lnSpc>
                <a:spcPts val="4514"/>
              </a:lnSpc>
            </a:pPr>
            <a:r>
              <a:rPr lang="en-US" sz="3700" spc="-22">
                <a:solidFill>
                  <a:srgbClr val="0C0059"/>
                </a:solidFill>
                <a:latin typeface="Poppins Bold"/>
              </a:rPr>
              <a:t>Programming &amp; Services:</a:t>
            </a:r>
          </a:p>
          <a:p>
            <a:pPr marL="798836" lvl="1" indent="-399418">
              <a:lnSpc>
                <a:spcPts val="4514"/>
              </a:lnSpc>
              <a:buFont typeface="Arial"/>
              <a:buChar char="•"/>
            </a:pPr>
            <a:r>
              <a:rPr lang="en-US" sz="3700" spc="-22">
                <a:solidFill>
                  <a:srgbClr val="0C0059"/>
                </a:solidFill>
                <a:latin typeface="Poppins Bold"/>
              </a:rPr>
              <a:t>Hoops For Hope Basketball League</a:t>
            </a:r>
          </a:p>
          <a:p>
            <a:pPr marL="1597672" lvl="2" indent="-532557">
              <a:lnSpc>
                <a:spcPts val="4514"/>
              </a:lnSpc>
              <a:buFont typeface="Arial"/>
              <a:buChar char="⚬"/>
            </a:pPr>
            <a:r>
              <a:rPr lang="en-US" sz="3700" spc="-22">
                <a:solidFill>
                  <a:srgbClr val="0C0059"/>
                </a:solidFill>
                <a:latin typeface="Poppins"/>
              </a:rPr>
              <a:t>League games were conducted throughout the months of October and November, with the league championship game played on December 1, 2022.</a:t>
            </a:r>
          </a:p>
          <a:p>
            <a:pPr marL="1597672" lvl="2" indent="-532557">
              <a:lnSpc>
                <a:spcPts val="4514"/>
              </a:lnSpc>
              <a:buFont typeface="Arial"/>
              <a:buChar char="⚬"/>
            </a:pPr>
            <a:r>
              <a:rPr lang="en-US" sz="3700" spc="-22">
                <a:solidFill>
                  <a:srgbClr val="0C0059"/>
                </a:solidFill>
                <a:latin typeface="Poppins"/>
              </a:rPr>
              <a:t>Championship trophies were donated by the Cleveland Chapter of the National Basketball Retired Players Association.</a:t>
            </a:r>
          </a:p>
        </p:txBody>
      </p:sp>
      <p:sp>
        <p:nvSpPr>
          <p:cNvPr id="26" name="TextBox 26"/>
          <p:cNvSpPr txBox="1"/>
          <p:nvPr/>
        </p:nvSpPr>
        <p:spPr>
          <a:xfrm>
            <a:off x="648817" y="981641"/>
            <a:ext cx="8077913"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4570" y="9809913"/>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776628">
            <a:off x="-4144199" y="-5908224"/>
            <a:ext cx="10345798" cy="16351799"/>
            <a:chOff x="0" y="0"/>
            <a:chExt cx="2724819" cy="4306647"/>
          </a:xfrm>
        </p:grpSpPr>
        <p:sp>
          <p:nvSpPr>
            <p:cNvPr id="6" name="Freeform 6"/>
            <p:cNvSpPr/>
            <p:nvPr/>
          </p:nvSpPr>
          <p:spPr>
            <a:xfrm>
              <a:off x="0" y="0"/>
              <a:ext cx="2724819" cy="4306647"/>
            </a:xfrm>
            <a:custGeom>
              <a:avLst/>
              <a:gdLst/>
              <a:ahLst/>
              <a:cxnLst/>
              <a:rect l="l" t="t" r="r" b="b"/>
              <a:pathLst>
                <a:path w="2724819" h="4306647">
                  <a:moveTo>
                    <a:pt x="0" y="0"/>
                  </a:moveTo>
                  <a:lnTo>
                    <a:pt x="2724819" y="0"/>
                  </a:lnTo>
                  <a:lnTo>
                    <a:pt x="2724819" y="4306647"/>
                  </a:lnTo>
                  <a:lnTo>
                    <a:pt x="0" y="4306647"/>
                  </a:lnTo>
                  <a:close/>
                </a:path>
              </a:pathLst>
            </a:custGeom>
            <a:solidFill>
              <a:srgbClr val="0C0059"/>
            </a:solidFill>
          </p:spPr>
          <p:txBody>
            <a:bodyPr/>
            <a:lstStyle/>
            <a:p>
              <a:endParaRPr lang="en-US"/>
            </a:p>
          </p:txBody>
        </p:sp>
        <p:sp>
          <p:nvSpPr>
            <p:cNvPr id="7" name="TextBox 7"/>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688468">
            <a:off x="-4485243" y="-6216155"/>
            <a:ext cx="8214769" cy="20939512"/>
            <a:chOff x="0" y="0"/>
            <a:chExt cx="2163560" cy="5514933"/>
          </a:xfrm>
        </p:grpSpPr>
        <p:sp>
          <p:nvSpPr>
            <p:cNvPr id="9" name="Freeform 9"/>
            <p:cNvSpPr/>
            <p:nvPr/>
          </p:nvSpPr>
          <p:spPr>
            <a:xfrm>
              <a:off x="0" y="0"/>
              <a:ext cx="2163560" cy="5514933"/>
            </a:xfrm>
            <a:custGeom>
              <a:avLst/>
              <a:gdLst/>
              <a:ahLst/>
              <a:cxnLst/>
              <a:rect l="l" t="t" r="r" b="b"/>
              <a:pathLst>
                <a:path w="2163560" h="5514933">
                  <a:moveTo>
                    <a:pt x="0" y="0"/>
                  </a:moveTo>
                  <a:lnTo>
                    <a:pt x="2163560" y="0"/>
                  </a:lnTo>
                  <a:lnTo>
                    <a:pt x="2163560" y="5514933"/>
                  </a:lnTo>
                  <a:lnTo>
                    <a:pt x="0" y="5514933"/>
                  </a:lnTo>
                  <a:close/>
                </a:path>
              </a:pathLst>
            </a:custGeom>
            <a:solidFill>
              <a:srgbClr val="FFC700"/>
            </a:solidFill>
          </p:spPr>
          <p:txBody>
            <a:bodyPr/>
            <a:lstStyle/>
            <a:p>
              <a:endParaRPr lang="en-US"/>
            </a:p>
          </p:txBody>
        </p:sp>
        <p:sp>
          <p:nvSpPr>
            <p:cNvPr id="10" name="TextBox 10"/>
            <p:cNvSpPr txBox="1"/>
            <p:nvPr/>
          </p:nvSpPr>
          <p:spPr>
            <a:xfrm>
              <a:off x="0" y="-57150"/>
              <a:ext cx="812800" cy="869950"/>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ChangeAspect="1"/>
          </p:cNvGrpSpPr>
          <p:nvPr/>
        </p:nvGrpSpPr>
        <p:grpSpPr>
          <a:xfrm>
            <a:off x="403683" y="681068"/>
            <a:ext cx="6755719" cy="8924865"/>
            <a:chOff x="0" y="0"/>
            <a:chExt cx="17527016" cy="23154640"/>
          </a:xfrm>
        </p:grpSpPr>
        <p:sp>
          <p:nvSpPr>
            <p:cNvPr id="12" name="Freeform 12"/>
            <p:cNvSpPr/>
            <p:nvPr/>
          </p:nvSpPr>
          <p:spPr>
            <a:xfrm>
              <a:off x="0" y="0"/>
              <a:ext cx="17527015" cy="23154639"/>
            </a:xfrm>
            <a:custGeom>
              <a:avLst/>
              <a:gdLst/>
              <a:ahLst/>
              <a:cxnLst/>
              <a:rect l="l" t="t" r="r" b="b"/>
              <a:pathLst>
                <a:path w="17527015" h="23154639">
                  <a:moveTo>
                    <a:pt x="0" y="0"/>
                  </a:moveTo>
                  <a:lnTo>
                    <a:pt x="0" y="23154639"/>
                  </a:lnTo>
                  <a:lnTo>
                    <a:pt x="15683737" y="23154639"/>
                  </a:lnTo>
                  <a:lnTo>
                    <a:pt x="10333355" y="12948666"/>
                  </a:lnTo>
                  <a:lnTo>
                    <a:pt x="17527015" y="127"/>
                  </a:lnTo>
                  <a:lnTo>
                    <a:pt x="17527015" y="0"/>
                  </a:lnTo>
                  <a:close/>
                </a:path>
              </a:pathLst>
            </a:custGeom>
            <a:blipFill>
              <a:blip r:embed="rId3"/>
              <a:stretch>
                <a:fillRect l="-120516" t="-14406" r="-6122"/>
              </a:stretch>
            </a:blipFill>
          </p:spPr>
          <p:txBody>
            <a:bodyPr/>
            <a:lstStyle/>
            <a:p>
              <a:endParaRPr lang="en-US"/>
            </a:p>
          </p:txBody>
        </p:sp>
      </p:grpSp>
      <p:grpSp>
        <p:nvGrpSpPr>
          <p:cNvPr id="13" name="Group 13"/>
          <p:cNvGrpSpPr/>
          <p:nvPr/>
        </p:nvGrpSpPr>
        <p:grpSpPr>
          <a:xfrm rot="-3612693">
            <a:off x="5942557" y="-181553"/>
            <a:ext cx="3585645" cy="1193614"/>
            <a:chOff x="0" y="0"/>
            <a:chExt cx="1072680" cy="357081"/>
          </a:xfrm>
        </p:grpSpPr>
        <p:sp>
          <p:nvSpPr>
            <p:cNvPr id="14" name="Freeform 14"/>
            <p:cNvSpPr/>
            <p:nvPr/>
          </p:nvSpPr>
          <p:spPr>
            <a:xfrm>
              <a:off x="0" y="0"/>
              <a:ext cx="1072680" cy="357081"/>
            </a:xfrm>
            <a:custGeom>
              <a:avLst/>
              <a:gdLst/>
              <a:ahLst/>
              <a:cxnLst/>
              <a:rect l="l" t="t" r="r" b="b"/>
              <a:pathLst>
                <a:path w="1072680" h="357081">
                  <a:moveTo>
                    <a:pt x="869480" y="0"/>
                  </a:moveTo>
                  <a:lnTo>
                    <a:pt x="0" y="0"/>
                  </a:lnTo>
                  <a:lnTo>
                    <a:pt x="203200" y="357081"/>
                  </a:lnTo>
                  <a:lnTo>
                    <a:pt x="1072680" y="357081"/>
                  </a:lnTo>
                  <a:lnTo>
                    <a:pt x="869480" y="0"/>
                  </a:lnTo>
                  <a:close/>
                </a:path>
              </a:pathLst>
            </a:custGeom>
            <a:solidFill>
              <a:srgbClr val="FFC700"/>
            </a:solidFill>
          </p:spPr>
          <p:txBody>
            <a:bodyPr/>
            <a:lstStyle/>
            <a:p>
              <a:endParaRPr lang="en-US"/>
            </a:p>
          </p:txBody>
        </p:sp>
        <p:sp>
          <p:nvSpPr>
            <p:cNvPr id="15" name="TextBox 15"/>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4470507" y="9473808"/>
            <a:ext cx="8272272" cy="1103227"/>
            <a:chOff x="0" y="0"/>
            <a:chExt cx="2664649" cy="355369"/>
          </a:xfrm>
        </p:grpSpPr>
        <p:sp>
          <p:nvSpPr>
            <p:cNvPr id="17" name="Freeform 17"/>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8" name="TextBox 18"/>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7343178" y="1908205"/>
            <a:ext cx="10487505" cy="1040765"/>
          </a:xfrm>
          <a:prstGeom prst="rect">
            <a:avLst/>
          </a:prstGeom>
        </p:spPr>
        <p:txBody>
          <a:bodyPr lIns="0" tIns="0" rIns="0" bIns="0" rtlCol="0" anchor="t">
            <a:spAutoFit/>
          </a:bodyPr>
          <a:lstStyle/>
          <a:p>
            <a:pPr>
              <a:lnSpc>
                <a:spcPts val="3910"/>
              </a:lnSpc>
            </a:pPr>
            <a:r>
              <a:rPr lang="en-US" sz="3400">
                <a:solidFill>
                  <a:srgbClr val="0C0059"/>
                </a:solidFill>
                <a:latin typeface="Poppins Bold"/>
              </a:rPr>
              <a:t>Programming &amp; Services:</a:t>
            </a:r>
          </a:p>
          <a:p>
            <a:pPr marL="734068" lvl="1" indent="-367034">
              <a:lnSpc>
                <a:spcPts val="3910"/>
              </a:lnSpc>
              <a:buFont typeface="Arial"/>
              <a:buChar char="•"/>
            </a:pPr>
            <a:r>
              <a:rPr lang="en-US" sz="3400" spc="-20">
                <a:solidFill>
                  <a:srgbClr val="0C0059"/>
                </a:solidFill>
                <a:latin typeface="Poppins Bold"/>
              </a:rPr>
              <a:t>STEM Learning Experiences</a:t>
            </a:r>
          </a:p>
        </p:txBody>
      </p:sp>
      <p:sp>
        <p:nvSpPr>
          <p:cNvPr id="20" name="TextBox 20"/>
          <p:cNvSpPr txBox="1"/>
          <p:nvPr/>
        </p:nvSpPr>
        <p:spPr>
          <a:xfrm>
            <a:off x="8181996" y="1009681"/>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grpSp>
        <p:nvGrpSpPr>
          <p:cNvPr id="21" name="Group 21"/>
          <p:cNvGrpSpPr/>
          <p:nvPr/>
        </p:nvGrpSpPr>
        <p:grpSpPr>
          <a:xfrm>
            <a:off x="11443804" y="183337"/>
            <a:ext cx="6697550" cy="750113"/>
            <a:chOff x="0" y="0"/>
            <a:chExt cx="8930067" cy="1000150"/>
          </a:xfrm>
        </p:grpSpPr>
        <p:pic>
          <p:nvPicPr>
            <p:cNvPr id="22" name="Picture 22"/>
            <p:cNvPicPr>
              <a:picLocks noChangeAspect="1"/>
            </p:cNvPicPr>
            <p:nvPr/>
          </p:nvPicPr>
          <p:blipFill>
            <a:blip r:embed="rId4"/>
            <a:srcRect/>
            <a:stretch>
              <a:fillRect/>
            </a:stretch>
          </p:blipFill>
          <p:spPr>
            <a:xfrm>
              <a:off x="0" y="0"/>
              <a:ext cx="1000150" cy="1000150"/>
            </a:xfrm>
            <a:prstGeom prst="rect">
              <a:avLst/>
            </a:prstGeom>
          </p:spPr>
        </p:pic>
        <p:sp>
          <p:nvSpPr>
            <p:cNvPr id="23" name="TextBox 23"/>
            <p:cNvSpPr txBox="1"/>
            <p:nvPr/>
          </p:nvSpPr>
          <p:spPr>
            <a:xfrm>
              <a:off x="1138682" y="217158"/>
              <a:ext cx="7791385" cy="540502"/>
            </a:xfrm>
            <a:prstGeom prst="rect">
              <a:avLst/>
            </a:prstGeom>
          </p:spPr>
          <p:txBody>
            <a:bodyPr lIns="0" tIns="0" rIns="0" bIns="0" rtlCol="0" anchor="t">
              <a:spAutoFit/>
            </a:bodyPr>
            <a:lstStyle/>
            <a:p>
              <a:pPr>
                <a:lnSpc>
                  <a:spcPts val="3116"/>
                </a:lnSpc>
                <a:spcBef>
                  <a:spcPct val="0"/>
                </a:spcBef>
              </a:pPr>
              <a:r>
                <a:rPr lang="en-US" sz="2597">
                  <a:solidFill>
                    <a:srgbClr val="0C0059"/>
                  </a:solidFill>
                  <a:latin typeface="Poppins Bold"/>
                </a:rPr>
                <a:t>Cuyahoga County Juvenile Court</a:t>
              </a:r>
            </a:p>
          </p:txBody>
        </p:sp>
      </p:grpSp>
      <p:pic>
        <p:nvPicPr>
          <p:cNvPr id="24" name="Picture 24"/>
          <p:cNvPicPr>
            <a:picLocks noChangeAspect="1"/>
          </p:cNvPicPr>
          <p:nvPr/>
        </p:nvPicPr>
        <p:blipFill>
          <a:blip r:embed="rId5"/>
          <a:srcRect/>
          <a:stretch>
            <a:fillRect/>
          </a:stretch>
        </p:blipFill>
        <p:spPr>
          <a:xfrm rot="-367003">
            <a:off x="2911890" y="4771235"/>
            <a:ext cx="15690198" cy="4844349"/>
          </a:xfrm>
          <a:prstGeom prst="rect">
            <a:avLst/>
          </a:prstGeom>
        </p:spPr>
      </p:pic>
      <p:grpSp>
        <p:nvGrpSpPr>
          <p:cNvPr id="25" name="Group 25"/>
          <p:cNvGrpSpPr/>
          <p:nvPr/>
        </p:nvGrpSpPr>
        <p:grpSpPr>
          <a:xfrm rot="-367530">
            <a:off x="13463744" y="4962474"/>
            <a:ext cx="5039330" cy="3341137"/>
            <a:chOff x="0" y="0"/>
            <a:chExt cx="6719106" cy="4454849"/>
          </a:xfrm>
        </p:grpSpPr>
        <p:pic>
          <p:nvPicPr>
            <p:cNvPr id="26" name="Picture 26"/>
            <p:cNvPicPr>
              <a:picLocks noChangeAspect="1"/>
            </p:cNvPicPr>
            <p:nvPr/>
          </p:nvPicPr>
          <p:blipFill>
            <a:blip r:embed="rId6"/>
            <a:srcRect l="4638" r="4638"/>
            <a:stretch>
              <a:fillRect/>
            </a:stretch>
          </p:blipFill>
          <p:spPr>
            <a:xfrm>
              <a:off x="0" y="0"/>
              <a:ext cx="6719106" cy="4454849"/>
            </a:xfrm>
            <a:prstGeom prst="rect">
              <a:avLst/>
            </a:prstGeom>
          </p:spPr>
        </p:pic>
      </p:grpSp>
      <p:grpSp>
        <p:nvGrpSpPr>
          <p:cNvPr id="27" name="Group 27"/>
          <p:cNvGrpSpPr/>
          <p:nvPr/>
        </p:nvGrpSpPr>
        <p:grpSpPr>
          <a:xfrm rot="-367530">
            <a:off x="3009964" y="6061334"/>
            <a:ext cx="5106191" cy="3371886"/>
            <a:chOff x="0" y="0"/>
            <a:chExt cx="6808255" cy="4495848"/>
          </a:xfrm>
        </p:grpSpPr>
        <p:pic>
          <p:nvPicPr>
            <p:cNvPr id="28" name="Picture 28"/>
            <p:cNvPicPr>
              <a:picLocks noChangeAspect="1"/>
            </p:cNvPicPr>
            <p:nvPr/>
          </p:nvPicPr>
          <p:blipFill>
            <a:blip r:embed="rId7"/>
            <a:srcRect l="14602" r="14602"/>
            <a:stretch>
              <a:fillRect/>
            </a:stretch>
          </p:blipFill>
          <p:spPr>
            <a:xfrm>
              <a:off x="0" y="0"/>
              <a:ext cx="6808255" cy="4495848"/>
            </a:xfrm>
            <a:prstGeom prst="rect">
              <a:avLst/>
            </a:prstGeom>
          </p:spPr>
        </p:pic>
      </p:grpSp>
      <p:grpSp>
        <p:nvGrpSpPr>
          <p:cNvPr id="29" name="Group 29"/>
          <p:cNvGrpSpPr/>
          <p:nvPr/>
        </p:nvGrpSpPr>
        <p:grpSpPr>
          <a:xfrm rot="-367530">
            <a:off x="8263112" y="5484676"/>
            <a:ext cx="5039330" cy="3402633"/>
            <a:chOff x="0" y="0"/>
            <a:chExt cx="6719106" cy="4536844"/>
          </a:xfrm>
        </p:grpSpPr>
        <p:pic>
          <p:nvPicPr>
            <p:cNvPr id="30" name="Picture 30"/>
            <p:cNvPicPr>
              <a:picLocks noChangeAspect="1"/>
            </p:cNvPicPr>
            <p:nvPr/>
          </p:nvPicPr>
          <p:blipFill>
            <a:blip r:embed="rId8"/>
            <a:srcRect l="7711" t="3966" r="19937" b="10264"/>
            <a:stretch>
              <a:fillRect/>
            </a:stretch>
          </p:blipFill>
          <p:spPr>
            <a:xfrm>
              <a:off x="0" y="0"/>
              <a:ext cx="6719106" cy="4536844"/>
            </a:xfrm>
            <a:prstGeom prst="rect">
              <a:avLst/>
            </a:prstGeom>
          </p:spPr>
        </p:pic>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98747" y="-312620"/>
            <a:ext cx="15937149" cy="767121"/>
            <a:chOff x="0" y="0"/>
            <a:chExt cx="7382897" cy="355369"/>
          </a:xfrm>
        </p:grpSpPr>
        <p:sp>
          <p:nvSpPr>
            <p:cNvPr id="3" name="Freeform 3"/>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4" name="TextBox 4"/>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424770" y="-312620"/>
            <a:ext cx="8272272" cy="1103227"/>
            <a:chOff x="0" y="0"/>
            <a:chExt cx="2664649" cy="355369"/>
          </a:xfrm>
        </p:grpSpPr>
        <p:sp>
          <p:nvSpPr>
            <p:cNvPr id="6" name="Freeform 6"/>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7" name="TextBox 7"/>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144570" y="9809913"/>
            <a:ext cx="15937149" cy="767121"/>
            <a:chOff x="0" y="0"/>
            <a:chExt cx="7382897" cy="355369"/>
          </a:xfrm>
        </p:grpSpPr>
        <p:sp>
          <p:nvSpPr>
            <p:cNvPr id="9" name="Freeform 9"/>
            <p:cNvSpPr/>
            <p:nvPr/>
          </p:nvSpPr>
          <p:spPr>
            <a:xfrm>
              <a:off x="0" y="0"/>
              <a:ext cx="7382897" cy="355369"/>
            </a:xfrm>
            <a:custGeom>
              <a:avLst/>
              <a:gdLst/>
              <a:ahLst/>
              <a:cxnLst/>
              <a:rect l="l" t="t" r="r" b="b"/>
              <a:pathLst>
                <a:path w="7382897" h="355369">
                  <a:moveTo>
                    <a:pt x="7179697" y="0"/>
                  </a:moveTo>
                  <a:lnTo>
                    <a:pt x="0" y="0"/>
                  </a:lnTo>
                  <a:lnTo>
                    <a:pt x="203200" y="355369"/>
                  </a:lnTo>
                  <a:lnTo>
                    <a:pt x="7382897" y="355369"/>
                  </a:lnTo>
                  <a:lnTo>
                    <a:pt x="7179697" y="0"/>
                  </a:lnTo>
                  <a:close/>
                </a:path>
              </a:pathLst>
            </a:custGeom>
            <a:solidFill>
              <a:srgbClr val="0C0059"/>
            </a:solidFill>
          </p:spPr>
          <p:txBody>
            <a:bodyPr/>
            <a:lstStyle/>
            <a:p>
              <a:endParaRPr lang="en-US"/>
            </a:p>
          </p:txBody>
        </p:sp>
        <p:sp>
          <p:nvSpPr>
            <p:cNvPr id="10" name="TextBox 10"/>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446753" y="9473808"/>
            <a:ext cx="8272272" cy="1103227"/>
            <a:chOff x="0" y="0"/>
            <a:chExt cx="2664649" cy="355369"/>
          </a:xfrm>
        </p:grpSpPr>
        <p:sp>
          <p:nvSpPr>
            <p:cNvPr id="12" name="Freeform 12"/>
            <p:cNvSpPr/>
            <p:nvPr/>
          </p:nvSpPr>
          <p:spPr>
            <a:xfrm>
              <a:off x="0" y="0"/>
              <a:ext cx="2664650" cy="355369"/>
            </a:xfrm>
            <a:custGeom>
              <a:avLst/>
              <a:gdLst/>
              <a:ahLst/>
              <a:cxnLst/>
              <a:rect l="l" t="t" r="r" b="b"/>
              <a:pathLst>
                <a:path w="2664650" h="355369">
                  <a:moveTo>
                    <a:pt x="2461450" y="0"/>
                  </a:moveTo>
                  <a:lnTo>
                    <a:pt x="0" y="0"/>
                  </a:lnTo>
                  <a:lnTo>
                    <a:pt x="203200" y="355369"/>
                  </a:lnTo>
                  <a:lnTo>
                    <a:pt x="2664650" y="355369"/>
                  </a:lnTo>
                  <a:lnTo>
                    <a:pt x="2461450" y="0"/>
                  </a:lnTo>
                  <a:close/>
                </a:path>
              </a:pathLst>
            </a:custGeom>
            <a:solidFill>
              <a:srgbClr val="FFC700"/>
            </a:solidFill>
          </p:spPr>
          <p:txBody>
            <a:bodyPr/>
            <a:lstStyle/>
            <a:p>
              <a:endParaRPr lang="en-US"/>
            </a:p>
          </p:txBody>
        </p:sp>
        <p:sp>
          <p:nvSpPr>
            <p:cNvPr id="13" name="TextBox 13"/>
            <p:cNvSpPr txBox="1"/>
            <p:nvPr/>
          </p:nvSpPr>
          <p:spPr>
            <a:xfrm>
              <a:off x="101600" y="-57150"/>
              <a:ext cx="609600" cy="66675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92161" y="1947730"/>
            <a:ext cx="11122374" cy="1040765"/>
          </a:xfrm>
          <a:prstGeom prst="rect">
            <a:avLst/>
          </a:prstGeom>
        </p:spPr>
        <p:txBody>
          <a:bodyPr lIns="0" tIns="0" rIns="0" bIns="0" rtlCol="0" anchor="t">
            <a:spAutoFit/>
          </a:bodyPr>
          <a:lstStyle/>
          <a:p>
            <a:pPr>
              <a:lnSpc>
                <a:spcPts val="3910"/>
              </a:lnSpc>
            </a:pPr>
            <a:r>
              <a:rPr lang="en-US" sz="3400">
                <a:solidFill>
                  <a:srgbClr val="0C0059"/>
                </a:solidFill>
                <a:latin typeface="Poppins Bold"/>
              </a:rPr>
              <a:t>Programming &amp; Services:</a:t>
            </a:r>
          </a:p>
          <a:p>
            <a:pPr marL="734068" lvl="1" indent="-367034">
              <a:lnSpc>
                <a:spcPts val="3910"/>
              </a:lnSpc>
              <a:buFont typeface="Arial"/>
              <a:buChar char="•"/>
            </a:pPr>
            <a:r>
              <a:rPr lang="en-US" sz="3400" spc="-20">
                <a:solidFill>
                  <a:srgbClr val="0C0059"/>
                </a:solidFill>
                <a:latin typeface="Poppins Bold"/>
              </a:rPr>
              <a:t>Youth For Christ</a:t>
            </a:r>
          </a:p>
        </p:txBody>
      </p:sp>
      <p:sp>
        <p:nvSpPr>
          <p:cNvPr id="15" name="TextBox 15"/>
          <p:cNvSpPr txBox="1"/>
          <p:nvPr/>
        </p:nvSpPr>
        <p:spPr>
          <a:xfrm>
            <a:off x="492161" y="1066831"/>
            <a:ext cx="8809870" cy="727075"/>
          </a:xfrm>
          <a:prstGeom prst="rect">
            <a:avLst/>
          </a:prstGeom>
        </p:spPr>
        <p:txBody>
          <a:bodyPr lIns="0" tIns="0" rIns="0" bIns="0" rtlCol="0" anchor="t">
            <a:spAutoFit/>
          </a:bodyPr>
          <a:lstStyle/>
          <a:p>
            <a:pPr>
              <a:lnSpc>
                <a:spcPts val="5600"/>
              </a:lnSpc>
            </a:pPr>
            <a:r>
              <a:rPr lang="en-US" sz="4000">
                <a:solidFill>
                  <a:srgbClr val="0C0059"/>
                </a:solidFill>
                <a:latin typeface="Poppins Bold"/>
              </a:rPr>
              <a:t>Juvenile Detention Center</a:t>
            </a:r>
          </a:p>
        </p:txBody>
      </p:sp>
      <p:grpSp>
        <p:nvGrpSpPr>
          <p:cNvPr id="16" name="Group 16"/>
          <p:cNvGrpSpPr>
            <a:grpSpLocks noChangeAspect="1"/>
          </p:cNvGrpSpPr>
          <p:nvPr/>
        </p:nvGrpSpPr>
        <p:grpSpPr>
          <a:xfrm rot="492439">
            <a:off x="79412" y="3693733"/>
            <a:ext cx="7754757" cy="5712671"/>
            <a:chOff x="0" y="0"/>
            <a:chExt cx="19050000" cy="14033500"/>
          </a:xfrm>
        </p:grpSpPr>
        <p:sp>
          <p:nvSpPr>
            <p:cNvPr id="17" name="Freeform 17"/>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3"/>
              <a:stretch>
                <a:fillRect l="-22098" r="-13855" b="-6454"/>
              </a:stretch>
            </a:blipFill>
          </p:spPr>
          <p:txBody>
            <a:bodyPr/>
            <a:lstStyle/>
            <a:p>
              <a:endParaRPr lang="en-US"/>
            </a:p>
          </p:txBody>
        </p:sp>
        <p:sp>
          <p:nvSpPr>
            <p:cNvPr id="18" name="Freeform 18"/>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4"/>
              <a:stretch>
                <a:fillRect b="-281"/>
              </a:stretch>
            </a:blipFill>
          </p:spPr>
          <p:txBody>
            <a:bodyPr/>
            <a:lstStyle/>
            <a:p>
              <a:endParaRPr lang="en-US"/>
            </a:p>
          </p:txBody>
        </p:sp>
      </p:grpSp>
      <p:grpSp>
        <p:nvGrpSpPr>
          <p:cNvPr id="19" name="Group 19"/>
          <p:cNvGrpSpPr>
            <a:grpSpLocks noChangeAspect="1"/>
          </p:cNvGrpSpPr>
          <p:nvPr/>
        </p:nvGrpSpPr>
        <p:grpSpPr>
          <a:xfrm rot="-209404">
            <a:off x="8963651" y="4721425"/>
            <a:ext cx="7021745" cy="5172685"/>
            <a:chOff x="0" y="0"/>
            <a:chExt cx="19050000" cy="14033500"/>
          </a:xfrm>
        </p:grpSpPr>
        <p:sp>
          <p:nvSpPr>
            <p:cNvPr id="20" name="Freeform 20"/>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5"/>
              <a:stretch>
                <a:fillRect l="-8602" r="-8602"/>
              </a:stretch>
            </a:blipFill>
          </p:spPr>
          <p:txBody>
            <a:bodyPr/>
            <a:lstStyle/>
            <a:p>
              <a:endParaRPr lang="en-US"/>
            </a:p>
          </p:txBody>
        </p:sp>
        <p:sp>
          <p:nvSpPr>
            <p:cNvPr id="21" name="Freeform 21"/>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4"/>
              <a:stretch>
                <a:fillRect b="-281"/>
              </a:stretch>
            </a:blipFill>
          </p:spPr>
          <p:txBody>
            <a:bodyPr/>
            <a:lstStyle/>
            <a:p>
              <a:endParaRPr lang="en-US"/>
            </a:p>
          </p:txBody>
        </p:sp>
      </p:grpSp>
      <p:grpSp>
        <p:nvGrpSpPr>
          <p:cNvPr id="22" name="Group 22"/>
          <p:cNvGrpSpPr>
            <a:grpSpLocks noChangeAspect="1"/>
          </p:cNvGrpSpPr>
          <p:nvPr/>
        </p:nvGrpSpPr>
        <p:grpSpPr>
          <a:xfrm rot="417568">
            <a:off x="7436017" y="1241269"/>
            <a:ext cx="4840314" cy="3565698"/>
            <a:chOff x="0" y="0"/>
            <a:chExt cx="19050000" cy="14033500"/>
          </a:xfrm>
        </p:grpSpPr>
        <p:sp>
          <p:nvSpPr>
            <p:cNvPr id="23" name="Freeform 23"/>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6"/>
              <a:stretch>
                <a:fillRect t="-6336" b="-134360"/>
              </a:stretch>
            </a:blipFill>
          </p:spPr>
          <p:txBody>
            <a:bodyPr/>
            <a:lstStyle/>
            <a:p>
              <a:endParaRPr lang="en-US"/>
            </a:p>
          </p:txBody>
        </p:sp>
        <p:sp>
          <p:nvSpPr>
            <p:cNvPr id="24" name="Freeform 24"/>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4"/>
              <a:stretch>
                <a:fillRect b="-281"/>
              </a:stretch>
            </a:blipFill>
          </p:spPr>
          <p:txBody>
            <a:bodyPr/>
            <a:lstStyle/>
            <a:p>
              <a:endParaRPr lang="en-US"/>
            </a:p>
          </p:txBody>
        </p:sp>
      </p:grpSp>
      <p:grpSp>
        <p:nvGrpSpPr>
          <p:cNvPr id="25" name="Group 25"/>
          <p:cNvGrpSpPr>
            <a:grpSpLocks noChangeAspect="1"/>
          </p:cNvGrpSpPr>
          <p:nvPr/>
        </p:nvGrpSpPr>
        <p:grpSpPr>
          <a:xfrm rot="-127759">
            <a:off x="12169526" y="854171"/>
            <a:ext cx="5681307" cy="4185229"/>
            <a:chOff x="0" y="0"/>
            <a:chExt cx="19050000" cy="14033500"/>
          </a:xfrm>
        </p:grpSpPr>
        <p:sp>
          <p:nvSpPr>
            <p:cNvPr id="26" name="Freeform 26"/>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7"/>
              <a:stretch>
                <a:fillRect l="-13855" r="-40063" b="-20521"/>
              </a:stretch>
            </a:blipFill>
          </p:spPr>
          <p:txBody>
            <a:bodyPr/>
            <a:lstStyle/>
            <a:p>
              <a:endParaRPr lang="en-US"/>
            </a:p>
          </p:txBody>
        </p:sp>
        <p:sp>
          <p:nvSpPr>
            <p:cNvPr id="27" name="Freeform 27"/>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4"/>
              <a:stretch>
                <a:fillRect b="-281"/>
              </a:stretch>
            </a:blipFill>
          </p:spPr>
          <p:txBody>
            <a:bodyPr/>
            <a:lstStyle/>
            <a:p>
              <a:endParaRPr lang="en-US"/>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59D86-0BAA-CA8A-59AF-A5BCC76F6292}"/>
              </a:ext>
            </a:extLst>
          </p:cNvPr>
          <p:cNvSpPr>
            <a:spLocks noGrp="1"/>
          </p:cNvSpPr>
          <p:nvPr>
            <p:ph type="title"/>
          </p:nvPr>
        </p:nvSpPr>
        <p:spPr>
          <a:xfrm>
            <a:off x="3878804" y="295728"/>
            <a:ext cx="10827936" cy="1143000"/>
          </a:xfrm>
        </p:spPr>
        <p:txBody>
          <a:bodyPr>
            <a:normAutofit fontScale="90000"/>
          </a:bodyPr>
          <a:lstStyle/>
          <a:p>
            <a:r>
              <a:rPr lang="en-US" b="1">
                <a:solidFill>
                  <a:srgbClr val="002060"/>
                </a:solidFill>
              </a:rPr>
              <a:t>Mental Health Services in the Detention Center</a:t>
            </a:r>
          </a:p>
        </p:txBody>
      </p:sp>
      <p:graphicFrame>
        <p:nvGraphicFramePr>
          <p:cNvPr id="4" name="Content Placeholder 3">
            <a:extLst>
              <a:ext uri="{FF2B5EF4-FFF2-40B4-BE49-F238E27FC236}">
                <a16:creationId xmlns:a16="http://schemas.microsoft.com/office/drawing/2014/main" id="{DEB5F663-F2DD-5197-ED56-1057BE65DA70}"/>
              </a:ext>
            </a:extLst>
          </p:cNvPr>
          <p:cNvGraphicFramePr>
            <a:graphicFrameLocks noGrp="1"/>
          </p:cNvGraphicFramePr>
          <p:nvPr>
            <p:ph idx="1"/>
            <p:extLst>
              <p:ext uri="{D42A27DB-BD31-4B8C-83A1-F6EECF244321}">
                <p14:modId xmlns:p14="http://schemas.microsoft.com/office/powerpoint/2010/main" val="1773614205"/>
              </p:ext>
            </p:extLst>
          </p:nvPr>
        </p:nvGraphicFramePr>
        <p:xfrm>
          <a:off x="631372" y="1438728"/>
          <a:ext cx="17322800" cy="79810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624792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grpSp>
        <p:nvGrpSpPr>
          <p:cNvPr id="2" name="Group 2"/>
          <p:cNvGrpSpPr/>
          <p:nvPr/>
        </p:nvGrpSpPr>
        <p:grpSpPr>
          <a:xfrm>
            <a:off x="-1573965" y="-329365"/>
            <a:ext cx="19747089" cy="6436571"/>
            <a:chOff x="0" y="-38100"/>
            <a:chExt cx="2528924" cy="647700"/>
          </a:xfrm>
        </p:grpSpPr>
        <p:sp>
          <p:nvSpPr>
            <p:cNvPr id="3" name="Freeform 3"/>
            <p:cNvSpPr/>
            <p:nvPr/>
          </p:nvSpPr>
          <p:spPr>
            <a:xfrm>
              <a:off x="0" y="0"/>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FFFF"/>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6" name="Picture 6"/>
          <p:cNvPicPr>
            <a:picLocks noChangeAspect="1"/>
          </p:cNvPicPr>
          <p:nvPr/>
        </p:nvPicPr>
        <p:blipFill>
          <a:blip r:embed="rId3"/>
          <a:srcRect/>
          <a:stretch>
            <a:fillRect/>
          </a:stretch>
        </p:blipFill>
        <p:spPr>
          <a:xfrm>
            <a:off x="1944157" y="49257"/>
            <a:ext cx="1753591" cy="1753591"/>
          </a:xfrm>
          <a:prstGeom prst="rect">
            <a:avLst/>
          </a:prstGeom>
        </p:spPr>
      </p:pic>
      <p:sp>
        <p:nvSpPr>
          <p:cNvPr id="11" name="TextBox 11"/>
          <p:cNvSpPr txBox="1"/>
          <p:nvPr/>
        </p:nvSpPr>
        <p:spPr>
          <a:xfrm>
            <a:off x="4772779" y="55331"/>
            <a:ext cx="10154634" cy="1285801"/>
          </a:xfrm>
          <a:prstGeom prst="rect">
            <a:avLst/>
          </a:prstGeom>
        </p:spPr>
        <p:txBody>
          <a:bodyPr lIns="0" tIns="0" rIns="0" bIns="0" rtlCol="0" anchor="t">
            <a:spAutoFit/>
          </a:bodyPr>
          <a:lstStyle/>
          <a:p>
            <a:pPr>
              <a:lnSpc>
                <a:spcPct val="172163"/>
              </a:lnSpc>
            </a:pPr>
            <a:r>
              <a:rPr lang="en-US" sz="5496">
                <a:solidFill>
                  <a:srgbClr val="0C0059"/>
                </a:solidFill>
                <a:latin typeface="Poppins ExtraBold Bold"/>
              </a:rPr>
              <a:t>DETENTION CENTER</a:t>
            </a:r>
            <a:endParaRPr lang="en-US"/>
          </a:p>
        </p:txBody>
      </p:sp>
      <p:pic>
        <p:nvPicPr>
          <p:cNvPr id="16" name="Picture 15">
            <a:extLst>
              <a:ext uri="{FF2B5EF4-FFF2-40B4-BE49-F238E27FC236}">
                <a16:creationId xmlns:a16="http://schemas.microsoft.com/office/drawing/2014/main" id="{72B4509A-A6C8-E634-A70A-98ADEB0CD80E}"/>
              </a:ext>
            </a:extLst>
          </p:cNvPr>
          <p:cNvPicPr>
            <a:picLocks noChangeAspect="1"/>
          </p:cNvPicPr>
          <p:nvPr/>
        </p:nvPicPr>
        <p:blipFill>
          <a:blip r:embed="rId4"/>
          <a:stretch>
            <a:fillRect/>
          </a:stretch>
        </p:blipFill>
        <p:spPr>
          <a:xfrm>
            <a:off x="158795" y="3646565"/>
            <a:ext cx="8656374" cy="3903097"/>
          </a:xfrm>
          <a:prstGeom prst="rect">
            <a:avLst/>
          </a:prstGeom>
        </p:spPr>
      </p:pic>
      <p:pic>
        <p:nvPicPr>
          <p:cNvPr id="18" name="Picture 17">
            <a:extLst>
              <a:ext uri="{FF2B5EF4-FFF2-40B4-BE49-F238E27FC236}">
                <a16:creationId xmlns:a16="http://schemas.microsoft.com/office/drawing/2014/main" id="{CAAB037F-E18E-EDC9-5B0E-E0C9BEC3D97C}"/>
              </a:ext>
            </a:extLst>
          </p:cNvPr>
          <p:cNvPicPr>
            <a:picLocks noChangeAspect="1"/>
          </p:cNvPicPr>
          <p:nvPr/>
        </p:nvPicPr>
        <p:blipFill>
          <a:blip r:embed="rId5"/>
          <a:stretch>
            <a:fillRect/>
          </a:stretch>
        </p:blipFill>
        <p:spPr>
          <a:xfrm>
            <a:off x="9144000" y="2969500"/>
            <a:ext cx="9029124" cy="5452202"/>
          </a:xfrm>
          <a:prstGeom prst="rect">
            <a:avLst/>
          </a:prstGeom>
        </p:spPr>
      </p:pic>
      <p:sp>
        <p:nvSpPr>
          <p:cNvPr id="5" name="TextBox 4">
            <a:extLst>
              <a:ext uri="{FF2B5EF4-FFF2-40B4-BE49-F238E27FC236}">
                <a16:creationId xmlns:a16="http://schemas.microsoft.com/office/drawing/2014/main" id="{62CB4488-9CEB-A586-6CAD-644654CC16E6}"/>
              </a:ext>
            </a:extLst>
          </p:cNvPr>
          <p:cNvSpPr txBox="1"/>
          <p:nvPr/>
        </p:nvSpPr>
        <p:spPr>
          <a:xfrm>
            <a:off x="992554" y="2119086"/>
            <a:ext cx="7354277" cy="954107"/>
          </a:xfrm>
          <a:prstGeom prst="rect">
            <a:avLst/>
          </a:prstGeom>
          <a:noFill/>
        </p:spPr>
        <p:txBody>
          <a:bodyPr wrap="square" rtlCol="0">
            <a:spAutoFit/>
          </a:bodyPr>
          <a:lstStyle/>
          <a:p>
            <a:r>
              <a:rPr lang="en-US" sz="3200" b="1">
                <a:solidFill>
                  <a:srgbClr val="002060"/>
                </a:solidFill>
              </a:rPr>
              <a:t>Total Population = 149</a:t>
            </a:r>
          </a:p>
          <a:p>
            <a:r>
              <a:rPr lang="en-US" sz="2400">
                <a:solidFill>
                  <a:srgbClr val="002060"/>
                </a:solidFill>
              </a:rPr>
              <a:t>As of August 5, 2024</a:t>
            </a:r>
          </a:p>
        </p:txBody>
      </p:sp>
    </p:spTree>
    <p:extLst>
      <p:ext uri="{BB962C8B-B14F-4D97-AF65-F5344CB8AC3E}">
        <p14:creationId xmlns:p14="http://schemas.microsoft.com/office/powerpoint/2010/main" val="23763775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0" y="0"/>
            <a:ext cx="18288000" cy="10287000"/>
          </a:xfrm>
          <a:prstGeom prst="rect">
            <a:avLst/>
          </a:prstGeom>
        </p:spPr>
      </p:pic>
      <p:grpSp>
        <p:nvGrpSpPr>
          <p:cNvPr id="3" name="Group 3"/>
          <p:cNvGrpSpPr/>
          <p:nvPr/>
        </p:nvGrpSpPr>
        <p:grpSpPr>
          <a:xfrm>
            <a:off x="0" y="0"/>
            <a:ext cx="18592800" cy="10310586"/>
            <a:chOff x="0" y="0"/>
            <a:chExt cx="4662334" cy="2566280"/>
          </a:xfrm>
        </p:grpSpPr>
        <p:sp>
          <p:nvSpPr>
            <p:cNvPr id="4" name="Freeform 4"/>
            <p:cNvSpPr/>
            <p:nvPr/>
          </p:nvSpPr>
          <p:spPr>
            <a:xfrm>
              <a:off x="0" y="0"/>
              <a:ext cx="4662334" cy="2566280"/>
            </a:xfrm>
            <a:custGeom>
              <a:avLst/>
              <a:gdLst/>
              <a:ahLst/>
              <a:cxnLst/>
              <a:rect l="l" t="t" r="r" b="b"/>
              <a:pathLst>
                <a:path w="4662334" h="2566280">
                  <a:moveTo>
                    <a:pt x="0" y="0"/>
                  </a:moveTo>
                  <a:lnTo>
                    <a:pt x="4662334" y="0"/>
                  </a:lnTo>
                  <a:lnTo>
                    <a:pt x="4662334" y="2566280"/>
                  </a:lnTo>
                  <a:lnTo>
                    <a:pt x="0" y="2566280"/>
                  </a:lnTo>
                  <a:close/>
                </a:path>
              </a:pathLst>
            </a:custGeom>
            <a:solidFill>
              <a:srgbClr val="002B64"/>
            </a:solidFill>
          </p:spPr>
          <p:txBody>
            <a:bodyPr/>
            <a:lstStyle/>
            <a:p>
              <a:endParaRPr lang="en-US"/>
            </a:p>
          </p:txBody>
        </p:sp>
        <p:sp>
          <p:nvSpPr>
            <p:cNvPr id="5" name="TextBox 5"/>
            <p:cNvSpPr txBox="1"/>
            <p:nvPr/>
          </p:nvSpPr>
          <p:spPr>
            <a:xfrm>
              <a:off x="0" y="-66675"/>
              <a:ext cx="812800" cy="879475"/>
            </a:xfrm>
            <a:prstGeom prst="rect">
              <a:avLst/>
            </a:prstGeom>
          </p:spPr>
          <p:txBody>
            <a:bodyPr lIns="50800" tIns="50800" rIns="50800" bIns="50800" rtlCol="0" anchor="ctr"/>
            <a:lstStyle/>
            <a:p>
              <a:pPr algn="ctr">
                <a:lnSpc>
                  <a:spcPts val="3683"/>
                </a:lnSpc>
              </a:pPr>
              <a:endParaRPr/>
            </a:p>
          </p:txBody>
        </p:sp>
      </p:grpSp>
      <p:sp>
        <p:nvSpPr>
          <p:cNvPr id="6" name="AutoShape 6"/>
          <p:cNvSpPr/>
          <p:nvPr/>
        </p:nvSpPr>
        <p:spPr>
          <a:xfrm>
            <a:off x="15555764" y="9210675"/>
            <a:ext cx="6492240" cy="0"/>
          </a:xfrm>
          <a:prstGeom prst="line">
            <a:avLst/>
          </a:prstGeom>
          <a:ln w="47625" cap="flat">
            <a:solidFill>
              <a:srgbClr val="FFCC00"/>
            </a:solidFill>
            <a:prstDash val="solid"/>
            <a:headEnd type="none" w="sm" len="sm"/>
            <a:tailEnd type="none" w="sm" len="sm"/>
          </a:ln>
        </p:spPr>
        <p:txBody>
          <a:bodyPr/>
          <a:lstStyle/>
          <a:p>
            <a:endParaRPr lang="en-US"/>
          </a:p>
        </p:txBody>
      </p:sp>
      <p:sp>
        <p:nvSpPr>
          <p:cNvPr id="11" name="TextBox 11"/>
          <p:cNvSpPr txBox="1"/>
          <p:nvPr/>
        </p:nvSpPr>
        <p:spPr>
          <a:xfrm>
            <a:off x="11465244" y="8991538"/>
            <a:ext cx="4451443" cy="466567"/>
          </a:xfrm>
          <a:prstGeom prst="rect">
            <a:avLst/>
          </a:prstGeom>
        </p:spPr>
        <p:txBody>
          <a:bodyPr lIns="0" tIns="0" rIns="0" bIns="0" rtlCol="0" anchor="t">
            <a:spAutoFit/>
          </a:bodyPr>
          <a:lstStyle/>
          <a:p>
            <a:pPr>
              <a:lnSpc>
                <a:spcPts val="3683"/>
              </a:lnSpc>
              <a:spcBef>
                <a:spcPct val="0"/>
              </a:spcBef>
            </a:pPr>
            <a:r>
              <a:rPr lang="en-US" sz="2631">
                <a:solidFill>
                  <a:srgbClr val="FFCC00"/>
                </a:solidFill>
                <a:latin typeface="Poppins Medium"/>
              </a:rPr>
              <a:t>Juvenile Justice Center</a:t>
            </a:r>
          </a:p>
        </p:txBody>
      </p:sp>
      <p:sp>
        <p:nvSpPr>
          <p:cNvPr id="12" name="TextBox 12"/>
          <p:cNvSpPr txBox="1"/>
          <p:nvPr/>
        </p:nvSpPr>
        <p:spPr>
          <a:xfrm>
            <a:off x="4349680" y="3578693"/>
            <a:ext cx="9580133" cy="3824509"/>
          </a:xfrm>
          <a:prstGeom prst="rect">
            <a:avLst/>
          </a:prstGeom>
        </p:spPr>
        <p:txBody>
          <a:bodyPr lIns="0" tIns="0" rIns="0" bIns="0" rtlCol="0" anchor="t">
            <a:spAutoFit/>
          </a:bodyPr>
          <a:lstStyle/>
          <a:p>
            <a:pPr>
              <a:lnSpc>
                <a:spcPts val="4512"/>
              </a:lnSpc>
            </a:pPr>
            <a:r>
              <a:rPr lang="en-US" sz="8000" spc="-187" dirty="0">
                <a:solidFill>
                  <a:srgbClr val="FFFFFF"/>
                </a:solidFill>
                <a:latin typeface="Poppins Bold"/>
              </a:rPr>
              <a:t>Questions?</a:t>
            </a:r>
          </a:p>
          <a:p>
            <a:pPr>
              <a:lnSpc>
                <a:spcPts val="4512"/>
              </a:lnSpc>
            </a:pPr>
            <a:endParaRPr lang="en-US" sz="5400" spc="-187" dirty="0">
              <a:solidFill>
                <a:srgbClr val="FFFFFF"/>
              </a:solidFill>
              <a:latin typeface="Poppins Bold"/>
            </a:endParaRPr>
          </a:p>
          <a:p>
            <a:pPr>
              <a:lnSpc>
                <a:spcPts val="4512"/>
              </a:lnSpc>
            </a:pPr>
            <a:r>
              <a:rPr lang="en-US" sz="3200" spc="-187" dirty="0">
                <a:solidFill>
                  <a:srgbClr val="FFFFFF"/>
                </a:solidFill>
                <a:latin typeface="Poppins Bold"/>
              </a:rPr>
              <a:t>Bridget Gibbons, LISW-S</a:t>
            </a:r>
          </a:p>
          <a:p>
            <a:pPr>
              <a:lnSpc>
                <a:spcPts val="4512"/>
              </a:lnSpc>
            </a:pPr>
            <a:r>
              <a:rPr lang="en-US" sz="3200" spc="-187" dirty="0">
                <a:solidFill>
                  <a:srgbClr val="FFFFFF"/>
                </a:solidFill>
                <a:latin typeface="Poppins Bold"/>
              </a:rPr>
              <a:t>Deputy Court Administrator</a:t>
            </a:r>
          </a:p>
          <a:p>
            <a:pPr>
              <a:lnSpc>
                <a:spcPts val="4512"/>
              </a:lnSpc>
            </a:pPr>
            <a:r>
              <a:rPr lang="en-US" sz="3200" spc="-187" dirty="0">
                <a:solidFill>
                  <a:srgbClr val="FFFFFF"/>
                </a:solidFill>
                <a:latin typeface="Poppins Bold"/>
                <a:hlinkClick r:id="rId4"/>
              </a:rPr>
              <a:t>bgibbons@cuyahogacounty.us</a:t>
            </a:r>
            <a:r>
              <a:rPr lang="en-US" sz="3200" spc="-187" dirty="0">
                <a:solidFill>
                  <a:srgbClr val="FFFFFF"/>
                </a:solidFill>
                <a:latin typeface="Poppins Bold"/>
              </a:rPr>
              <a:t> </a:t>
            </a:r>
          </a:p>
          <a:p>
            <a:pPr>
              <a:lnSpc>
                <a:spcPts val="4512"/>
              </a:lnSpc>
            </a:pPr>
            <a:endParaRPr lang="en-US" sz="3200" spc="-187" dirty="0">
              <a:solidFill>
                <a:srgbClr val="FFFFFF"/>
              </a:solidFill>
              <a:latin typeface="Poppins Bold"/>
            </a:endParaRPr>
          </a:p>
          <a:p>
            <a:pPr>
              <a:lnSpc>
                <a:spcPts val="2725"/>
              </a:lnSpc>
            </a:pPr>
            <a:endParaRPr lang="en-US" sz="2850" spc="-113" dirty="0">
              <a:solidFill>
                <a:srgbClr val="FFFFFF"/>
              </a:solidFill>
              <a:latin typeface="Poppins"/>
              <a:cs typeface="Poppins"/>
            </a:endParaRPr>
          </a:p>
        </p:txBody>
      </p:sp>
    </p:spTree>
    <p:extLst>
      <p:ext uri="{BB962C8B-B14F-4D97-AF65-F5344CB8AC3E}">
        <p14:creationId xmlns:p14="http://schemas.microsoft.com/office/powerpoint/2010/main" val="2027237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10744" y="-255094"/>
            <a:ext cx="20998744" cy="5057551"/>
            <a:chOff x="-18354" y="-38100"/>
            <a:chExt cx="2528924" cy="647700"/>
          </a:xfrm>
        </p:grpSpPr>
        <p:sp>
          <p:nvSpPr>
            <p:cNvPr id="3" name="Freeform 3"/>
            <p:cNvSpPr/>
            <p:nvPr/>
          </p:nvSpPr>
          <p:spPr>
            <a:xfrm>
              <a:off x="-18354" y="-15577"/>
              <a:ext cx="2528924" cy="208283"/>
            </a:xfrm>
            <a:custGeom>
              <a:avLst/>
              <a:gdLst/>
              <a:ahLst/>
              <a:cxnLst/>
              <a:rect l="l" t="t" r="r" b="b"/>
              <a:pathLst>
                <a:path w="2528924" h="208283">
                  <a:moveTo>
                    <a:pt x="203200" y="0"/>
                  </a:moveTo>
                  <a:lnTo>
                    <a:pt x="2528924" y="0"/>
                  </a:lnTo>
                  <a:lnTo>
                    <a:pt x="2325724" y="208283"/>
                  </a:lnTo>
                  <a:lnTo>
                    <a:pt x="0" y="208283"/>
                  </a:lnTo>
                  <a:lnTo>
                    <a:pt x="203200" y="0"/>
                  </a:lnTo>
                  <a:close/>
                </a:path>
              </a:pathLst>
            </a:custGeom>
            <a:solidFill>
              <a:srgbClr val="FFFFFF"/>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ct val="180149"/>
                </a:lnSpc>
                <a:spcBef>
                  <a:spcPct val="0"/>
                </a:spcBef>
              </a:pPr>
              <a:endParaRPr lang="en-US">
                <a:cs typeface="Calibri"/>
              </a:endParaRPr>
            </a:p>
          </p:txBody>
        </p:sp>
      </p:grpSp>
      <p:pic>
        <p:nvPicPr>
          <p:cNvPr id="6" name="Picture 6"/>
          <p:cNvPicPr>
            <a:picLocks noChangeAspect="1"/>
          </p:cNvPicPr>
          <p:nvPr/>
        </p:nvPicPr>
        <p:blipFill>
          <a:blip r:embed="rId3"/>
          <a:srcRect/>
          <a:stretch>
            <a:fillRect/>
          </a:stretch>
        </p:blipFill>
        <p:spPr>
          <a:xfrm>
            <a:off x="685800" y="144869"/>
            <a:ext cx="2450721" cy="2450721"/>
          </a:xfrm>
          <a:prstGeom prst="rect">
            <a:avLst/>
          </a:prstGeom>
        </p:spPr>
      </p:pic>
      <p:sp>
        <p:nvSpPr>
          <p:cNvPr id="10" name="TextBox 10"/>
          <p:cNvSpPr txBox="1"/>
          <p:nvPr/>
        </p:nvSpPr>
        <p:spPr>
          <a:xfrm>
            <a:off x="3227294" y="540772"/>
            <a:ext cx="10546763" cy="1658916"/>
          </a:xfrm>
          <a:prstGeom prst="rect">
            <a:avLst/>
          </a:prstGeom>
        </p:spPr>
        <p:txBody>
          <a:bodyPr wrap="square" lIns="0" tIns="0" rIns="0" bIns="0" rtlCol="0" anchor="t">
            <a:spAutoFit/>
          </a:bodyPr>
          <a:lstStyle/>
          <a:p>
            <a:pPr algn="ctr">
              <a:lnSpc>
                <a:spcPct val="114634"/>
              </a:lnSpc>
            </a:pPr>
            <a:r>
              <a:rPr lang="en-US" sz="4800">
                <a:solidFill>
                  <a:srgbClr val="0C0059"/>
                </a:solidFill>
                <a:latin typeface="Poppins ExtraBold Bold"/>
              </a:rPr>
              <a:t>Office of Juvenile Justice and Delinquency Prevention Act</a:t>
            </a:r>
            <a:endParaRPr lang="en-US" sz="2899" spc="-113">
              <a:solidFill>
                <a:srgbClr val="0C0059"/>
              </a:solidFill>
              <a:latin typeface="Poppins Bold"/>
              <a:cs typeface="Poppins Bold"/>
            </a:endParaRPr>
          </a:p>
        </p:txBody>
      </p:sp>
      <p:sp>
        <p:nvSpPr>
          <p:cNvPr id="12" name="TextBox 11">
            <a:extLst>
              <a:ext uri="{FF2B5EF4-FFF2-40B4-BE49-F238E27FC236}">
                <a16:creationId xmlns:a16="http://schemas.microsoft.com/office/drawing/2014/main" id="{ADEEC71B-5AAF-243B-6C83-2DE31C305470}"/>
              </a:ext>
            </a:extLst>
          </p:cNvPr>
          <p:cNvSpPr txBox="1"/>
          <p:nvPr/>
        </p:nvSpPr>
        <p:spPr>
          <a:xfrm>
            <a:off x="685800" y="2737922"/>
            <a:ext cx="15226094" cy="6809212"/>
          </a:xfrm>
          <a:prstGeom prst="rect">
            <a:avLst/>
          </a:prstGeom>
          <a:noFill/>
        </p:spPr>
        <p:txBody>
          <a:bodyPr wrap="square" rtlCol="0">
            <a:spAutoFit/>
          </a:bodyPr>
          <a:lstStyle/>
          <a:p>
            <a:pPr algn="l"/>
            <a:endParaRPr lang="en-US" sz="2000" b="1" i="0" u="none" strike="noStrike" baseline="0">
              <a:solidFill>
                <a:schemeClr val="tx2">
                  <a:lumMod val="75000"/>
                </a:schemeClr>
              </a:solidFill>
              <a:latin typeface="Times New Roman" panose="02020603050405020304" pitchFamily="18" charset="0"/>
            </a:endParaRPr>
          </a:p>
          <a:p>
            <a:r>
              <a:rPr lang="en-US" sz="3200" b="1" i="0" u="none" strike="noStrike" baseline="0">
                <a:solidFill>
                  <a:schemeClr val="tx2">
                    <a:lumMod val="75000"/>
                  </a:schemeClr>
                </a:solidFill>
                <a:latin typeface="Times New Roman" panose="02020603050405020304" pitchFamily="18" charset="0"/>
              </a:rPr>
              <a:t>Building Local Continuums of Care to Support Youth Success </a:t>
            </a:r>
          </a:p>
          <a:p>
            <a:r>
              <a:rPr lang="en-US" sz="3200" b="1">
                <a:solidFill>
                  <a:schemeClr val="tx2">
                    <a:lumMod val="75000"/>
                  </a:schemeClr>
                </a:solidFill>
                <a:latin typeface="Times New Roman" panose="02020603050405020304" pitchFamily="18" charset="0"/>
              </a:rPr>
              <a:t>(</a:t>
            </a:r>
            <a:r>
              <a:rPr lang="en-US" sz="3200" b="1" i="0" u="none" strike="noStrike" baseline="0">
                <a:solidFill>
                  <a:schemeClr val="tx2">
                    <a:lumMod val="75000"/>
                  </a:schemeClr>
                </a:solidFill>
                <a:latin typeface="Times New Roman" panose="02020603050405020304" pitchFamily="18" charset="0"/>
              </a:rPr>
              <a:t>O-OJJDP-2023-171851) </a:t>
            </a:r>
          </a:p>
          <a:p>
            <a:pPr marL="800100" lvl="1" indent="-342900">
              <a:buFont typeface="Courier New" panose="02070309020205020404" pitchFamily="49" charset="0"/>
              <a:buChar char="o"/>
            </a:pPr>
            <a:r>
              <a:rPr lang="en-US" sz="3200" b="1">
                <a:solidFill>
                  <a:schemeClr val="tx2">
                    <a:lumMod val="75000"/>
                  </a:schemeClr>
                </a:solidFill>
                <a:latin typeface="Times New Roman" panose="02020603050405020304" pitchFamily="18" charset="0"/>
              </a:rPr>
              <a:t>Project is designed with racial equity framework remove barriers and promote opportunities for communities historically underserved</a:t>
            </a:r>
          </a:p>
          <a:p>
            <a:pPr marL="800100" lvl="1" indent="-342900">
              <a:buFont typeface="Courier New" panose="02070309020205020404" pitchFamily="49" charset="0"/>
              <a:buChar char="o"/>
            </a:pPr>
            <a:r>
              <a:rPr lang="en-US" sz="3200" b="1" i="0" u="none" strike="noStrike" baseline="0">
                <a:solidFill>
                  <a:schemeClr val="tx2">
                    <a:lumMod val="75000"/>
                  </a:schemeClr>
                </a:solidFill>
                <a:latin typeface="Times New Roman" panose="02020603050405020304" pitchFamily="18" charset="0"/>
              </a:rPr>
              <a:t>The target population for the CFC initiative will be youth aged 12-17 and their families with, or at-risk of involvement with the Cuyahoga County juvenile justice system, particularly Black youth that are disproportionately represented in the juvenile justice system. </a:t>
            </a:r>
          </a:p>
          <a:p>
            <a:pPr marL="800100" lvl="1" indent="-342900">
              <a:buFont typeface="Courier New" panose="02070309020205020404" pitchFamily="49" charset="0"/>
              <a:buChar char="o"/>
            </a:pPr>
            <a:r>
              <a:rPr lang="en-US" sz="3200" b="1">
                <a:solidFill>
                  <a:schemeClr val="tx2">
                    <a:lumMod val="75000"/>
                  </a:schemeClr>
                </a:solidFill>
                <a:latin typeface="Times New Roman" panose="02020603050405020304" pitchFamily="18" charset="0"/>
              </a:rPr>
              <a:t>Asset mapping</a:t>
            </a:r>
          </a:p>
          <a:p>
            <a:pPr marL="800100" lvl="1" indent="-342900">
              <a:buFont typeface="Courier New" panose="02070309020205020404" pitchFamily="49" charset="0"/>
              <a:buChar char="o"/>
            </a:pPr>
            <a:r>
              <a:rPr lang="en-US" sz="3200" b="1">
                <a:solidFill>
                  <a:schemeClr val="tx2">
                    <a:lumMod val="75000"/>
                  </a:schemeClr>
                </a:solidFill>
                <a:latin typeface="Times New Roman" panose="02020603050405020304" pitchFamily="18" charset="0"/>
              </a:rPr>
              <a:t>Gap Analysis</a:t>
            </a:r>
          </a:p>
          <a:p>
            <a:pPr marL="342900" indent="-342900">
              <a:buFont typeface="Courier New" panose="02070309020205020404" pitchFamily="49" charset="0"/>
              <a:buChar char="o"/>
            </a:pPr>
            <a:r>
              <a:rPr lang="en-US" sz="3200" b="1">
                <a:solidFill>
                  <a:schemeClr val="tx2">
                    <a:lumMod val="75000"/>
                  </a:schemeClr>
                </a:solidFill>
                <a:latin typeface="Times New Roman" panose="02020603050405020304" pitchFamily="18" charset="0"/>
              </a:rPr>
              <a:t>Resulting in a new continuum of care for justice involved youth</a:t>
            </a:r>
          </a:p>
          <a:p>
            <a:r>
              <a:rPr lang="en-US" sz="2400" b="1">
                <a:solidFill>
                  <a:srgbClr val="005486"/>
                </a:solidFill>
                <a:latin typeface="Times New Roman" panose="02020603050405020304" pitchFamily="18" charset="0"/>
              </a:rPr>
              <a:t>	</a:t>
            </a:r>
          </a:p>
          <a:p>
            <a:r>
              <a:rPr lang="en-US" sz="2400" b="1">
                <a:solidFill>
                  <a:srgbClr val="005486"/>
                </a:solidFill>
                <a:latin typeface="Times New Roman" panose="02020603050405020304" pitchFamily="18" charset="0"/>
              </a:rPr>
              <a:t>	</a:t>
            </a:r>
            <a:endParaRPr lang="en-US" b="1">
              <a:solidFill>
                <a:srgbClr val="005486"/>
              </a:solidFill>
              <a:latin typeface="Times New Roman" panose="02020603050405020304" pitchFamily="18" charset="0"/>
            </a:endParaRPr>
          </a:p>
        </p:txBody>
      </p:sp>
      <p:pic>
        <p:nvPicPr>
          <p:cNvPr id="7" name="Picture 6">
            <a:extLst>
              <a:ext uri="{FF2B5EF4-FFF2-40B4-BE49-F238E27FC236}">
                <a16:creationId xmlns:a16="http://schemas.microsoft.com/office/drawing/2014/main" id="{2AAEEE09-F456-119C-A021-423A3ED0131F}"/>
              </a:ext>
            </a:extLst>
          </p:cNvPr>
          <p:cNvPicPr>
            <a:picLocks noChangeAspect="1"/>
          </p:cNvPicPr>
          <p:nvPr/>
        </p:nvPicPr>
        <p:blipFill>
          <a:blip r:embed="rId4"/>
          <a:stretch>
            <a:fillRect/>
          </a:stretch>
        </p:blipFill>
        <p:spPr>
          <a:xfrm>
            <a:off x="13774057" y="653279"/>
            <a:ext cx="3690921" cy="1220139"/>
          </a:xfrm>
          <a:prstGeom prst="rect">
            <a:avLst/>
          </a:prstGeom>
        </p:spPr>
      </p:pic>
    </p:spTree>
    <p:extLst>
      <p:ext uri="{BB962C8B-B14F-4D97-AF65-F5344CB8AC3E}">
        <p14:creationId xmlns:p14="http://schemas.microsoft.com/office/powerpoint/2010/main" val="1357674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hild covering face">
            <a:extLst>
              <a:ext uri="{FF2B5EF4-FFF2-40B4-BE49-F238E27FC236}">
                <a16:creationId xmlns:a16="http://schemas.microsoft.com/office/drawing/2014/main" id="{3D1A8E2B-147F-BBC5-83CD-8552407BF05A}"/>
              </a:ext>
            </a:extLst>
          </p:cNvPr>
          <p:cNvPicPr>
            <a:picLocks noChangeAspect="1"/>
          </p:cNvPicPr>
          <p:nvPr/>
        </p:nvPicPr>
        <p:blipFill>
          <a:blip r:embed="rId3" cstate="print">
            <a:extLst>
              <a:ext uri="{28A0092B-C50C-407E-A947-70E740481C1C}">
                <a14:useLocalDpi xmlns:a14="http://schemas.microsoft.com/office/drawing/2010/main" val="0"/>
              </a:ext>
            </a:extLst>
          </a:blip>
          <a:srcRect r="5884"/>
          <a:stretch/>
        </p:blipFill>
        <p:spPr>
          <a:xfrm>
            <a:off x="4574" y="10"/>
            <a:ext cx="14504463" cy="10286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8"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0C3099-390E-4B9F-ED57-BF5917F4E2EF}"/>
              </a:ext>
            </a:extLst>
          </p:cNvPr>
          <p:cNvSpPr>
            <a:spLocks noGrp="1"/>
          </p:cNvSpPr>
          <p:nvPr>
            <p:ph type="title"/>
          </p:nvPr>
        </p:nvSpPr>
        <p:spPr>
          <a:xfrm>
            <a:off x="9918381" y="390591"/>
            <a:ext cx="7596412" cy="2849868"/>
          </a:xfrm>
        </p:spPr>
        <p:txBody>
          <a:bodyPr vert="horz" lIns="91440" tIns="45720" rIns="91440" bIns="45720" rtlCol="0" anchor="ctr">
            <a:normAutofit/>
          </a:bodyPr>
          <a:lstStyle/>
          <a:p>
            <a:pPr algn="l">
              <a:lnSpc>
                <a:spcPct val="90000"/>
              </a:lnSpc>
            </a:pPr>
            <a:r>
              <a:rPr lang="en-US" sz="6000" dirty="0"/>
              <a:t>Trauma &amp; Mental Health</a:t>
            </a:r>
          </a:p>
        </p:txBody>
      </p:sp>
      <p:sp>
        <p:nvSpPr>
          <p:cNvPr id="3" name="TextBox 2">
            <a:extLst>
              <a:ext uri="{FF2B5EF4-FFF2-40B4-BE49-F238E27FC236}">
                <a16:creationId xmlns:a16="http://schemas.microsoft.com/office/drawing/2014/main" id="{BDE1D9A4-976A-4399-8A76-1C91312BF390}"/>
              </a:ext>
            </a:extLst>
          </p:cNvPr>
          <p:cNvSpPr txBox="1"/>
          <p:nvPr/>
        </p:nvSpPr>
        <p:spPr>
          <a:xfrm>
            <a:off x="10595429" y="2685143"/>
            <a:ext cx="6435269" cy="65803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228600">
              <a:lnSpc>
                <a:spcPct val="90000"/>
              </a:lnSpc>
              <a:spcAft>
                <a:spcPts val="600"/>
              </a:spcAft>
              <a:buFont typeface="Arial" panose="020B0604020202020204" pitchFamily="34" charset="0"/>
              <a:buChar char="•"/>
            </a:pPr>
            <a:endParaRPr lang="en-US" sz="3200" dirty="0"/>
          </a:p>
          <a:p>
            <a:pPr marL="285750" indent="-228600">
              <a:lnSpc>
                <a:spcPct val="90000"/>
              </a:lnSpc>
              <a:spcAft>
                <a:spcPts val="600"/>
              </a:spcAft>
              <a:buFont typeface="Arial" panose="020B0604020202020204" pitchFamily="34" charset="0"/>
              <a:buChar char="•"/>
            </a:pPr>
            <a:r>
              <a:rPr lang="en-US" sz="3200" dirty="0"/>
              <a:t>70% of youth have a diagnosable behavioral health disorder</a:t>
            </a:r>
          </a:p>
          <a:p>
            <a:pPr marL="57150">
              <a:lnSpc>
                <a:spcPct val="90000"/>
              </a:lnSpc>
              <a:spcAft>
                <a:spcPts val="600"/>
              </a:spcAft>
            </a:pPr>
            <a:endParaRPr lang="en-US" sz="3200" dirty="0"/>
          </a:p>
          <a:p>
            <a:pPr marL="285750" indent="-228600">
              <a:lnSpc>
                <a:spcPct val="90000"/>
              </a:lnSpc>
              <a:spcAft>
                <a:spcPts val="600"/>
              </a:spcAft>
              <a:buFont typeface="Arial" panose="020B0604020202020204" pitchFamily="34" charset="0"/>
              <a:buChar char="•"/>
            </a:pPr>
            <a:r>
              <a:rPr lang="en-US" sz="3200" dirty="0"/>
              <a:t>92.5% of detained youth reported at least one traumatic experience, and 84 percent reported more than one </a:t>
            </a:r>
            <a:r>
              <a:rPr lang="en-US" dirty="0"/>
              <a:t>(Abram et al. 2013).</a:t>
            </a:r>
          </a:p>
          <a:p>
            <a:pPr marL="57150">
              <a:lnSpc>
                <a:spcPct val="90000"/>
              </a:lnSpc>
              <a:spcAft>
                <a:spcPts val="600"/>
              </a:spcAft>
            </a:pPr>
            <a:endParaRPr lang="en-US" dirty="0"/>
          </a:p>
          <a:p>
            <a:pPr marL="285750" indent="-228600">
              <a:lnSpc>
                <a:spcPct val="90000"/>
              </a:lnSpc>
              <a:spcAft>
                <a:spcPts val="600"/>
              </a:spcAft>
              <a:buFont typeface="Arial" panose="020B0604020202020204" pitchFamily="34" charset="0"/>
              <a:buChar char="•"/>
            </a:pPr>
            <a:r>
              <a:rPr lang="en-US" sz="3000" dirty="0"/>
              <a:t>More than 66% of youth in juvenile justice have a history with child welfare system in Cuyahoga County. </a:t>
            </a:r>
            <a:r>
              <a:rPr lang="en-US" sz="2000" dirty="0"/>
              <a:t>(US DOJ)</a:t>
            </a:r>
          </a:p>
        </p:txBody>
      </p:sp>
    </p:spTree>
    <p:extLst>
      <p:ext uri="{BB962C8B-B14F-4D97-AF65-F5344CB8AC3E}">
        <p14:creationId xmlns:p14="http://schemas.microsoft.com/office/powerpoint/2010/main" val="2344998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9FD3762-8E81-437C-AEE8-182750210A63}"/>
              </a:ext>
            </a:extLst>
          </p:cNvPr>
          <p:cNvSpPr>
            <a:spLocks noGrp="1"/>
          </p:cNvSpPr>
          <p:nvPr>
            <p:ph type="title"/>
          </p:nvPr>
        </p:nvSpPr>
        <p:spPr>
          <a:xfrm>
            <a:off x="1142700" y="1143001"/>
            <a:ext cx="8001295" cy="2562363"/>
          </a:xfrm>
        </p:spPr>
        <p:txBody>
          <a:bodyPr anchor="ctr">
            <a:normAutofit/>
          </a:bodyPr>
          <a:lstStyle/>
          <a:p>
            <a:pPr>
              <a:lnSpc>
                <a:spcPct val="90000"/>
              </a:lnSpc>
            </a:pPr>
            <a:r>
              <a:rPr lang="en-US" sz="6000" b="1" dirty="0">
                <a:latin typeface="Arial Black"/>
              </a:rPr>
              <a:t>Reforms in JJS are </a:t>
            </a:r>
            <a:r>
              <a:rPr lang="en-US" sz="6000" b="1" dirty="0">
                <a:ea typeface="+mj-lt"/>
                <a:cs typeface="+mj-lt"/>
              </a:rPr>
              <a:t>informed by adolescent brain science</a:t>
            </a:r>
            <a:endParaRPr lang="en-US" sz="6000" b="1" dirty="0"/>
          </a:p>
          <a:p>
            <a:pPr>
              <a:lnSpc>
                <a:spcPct val="90000"/>
              </a:lnSpc>
            </a:pPr>
            <a:endParaRPr lang="en-US" sz="6000" dirty="0">
              <a:latin typeface="Arial Black" panose="020B0A04020102020204" pitchFamily="34" charset="0"/>
            </a:endParaRPr>
          </a:p>
        </p:txBody>
      </p:sp>
      <p:sp>
        <p:nvSpPr>
          <p:cNvPr id="5" name="Content Placeholder 4">
            <a:extLst>
              <a:ext uri="{FF2B5EF4-FFF2-40B4-BE49-F238E27FC236}">
                <a16:creationId xmlns:a16="http://schemas.microsoft.com/office/drawing/2014/main" id="{307BA46A-6BE9-4D52-BBDD-D539D7AB6802}"/>
              </a:ext>
            </a:extLst>
          </p:cNvPr>
          <p:cNvSpPr>
            <a:spLocks noGrp="1"/>
          </p:cNvSpPr>
          <p:nvPr>
            <p:ph idx="1"/>
          </p:nvPr>
        </p:nvSpPr>
        <p:spPr>
          <a:xfrm>
            <a:off x="1142700" y="3464440"/>
            <a:ext cx="8001295" cy="5654752"/>
          </a:xfrm>
        </p:spPr>
        <p:txBody>
          <a:bodyPr anchor="ctr">
            <a:normAutofit/>
          </a:bodyPr>
          <a:lstStyle/>
          <a:p>
            <a:pPr>
              <a:buClr>
                <a:schemeClr val="tx1"/>
              </a:buClr>
            </a:pPr>
            <a:r>
              <a:rPr lang="en-US" sz="3000" dirty="0"/>
              <a:t>Youth are uniquely different:</a:t>
            </a:r>
          </a:p>
          <a:p>
            <a:pPr lvl="1">
              <a:buClr>
                <a:schemeClr val="tx1"/>
              </a:buClr>
            </a:pPr>
            <a:r>
              <a:rPr lang="en-US" sz="3000" dirty="0"/>
              <a:t>High risk-taking behavior is normal part of adolescent development</a:t>
            </a:r>
          </a:p>
          <a:p>
            <a:pPr lvl="1">
              <a:buClr>
                <a:schemeClr val="tx1"/>
              </a:buClr>
            </a:pPr>
            <a:r>
              <a:rPr lang="en-US" sz="3000" dirty="0"/>
              <a:t>Vast majority of cases, youth outgrow law breaking behaviors with little to no intervention</a:t>
            </a:r>
          </a:p>
          <a:p>
            <a:pPr lvl="1">
              <a:buClr>
                <a:schemeClr val="tx1"/>
              </a:buClr>
            </a:pPr>
            <a:r>
              <a:rPr lang="en-US" sz="3000" dirty="0"/>
              <a:t>Detainment results in significant decreased in high school completion rate and increases likelihood of adult incarceration</a:t>
            </a:r>
          </a:p>
        </p:txBody>
      </p:sp>
      <p:pic>
        <p:nvPicPr>
          <p:cNvPr id="2" name="Picture 1" descr="Competitive">
            <a:extLst>
              <a:ext uri="{FF2B5EF4-FFF2-40B4-BE49-F238E27FC236}">
                <a16:creationId xmlns:a16="http://schemas.microsoft.com/office/drawing/2014/main" id="{092E6C81-05B5-EC0A-547F-67E0BFF93274}"/>
              </a:ext>
            </a:extLst>
          </p:cNvPr>
          <p:cNvPicPr>
            <a:picLocks noChangeAspect="1"/>
          </p:cNvPicPr>
          <p:nvPr/>
        </p:nvPicPr>
        <p:blipFill>
          <a:blip r:embed="rId3"/>
          <a:srcRect l="32705" r="17205" b="-1"/>
          <a:stretch/>
        </p:blipFill>
        <p:spPr>
          <a:xfrm>
            <a:off x="10522018" y="-16329"/>
            <a:ext cx="8001306" cy="10303329"/>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030703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5B27AA7-A5A2-4CC6-AEBD-7C62B6C6945D}">
  <we:reference id="wa200005566" version="3.0.0.2" store="en-US" storeType="omex"/>
  <we:alternateReferences>
    <we:reference id="wa200005566" version="3.0.0.2" store="omex"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1450</TotalTime>
  <Words>2997</Words>
  <Application>Microsoft Office PowerPoint</Application>
  <PresentationFormat>Custom</PresentationFormat>
  <Paragraphs>507</Paragraphs>
  <Slides>67</Slides>
  <Notes>67</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PowerPoint Presentation</vt:lpstr>
      <vt:lpstr>Purpose of Juvenile Court </vt:lpstr>
      <vt:lpstr>Language Matters</vt:lpstr>
      <vt:lpstr>PowerPoint Presentation</vt:lpstr>
      <vt:lpstr>PowerPoint Presentation</vt:lpstr>
      <vt:lpstr>PowerPoint Presentation</vt:lpstr>
      <vt:lpstr>PowerPoint Presentation</vt:lpstr>
      <vt:lpstr>Trauma &amp; Mental Health</vt:lpstr>
      <vt:lpstr>Reforms in JJS are informed by adolescent brain science </vt:lpstr>
      <vt:lpstr>Overview on Juvenile Justice Reform</vt:lpstr>
      <vt:lpstr>PowerPoint Presentation</vt:lpstr>
      <vt:lpstr>PowerPoint Presentation</vt:lpstr>
      <vt:lpstr>PowerPoint Presentation</vt:lpstr>
      <vt:lpstr>Overview of Court Process</vt:lpstr>
      <vt:lpstr>Overview of Court Process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Probation Services</vt:lpstr>
      <vt:lpstr>Cuyahoga County as a Probation Transformation Site</vt:lpstr>
      <vt:lpstr>PowerPoint Presentation</vt:lpstr>
      <vt:lpstr>PowerPoint Presentation</vt:lpstr>
      <vt:lpstr>Probation 764 Total Youth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Home Detention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Services in the Detention Center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County Executive Transition Team Presentation 12.16. 2022</dc:title>
  <dc:creator>Bridget Gibbons</dc:creator>
  <cp:lastModifiedBy>Bridget Gibbons</cp:lastModifiedBy>
  <cp:revision>163</cp:revision>
  <cp:lastPrinted>2024-08-19T15:57:10Z</cp:lastPrinted>
  <dcterms:created xsi:type="dcterms:W3CDTF">2006-08-16T00:00:00Z</dcterms:created>
  <dcterms:modified xsi:type="dcterms:W3CDTF">2025-05-28T17:49:44Z</dcterms:modified>
  <dc:identifier>DAFU8bmv5Jo</dc:identifier>
</cp:coreProperties>
</file>