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ink/ink1.xml" ContentType="application/inkml+xml"/>
  <Override PartName="/ppt/ink/ink2.xml" ContentType="application/inkml+xml"/>
  <Override PartName="/ppt/ink/ink3.xml" ContentType="application/inkml+xml"/>
  <Override PartName="/ppt/ink/ink4.xml" ContentType="application/inkml+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4.xml" ContentType="application/vnd.openxmlformats-officedocument.presentationml.notesSlide+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rawings/drawing2.xml" ContentType="application/vnd.openxmlformats-officedocument.drawingml.chartshapes+xml"/>
  <Override PartName="/ppt/ink/ink13.xml" ContentType="application/inkml+xml"/>
  <Override PartName="/ppt/ink/ink14.xml" ContentType="application/inkml+xml"/>
  <Override PartName="/ppt/ink/ink15.xml" ContentType="application/inkml+xml"/>
  <Override PartName="/ppt/notesSlides/notesSlide5.xml" ContentType="application/vnd.openxmlformats-officedocument.presentationml.notesSlide+xml"/>
  <Override PartName="/ppt/ink/ink16.xml" ContentType="application/inkml+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drawings/drawing3.xml" ContentType="application/vnd.openxmlformats-officedocument.drawingml.chartshapes+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drawings/drawing4.xml" ContentType="application/vnd.openxmlformats-officedocument.drawingml.chartshapes+xml"/>
  <Override PartName="/ppt/ink/ink17.xml" ContentType="application/inkml+xml"/>
  <Override PartName="/ppt/ink/ink18.xml" ContentType="application/inkml+xml"/>
  <Override PartName="/ppt/ink/ink19.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20.xml" ContentType="application/inkml+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258" r:id="rId3"/>
    <p:sldId id="404" r:id="rId4"/>
    <p:sldId id="450" r:id="rId5"/>
    <p:sldId id="455" r:id="rId6"/>
    <p:sldId id="461" r:id="rId7"/>
    <p:sldId id="367" r:id="rId8"/>
    <p:sldId id="261" r:id="rId9"/>
    <p:sldId id="459" r:id="rId10"/>
    <p:sldId id="456" r:id="rId11"/>
    <p:sldId id="378" r:id="rId12"/>
    <p:sldId id="460" r:id="rId13"/>
    <p:sldId id="275" r:id="rId14"/>
    <p:sldId id="375" r:id="rId15"/>
    <p:sldId id="372" r:id="rId16"/>
    <p:sldId id="403" r:id="rId17"/>
    <p:sldId id="257" r:id="rId18"/>
    <p:sldId id="467" r:id="rId19"/>
    <p:sldId id="451" r:id="rId20"/>
    <p:sldId id="465" r:id="rId21"/>
    <p:sldId id="464" r:id="rId22"/>
    <p:sldId id="466" r:id="rId23"/>
    <p:sldId id="454" r:id="rId24"/>
    <p:sldId id="45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1"/>
    <p:restoredTop sz="85123"/>
  </p:normalViewPr>
  <p:slideViewPr>
    <p:cSldViewPr snapToGrid="0">
      <p:cViewPr>
        <p:scale>
          <a:sx n="100" d="100"/>
          <a:sy n="100" d="100"/>
        </p:scale>
        <p:origin x="14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2.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3.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5" Type="http://schemas.openxmlformats.org/officeDocument/2006/relationships/chartUserShapes" Target="../drawings/drawing4.xml"/><Relationship Id="rId4"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1.42450142450142E-2"/>
          <c:y val="0"/>
          <c:w val="0.96296296296296302"/>
          <c:h val="0.73349148820538501"/>
        </c:manualLayout>
      </c:layout>
      <c:lineChart>
        <c:grouping val="standard"/>
        <c:varyColors val="0"/>
        <c:ser>
          <c:idx val="1"/>
          <c:order val="0"/>
          <c:tx>
            <c:strRef>
              <c:f>Sheet1!$B$1</c:f>
              <c:strCache>
                <c:ptCount val="1"/>
                <c:pt idx="0">
                  <c:v>CCF Facilities</c:v>
                </c:pt>
              </c:strCache>
            </c:strRef>
          </c:tx>
          <c:spPr>
            <a:ln w="57150" cap="flat" cmpd="sng" algn="ctr">
              <a:solidFill>
                <a:schemeClr val="accent3"/>
              </a:solidFill>
              <a:prstDash val="solid"/>
            </a:ln>
            <a:effectLst/>
          </c:spPr>
          <c:marker>
            <c:symbol val="none"/>
          </c:marker>
          <c:dLbls>
            <c:dLbl>
              <c:idx val="0"/>
              <c:layout>
                <c:manualLayout>
                  <c:x val="-2.9166666666666698E-2"/>
                  <c:y val="-7.7519379844961196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39D-1A44-8E56-249E3B67EC87}"/>
                </c:ext>
              </c:extLst>
            </c:dLbl>
            <c:dLbl>
              <c:idx val="1"/>
              <c:delete val="1"/>
              <c:extLst>
                <c:ext xmlns:c15="http://schemas.microsoft.com/office/drawing/2012/chart" uri="{CE6537A1-D6FC-4f65-9D91-7224C49458BB}"/>
                <c:ext xmlns:c16="http://schemas.microsoft.com/office/drawing/2014/chart" uri="{C3380CC4-5D6E-409C-BE32-E72D297353CC}">
                  <c16:uniqueId val="{00000001-B39D-1A44-8E56-249E3B67EC87}"/>
                </c:ext>
              </c:extLst>
            </c:dLbl>
            <c:dLbl>
              <c:idx val="2"/>
              <c:delete val="1"/>
              <c:extLst>
                <c:ext xmlns:c15="http://schemas.microsoft.com/office/drawing/2012/chart" uri="{CE6537A1-D6FC-4f65-9D91-7224C49458BB}"/>
                <c:ext xmlns:c16="http://schemas.microsoft.com/office/drawing/2014/chart" uri="{C3380CC4-5D6E-409C-BE32-E72D297353CC}">
                  <c16:uniqueId val="{00000002-B39D-1A44-8E56-249E3B67EC87}"/>
                </c:ext>
              </c:extLst>
            </c:dLbl>
            <c:dLbl>
              <c:idx val="3"/>
              <c:delete val="1"/>
              <c:extLst>
                <c:ext xmlns:c15="http://schemas.microsoft.com/office/drawing/2012/chart" uri="{CE6537A1-D6FC-4f65-9D91-7224C49458BB}"/>
                <c:ext xmlns:c16="http://schemas.microsoft.com/office/drawing/2014/chart" uri="{C3380CC4-5D6E-409C-BE32-E72D297353CC}">
                  <c16:uniqueId val="{00000003-B39D-1A44-8E56-249E3B67EC87}"/>
                </c:ext>
              </c:extLst>
            </c:dLbl>
            <c:dLbl>
              <c:idx val="4"/>
              <c:delete val="1"/>
              <c:extLst>
                <c:ext xmlns:c15="http://schemas.microsoft.com/office/drawing/2012/chart" uri="{CE6537A1-D6FC-4f65-9D91-7224C49458BB}"/>
                <c:ext xmlns:c16="http://schemas.microsoft.com/office/drawing/2014/chart" uri="{C3380CC4-5D6E-409C-BE32-E72D297353CC}">
                  <c16:uniqueId val="{00000004-B39D-1A44-8E56-249E3B67EC87}"/>
                </c:ext>
              </c:extLst>
            </c:dLbl>
            <c:dLbl>
              <c:idx val="5"/>
              <c:delete val="1"/>
              <c:extLst>
                <c:ext xmlns:c15="http://schemas.microsoft.com/office/drawing/2012/chart" uri="{CE6537A1-D6FC-4f65-9D91-7224C49458BB}"/>
                <c:ext xmlns:c16="http://schemas.microsoft.com/office/drawing/2014/chart" uri="{C3380CC4-5D6E-409C-BE32-E72D297353CC}">
                  <c16:uniqueId val="{00000005-B39D-1A44-8E56-249E3B67EC87}"/>
                </c:ext>
              </c:extLst>
            </c:dLbl>
            <c:dLbl>
              <c:idx val="6"/>
              <c:delete val="1"/>
              <c:extLst>
                <c:ext xmlns:c15="http://schemas.microsoft.com/office/drawing/2012/chart" uri="{CE6537A1-D6FC-4f65-9D91-7224C49458BB}"/>
                <c:ext xmlns:c16="http://schemas.microsoft.com/office/drawing/2014/chart" uri="{C3380CC4-5D6E-409C-BE32-E72D297353CC}">
                  <c16:uniqueId val="{00000006-B39D-1A44-8E56-249E3B67EC87}"/>
                </c:ext>
              </c:extLst>
            </c:dLbl>
            <c:dLbl>
              <c:idx val="7"/>
              <c:delete val="1"/>
              <c:extLst>
                <c:ext xmlns:c15="http://schemas.microsoft.com/office/drawing/2012/chart" uri="{CE6537A1-D6FC-4f65-9D91-7224C49458BB}"/>
                <c:ext xmlns:c16="http://schemas.microsoft.com/office/drawing/2014/chart" uri="{C3380CC4-5D6E-409C-BE32-E72D297353CC}">
                  <c16:uniqueId val="{00000007-B39D-1A44-8E56-249E3B67EC87}"/>
                </c:ext>
              </c:extLst>
            </c:dLbl>
            <c:dLbl>
              <c:idx val="8"/>
              <c:delete val="1"/>
              <c:extLst>
                <c:ext xmlns:c15="http://schemas.microsoft.com/office/drawing/2012/chart" uri="{CE6537A1-D6FC-4f65-9D91-7224C49458BB}"/>
                <c:ext xmlns:c16="http://schemas.microsoft.com/office/drawing/2014/chart" uri="{C3380CC4-5D6E-409C-BE32-E72D297353CC}">
                  <c16:uniqueId val="{00000008-B39D-1A44-8E56-249E3B67EC87}"/>
                </c:ext>
              </c:extLst>
            </c:dLbl>
            <c:dLbl>
              <c:idx val="9"/>
              <c:delete val="1"/>
              <c:extLst>
                <c:ext xmlns:c15="http://schemas.microsoft.com/office/drawing/2012/chart" uri="{CE6537A1-D6FC-4f65-9D91-7224C49458BB}"/>
                <c:ext xmlns:c16="http://schemas.microsoft.com/office/drawing/2014/chart" uri="{C3380CC4-5D6E-409C-BE32-E72D297353CC}">
                  <c16:uniqueId val="{00000009-B39D-1A44-8E56-249E3B67EC87}"/>
                </c:ext>
              </c:extLst>
            </c:dLbl>
            <c:dLbl>
              <c:idx val="10"/>
              <c:delete val="1"/>
              <c:extLst>
                <c:ext xmlns:c15="http://schemas.microsoft.com/office/drawing/2012/chart" uri="{CE6537A1-D6FC-4f65-9D91-7224C49458BB}"/>
                <c:ext xmlns:c16="http://schemas.microsoft.com/office/drawing/2014/chart" uri="{C3380CC4-5D6E-409C-BE32-E72D297353CC}">
                  <c16:uniqueId val="{0000000A-B39D-1A44-8E56-249E3B67EC87}"/>
                </c:ext>
              </c:extLst>
            </c:dLbl>
            <c:dLbl>
              <c:idx val="11"/>
              <c:delete val="1"/>
              <c:extLst>
                <c:ext xmlns:c15="http://schemas.microsoft.com/office/drawing/2012/chart" uri="{CE6537A1-D6FC-4f65-9D91-7224C49458BB}"/>
                <c:ext xmlns:c16="http://schemas.microsoft.com/office/drawing/2014/chart" uri="{C3380CC4-5D6E-409C-BE32-E72D297353CC}">
                  <c16:uniqueId val="{0000000B-B39D-1A44-8E56-249E3B67EC87}"/>
                </c:ext>
              </c:extLst>
            </c:dLbl>
            <c:dLbl>
              <c:idx val="12"/>
              <c:delete val="1"/>
              <c:extLst>
                <c:ext xmlns:c15="http://schemas.microsoft.com/office/drawing/2012/chart" uri="{CE6537A1-D6FC-4f65-9D91-7224C49458BB}"/>
                <c:ext xmlns:c16="http://schemas.microsoft.com/office/drawing/2014/chart" uri="{C3380CC4-5D6E-409C-BE32-E72D297353CC}">
                  <c16:uniqueId val="{0000000C-B39D-1A44-8E56-249E3B67EC87}"/>
                </c:ext>
              </c:extLst>
            </c:dLbl>
            <c:dLbl>
              <c:idx val="13"/>
              <c:delete val="1"/>
              <c:extLst>
                <c:ext xmlns:c15="http://schemas.microsoft.com/office/drawing/2012/chart" uri="{CE6537A1-D6FC-4f65-9D91-7224C49458BB}"/>
                <c:ext xmlns:c16="http://schemas.microsoft.com/office/drawing/2014/chart" uri="{C3380CC4-5D6E-409C-BE32-E72D297353CC}">
                  <c16:uniqueId val="{0000000D-B39D-1A44-8E56-249E3B67EC87}"/>
                </c:ext>
              </c:extLst>
            </c:dLbl>
            <c:dLbl>
              <c:idx val="14"/>
              <c:delete val="1"/>
              <c:extLst>
                <c:ext xmlns:c15="http://schemas.microsoft.com/office/drawing/2012/chart" uri="{CE6537A1-D6FC-4f65-9D91-7224C49458BB}"/>
                <c:ext xmlns:c16="http://schemas.microsoft.com/office/drawing/2014/chart" uri="{C3380CC4-5D6E-409C-BE32-E72D297353CC}">
                  <c16:uniqueId val="{0000000E-B39D-1A44-8E56-249E3B67EC87}"/>
                </c:ext>
              </c:extLst>
            </c:dLbl>
            <c:dLbl>
              <c:idx val="15"/>
              <c:delete val="1"/>
              <c:extLst>
                <c:ext xmlns:c15="http://schemas.microsoft.com/office/drawing/2012/chart" uri="{CE6537A1-D6FC-4f65-9D91-7224C49458BB}"/>
                <c:ext xmlns:c16="http://schemas.microsoft.com/office/drawing/2014/chart" uri="{C3380CC4-5D6E-409C-BE32-E72D297353CC}">
                  <c16:uniqueId val="{0000000F-B39D-1A44-8E56-249E3B67EC87}"/>
                </c:ext>
              </c:extLst>
            </c:dLbl>
            <c:dLbl>
              <c:idx val="16"/>
              <c:delete val="1"/>
              <c:extLst>
                <c:ext xmlns:c15="http://schemas.microsoft.com/office/drawing/2012/chart" uri="{CE6537A1-D6FC-4f65-9D91-7224C49458BB}"/>
                <c:ext xmlns:c16="http://schemas.microsoft.com/office/drawing/2014/chart" uri="{C3380CC4-5D6E-409C-BE32-E72D297353CC}">
                  <c16:uniqueId val="{00000010-B39D-1A44-8E56-249E3B67EC87}"/>
                </c:ext>
              </c:extLst>
            </c:dLbl>
            <c:dLbl>
              <c:idx val="17"/>
              <c:delete val="1"/>
              <c:extLst>
                <c:ext xmlns:c15="http://schemas.microsoft.com/office/drawing/2012/chart" uri="{CE6537A1-D6FC-4f65-9D91-7224C49458BB}"/>
                <c:ext xmlns:c16="http://schemas.microsoft.com/office/drawing/2014/chart" uri="{C3380CC4-5D6E-409C-BE32-E72D297353CC}">
                  <c16:uniqueId val="{00000011-B39D-1A44-8E56-249E3B67EC87}"/>
                </c:ext>
              </c:extLst>
            </c:dLbl>
            <c:dLbl>
              <c:idx val="18"/>
              <c:delete val="1"/>
              <c:extLst>
                <c:ext xmlns:c15="http://schemas.microsoft.com/office/drawing/2012/chart" uri="{CE6537A1-D6FC-4f65-9D91-7224C49458BB}"/>
                <c:ext xmlns:c16="http://schemas.microsoft.com/office/drawing/2014/chart" uri="{C3380CC4-5D6E-409C-BE32-E72D297353CC}">
                  <c16:uniqueId val="{00000012-B39D-1A44-8E56-249E3B67EC87}"/>
                </c:ext>
              </c:extLst>
            </c:dLbl>
            <c:dLbl>
              <c:idx val="19"/>
              <c:delete val="1"/>
              <c:extLst>
                <c:ext xmlns:c15="http://schemas.microsoft.com/office/drawing/2012/chart" uri="{CE6537A1-D6FC-4f65-9D91-7224C49458BB}"/>
                <c:ext xmlns:c16="http://schemas.microsoft.com/office/drawing/2014/chart" uri="{C3380CC4-5D6E-409C-BE32-E72D297353CC}">
                  <c16:uniqueId val="{00000013-B39D-1A44-8E56-249E3B67EC87}"/>
                </c:ext>
              </c:extLst>
            </c:dLbl>
            <c:dLbl>
              <c:idx val="20"/>
              <c:delete val="1"/>
              <c:extLst>
                <c:ext xmlns:c15="http://schemas.microsoft.com/office/drawing/2012/chart" uri="{CE6537A1-D6FC-4f65-9D91-7224C49458BB}"/>
                <c:ext xmlns:c16="http://schemas.microsoft.com/office/drawing/2014/chart" uri="{C3380CC4-5D6E-409C-BE32-E72D297353CC}">
                  <c16:uniqueId val="{00000014-B39D-1A44-8E56-249E3B67EC87}"/>
                </c:ext>
              </c:extLst>
            </c:dLbl>
            <c:dLbl>
              <c:idx val="21"/>
              <c:delete val="1"/>
              <c:extLst>
                <c:ext xmlns:c15="http://schemas.microsoft.com/office/drawing/2012/chart" uri="{CE6537A1-D6FC-4f65-9D91-7224C49458BB}"/>
                <c:ext xmlns:c16="http://schemas.microsoft.com/office/drawing/2014/chart" uri="{C3380CC4-5D6E-409C-BE32-E72D297353CC}">
                  <c16:uniqueId val="{00000015-B39D-1A44-8E56-249E3B67EC87}"/>
                </c:ext>
              </c:extLst>
            </c:dLbl>
            <c:dLbl>
              <c:idx val="22"/>
              <c:tx>
                <c:rich>
                  <a:bodyPr/>
                  <a:lstStyle/>
                  <a:p>
                    <a:r>
                      <a:rPr lang="en-US"/>
                      <a:t>12</a:t>
                    </a:r>
                  </a:p>
                </c:rich>
              </c:tx>
              <c:dLblPos val="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6-B39D-1A44-8E56-249E3B67EC87}"/>
                </c:ext>
              </c:extLst>
            </c:dLbl>
            <c:spPr>
              <a:noFill/>
              <a:ln>
                <a:noFill/>
              </a:ln>
              <a:effectLst/>
            </c:spPr>
            <c:dLblPos val="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Sheet1!$A$2:$A$24</c:f>
              <c:strCache>
                <c:ptCount val="23"/>
                <c:pt idx="0">
                  <c:v>92</c:v>
                </c:pt>
                <c:pt idx="1">
                  <c:v>93</c:v>
                </c:pt>
                <c:pt idx="2">
                  <c:v>94</c:v>
                </c:pt>
                <c:pt idx="3">
                  <c:v>95</c:v>
                </c:pt>
                <c:pt idx="4">
                  <c:v>96</c:v>
                </c:pt>
                <c:pt idx="5">
                  <c:v>97</c:v>
                </c:pt>
                <c:pt idx="6">
                  <c:v>98</c:v>
                </c:pt>
                <c:pt idx="7">
                  <c:v>99</c:v>
                </c:pt>
                <c:pt idx="8">
                  <c:v>00</c:v>
                </c:pt>
                <c:pt idx="9">
                  <c:v>01</c:v>
                </c:pt>
                <c:pt idx="10">
                  <c:v>02</c:v>
                </c:pt>
                <c:pt idx="11">
                  <c:v>03</c:v>
                </c:pt>
                <c:pt idx="12">
                  <c:v>04</c:v>
                </c:pt>
                <c:pt idx="13">
                  <c:v>05</c:v>
                </c:pt>
                <c:pt idx="14">
                  <c:v>06</c:v>
                </c:pt>
                <c:pt idx="15">
                  <c:v>07</c:v>
                </c:pt>
                <c:pt idx="16">
                  <c:v>08</c:v>
                </c:pt>
                <c:pt idx="17">
                  <c:v>09</c:v>
                </c:pt>
                <c:pt idx="18">
                  <c:v>10</c:v>
                </c:pt>
                <c:pt idx="19">
                  <c:v>11</c:v>
                </c:pt>
                <c:pt idx="20">
                  <c:v>12</c:v>
                </c:pt>
                <c:pt idx="21">
                  <c:v>13</c:v>
                </c:pt>
                <c:pt idx="22">
                  <c:v>14</c:v>
                </c:pt>
              </c:strCache>
            </c:strRef>
          </c:cat>
          <c:val>
            <c:numRef>
              <c:f>Sheet1!$B$2:$B$24</c:f>
              <c:numCache>
                <c:formatCode>General</c:formatCode>
                <c:ptCount val="23"/>
                <c:pt idx="0">
                  <c:v>0</c:v>
                </c:pt>
                <c:pt idx="1">
                  <c:v>3</c:v>
                </c:pt>
                <c:pt idx="2">
                  <c:v>5</c:v>
                </c:pt>
                <c:pt idx="3">
                  <c:v>7</c:v>
                </c:pt>
                <c:pt idx="4">
                  <c:v>8</c:v>
                </c:pt>
                <c:pt idx="5">
                  <c:v>8</c:v>
                </c:pt>
                <c:pt idx="6">
                  <c:v>8</c:v>
                </c:pt>
                <c:pt idx="7">
                  <c:v>8</c:v>
                </c:pt>
                <c:pt idx="8">
                  <c:v>9</c:v>
                </c:pt>
                <c:pt idx="9">
                  <c:v>10</c:v>
                </c:pt>
                <c:pt idx="10">
                  <c:v>12</c:v>
                </c:pt>
                <c:pt idx="11">
                  <c:v>12</c:v>
                </c:pt>
                <c:pt idx="12">
                  <c:v>13</c:v>
                </c:pt>
                <c:pt idx="13">
                  <c:v>13</c:v>
                </c:pt>
                <c:pt idx="14">
                  <c:v>13</c:v>
                </c:pt>
                <c:pt idx="15">
                  <c:v>13</c:v>
                </c:pt>
                <c:pt idx="16">
                  <c:v>13</c:v>
                </c:pt>
                <c:pt idx="17">
                  <c:v>13</c:v>
                </c:pt>
                <c:pt idx="18">
                  <c:v>13</c:v>
                </c:pt>
                <c:pt idx="19">
                  <c:v>13</c:v>
                </c:pt>
                <c:pt idx="20">
                  <c:v>13</c:v>
                </c:pt>
                <c:pt idx="21">
                  <c:v>13</c:v>
                </c:pt>
                <c:pt idx="22">
                  <c:v>13</c:v>
                </c:pt>
              </c:numCache>
            </c:numRef>
          </c:val>
          <c:smooth val="0"/>
          <c:extLst>
            <c:ext xmlns:c16="http://schemas.microsoft.com/office/drawing/2014/chart" uri="{C3380CC4-5D6E-409C-BE32-E72D297353CC}">
              <c16:uniqueId val="{00000017-B39D-1A44-8E56-249E3B67EC87}"/>
            </c:ext>
          </c:extLst>
        </c:ser>
        <c:ser>
          <c:idx val="2"/>
          <c:order val="1"/>
          <c:tx>
            <c:strRef>
              <c:f>Sheet1!$C$1</c:f>
              <c:strCache>
                <c:ptCount val="1"/>
                <c:pt idx="0">
                  <c:v>DYS Facilities</c:v>
                </c:pt>
              </c:strCache>
            </c:strRef>
          </c:tx>
          <c:spPr>
            <a:ln w="57150" cap="flat" cmpd="sng" algn="ctr">
              <a:solidFill>
                <a:schemeClr val="accent2"/>
              </a:solidFill>
              <a:prstDash val="solid"/>
            </a:ln>
            <a:effectLst/>
          </c:spPr>
          <c:marker>
            <c:symbol val="none"/>
          </c:marker>
          <c:dLbls>
            <c:dLbl>
              <c:idx val="0"/>
              <c:layout>
                <c:manualLayout>
                  <c:x val="-3.6111111111111101E-2"/>
                  <c:y val="-2.32558139534884E-2"/>
                </c:manualLayout>
              </c:layout>
              <c:tx>
                <c:rich>
                  <a:bodyPr/>
                  <a:lstStyle/>
                  <a:p>
                    <a:r>
                      <a:rPr lang="en-US" dirty="0"/>
                      <a:t>13</a:t>
                    </a:r>
                  </a:p>
                </c:rich>
              </c:tx>
              <c:dLblPos val="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8-B39D-1A44-8E56-249E3B67EC87}"/>
                </c:ext>
              </c:extLst>
            </c:dLbl>
            <c:dLbl>
              <c:idx val="1"/>
              <c:delete val="1"/>
              <c:extLst>
                <c:ext xmlns:c15="http://schemas.microsoft.com/office/drawing/2012/chart" uri="{CE6537A1-D6FC-4f65-9D91-7224C49458BB}"/>
                <c:ext xmlns:c16="http://schemas.microsoft.com/office/drawing/2014/chart" uri="{C3380CC4-5D6E-409C-BE32-E72D297353CC}">
                  <c16:uniqueId val="{00000019-B39D-1A44-8E56-249E3B67EC87}"/>
                </c:ext>
              </c:extLst>
            </c:dLbl>
            <c:dLbl>
              <c:idx val="2"/>
              <c:delete val="1"/>
              <c:extLst>
                <c:ext xmlns:c15="http://schemas.microsoft.com/office/drawing/2012/chart" uri="{CE6537A1-D6FC-4f65-9D91-7224C49458BB}"/>
                <c:ext xmlns:c16="http://schemas.microsoft.com/office/drawing/2014/chart" uri="{C3380CC4-5D6E-409C-BE32-E72D297353CC}">
                  <c16:uniqueId val="{0000001A-B39D-1A44-8E56-249E3B67EC87}"/>
                </c:ext>
              </c:extLst>
            </c:dLbl>
            <c:dLbl>
              <c:idx val="3"/>
              <c:delete val="1"/>
              <c:extLst>
                <c:ext xmlns:c15="http://schemas.microsoft.com/office/drawing/2012/chart" uri="{CE6537A1-D6FC-4f65-9D91-7224C49458BB}"/>
                <c:ext xmlns:c16="http://schemas.microsoft.com/office/drawing/2014/chart" uri="{C3380CC4-5D6E-409C-BE32-E72D297353CC}">
                  <c16:uniqueId val="{0000001B-B39D-1A44-8E56-249E3B67EC87}"/>
                </c:ext>
              </c:extLst>
            </c:dLbl>
            <c:dLbl>
              <c:idx val="4"/>
              <c:delete val="1"/>
              <c:extLst>
                <c:ext xmlns:c15="http://schemas.microsoft.com/office/drawing/2012/chart" uri="{CE6537A1-D6FC-4f65-9D91-7224C49458BB}"/>
                <c:ext xmlns:c16="http://schemas.microsoft.com/office/drawing/2014/chart" uri="{C3380CC4-5D6E-409C-BE32-E72D297353CC}">
                  <c16:uniqueId val="{0000001C-B39D-1A44-8E56-249E3B67EC87}"/>
                </c:ext>
              </c:extLst>
            </c:dLbl>
            <c:dLbl>
              <c:idx val="5"/>
              <c:delete val="1"/>
              <c:extLst>
                <c:ext xmlns:c15="http://schemas.microsoft.com/office/drawing/2012/chart" uri="{CE6537A1-D6FC-4f65-9D91-7224C49458BB}"/>
                <c:ext xmlns:c16="http://schemas.microsoft.com/office/drawing/2014/chart" uri="{C3380CC4-5D6E-409C-BE32-E72D297353CC}">
                  <c16:uniqueId val="{0000001D-B39D-1A44-8E56-249E3B67EC87}"/>
                </c:ext>
              </c:extLst>
            </c:dLbl>
            <c:dLbl>
              <c:idx val="6"/>
              <c:delete val="1"/>
              <c:extLst>
                <c:ext xmlns:c15="http://schemas.microsoft.com/office/drawing/2012/chart" uri="{CE6537A1-D6FC-4f65-9D91-7224C49458BB}"/>
                <c:ext xmlns:c16="http://schemas.microsoft.com/office/drawing/2014/chart" uri="{C3380CC4-5D6E-409C-BE32-E72D297353CC}">
                  <c16:uniqueId val="{0000001E-B39D-1A44-8E56-249E3B67EC87}"/>
                </c:ext>
              </c:extLst>
            </c:dLbl>
            <c:dLbl>
              <c:idx val="7"/>
              <c:delete val="1"/>
              <c:extLst>
                <c:ext xmlns:c15="http://schemas.microsoft.com/office/drawing/2012/chart" uri="{CE6537A1-D6FC-4f65-9D91-7224C49458BB}"/>
                <c:ext xmlns:c16="http://schemas.microsoft.com/office/drawing/2014/chart" uri="{C3380CC4-5D6E-409C-BE32-E72D297353CC}">
                  <c16:uniqueId val="{0000001F-B39D-1A44-8E56-249E3B67EC87}"/>
                </c:ext>
              </c:extLst>
            </c:dLbl>
            <c:dLbl>
              <c:idx val="8"/>
              <c:delete val="1"/>
              <c:extLst>
                <c:ext xmlns:c15="http://schemas.microsoft.com/office/drawing/2012/chart" uri="{CE6537A1-D6FC-4f65-9D91-7224C49458BB}"/>
                <c:ext xmlns:c16="http://schemas.microsoft.com/office/drawing/2014/chart" uri="{C3380CC4-5D6E-409C-BE32-E72D297353CC}">
                  <c16:uniqueId val="{00000020-B39D-1A44-8E56-249E3B67EC87}"/>
                </c:ext>
              </c:extLst>
            </c:dLbl>
            <c:dLbl>
              <c:idx val="9"/>
              <c:delete val="1"/>
              <c:extLst>
                <c:ext xmlns:c15="http://schemas.microsoft.com/office/drawing/2012/chart" uri="{CE6537A1-D6FC-4f65-9D91-7224C49458BB}"/>
                <c:ext xmlns:c16="http://schemas.microsoft.com/office/drawing/2014/chart" uri="{C3380CC4-5D6E-409C-BE32-E72D297353CC}">
                  <c16:uniqueId val="{00000021-B39D-1A44-8E56-249E3B67EC87}"/>
                </c:ext>
              </c:extLst>
            </c:dLbl>
            <c:dLbl>
              <c:idx val="10"/>
              <c:delete val="1"/>
              <c:extLst>
                <c:ext xmlns:c15="http://schemas.microsoft.com/office/drawing/2012/chart" uri="{CE6537A1-D6FC-4f65-9D91-7224C49458BB}"/>
                <c:ext xmlns:c16="http://schemas.microsoft.com/office/drawing/2014/chart" uri="{C3380CC4-5D6E-409C-BE32-E72D297353CC}">
                  <c16:uniqueId val="{00000022-B39D-1A44-8E56-249E3B67EC87}"/>
                </c:ext>
              </c:extLst>
            </c:dLbl>
            <c:dLbl>
              <c:idx val="11"/>
              <c:delete val="1"/>
              <c:extLst>
                <c:ext xmlns:c15="http://schemas.microsoft.com/office/drawing/2012/chart" uri="{CE6537A1-D6FC-4f65-9D91-7224C49458BB}"/>
                <c:ext xmlns:c16="http://schemas.microsoft.com/office/drawing/2014/chart" uri="{C3380CC4-5D6E-409C-BE32-E72D297353CC}">
                  <c16:uniqueId val="{00000023-B39D-1A44-8E56-249E3B67EC87}"/>
                </c:ext>
              </c:extLst>
            </c:dLbl>
            <c:dLbl>
              <c:idx val="12"/>
              <c:delete val="1"/>
              <c:extLst>
                <c:ext xmlns:c15="http://schemas.microsoft.com/office/drawing/2012/chart" uri="{CE6537A1-D6FC-4f65-9D91-7224C49458BB}"/>
                <c:ext xmlns:c16="http://schemas.microsoft.com/office/drawing/2014/chart" uri="{C3380CC4-5D6E-409C-BE32-E72D297353CC}">
                  <c16:uniqueId val="{00000024-B39D-1A44-8E56-249E3B67EC87}"/>
                </c:ext>
              </c:extLst>
            </c:dLbl>
            <c:dLbl>
              <c:idx val="13"/>
              <c:delete val="1"/>
              <c:extLst>
                <c:ext xmlns:c15="http://schemas.microsoft.com/office/drawing/2012/chart" uri="{CE6537A1-D6FC-4f65-9D91-7224C49458BB}"/>
                <c:ext xmlns:c16="http://schemas.microsoft.com/office/drawing/2014/chart" uri="{C3380CC4-5D6E-409C-BE32-E72D297353CC}">
                  <c16:uniqueId val="{00000025-B39D-1A44-8E56-249E3B67EC87}"/>
                </c:ext>
              </c:extLst>
            </c:dLbl>
            <c:dLbl>
              <c:idx val="14"/>
              <c:delete val="1"/>
              <c:extLst>
                <c:ext xmlns:c15="http://schemas.microsoft.com/office/drawing/2012/chart" uri="{CE6537A1-D6FC-4f65-9D91-7224C49458BB}"/>
                <c:ext xmlns:c16="http://schemas.microsoft.com/office/drawing/2014/chart" uri="{C3380CC4-5D6E-409C-BE32-E72D297353CC}">
                  <c16:uniqueId val="{00000026-B39D-1A44-8E56-249E3B67EC87}"/>
                </c:ext>
              </c:extLst>
            </c:dLbl>
            <c:dLbl>
              <c:idx val="15"/>
              <c:delete val="1"/>
              <c:extLst>
                <c:ext xmlns:c15="http://schemas.microsoft.com/office/drawing/2012/chart" uri="{CE6537A1-D6FC-4f65-9D91-7224C49458BB}"/>
                <c:ext xmlns:c16="http://schemas.microsoft.com/office/drawing/2014/chart" uri="{C3380CC4-5D6E-409C-BE32-E72D297353CC}">
                  <c16:uniqueId val="{00000027-B39D-1A44-8E56-249E3B67EC87}"/>
                </c:ext>
              </c:extLst>
            </c:dLbl>
            <c:dLbl>
              <c:idx val="16"/>
              <c:delete val="1"/>
              <c:extLst>
                <c:ext xmlns:c15="http://schemas.microsoft.com/office/drawing/2012/chart" uri="{CE6537A1-D6FC-4f65-9D91-7224C49458BB}"/>
                <c:ext xmlns:c16="http://schemas.microsoft.com/office/drawing/2014/chart" uri="{C3380CC4-5D6E-409C-BE32-E72D297353CC}">
                  <c16:uniqueId val="{00000028-B39D-1A44-8E56-249E3B67EC87}"/>
                </c:ext>
              </c:extLst>
            </c:dLbl>
            <c:dLbl>
              <c:idx val="17"/>
              <c:delete val="1"/>
              <c:extLst>
                <c:ext xmlns:c15="http://schemas.microsoft.com/office/drawing/2012/chart" uri="{CE6537A1-D6FC-4f65-9D91-7224C49458BB}"/>
                <c:ext xmlns:c16="http://schemas.microsoft.com/office/drawing/2014/chart" uri="{C3380CC4-5D6E-409C-BE32-E72D297353CC}">
                  <c16:uniqueId val="{00000029-B39D-1A44-8E56-249E3B67EC87}"/>
                </c:ext>
              </c:extLst>
            </c:dLbl>
            <c:dLbl>
              <c:idx val="18"/>
              <c:delete val="1"/>
              <c:extLst>
                <c:ext xmlns:c15="http://schemas.microsoft.com/office/drawing/2012/chart" uri="{CE6537A1-D6FC-4f65-9D91-7224C49458BB}"/>
                <c:ext xmlns:c16="http://schemas.microsoft.com/office/drawing/2014/chart" uri="{C3380CC4-5D6E-409C-BE32-E72D297353CC}">
                  <c16:uniqueId val="{0000002A-B39D-1A44-8E56-249E3B67EC87}"/>
                </c:ext>
              </c:extLst>
            </c:dLbl>
            <c:dLbl>
              <c:idx val="19"/>
              <c:delete val="1"/>
              <c:extLst>
                <c:ext xmlns:c15="http://schemas.microsoft.com/office/drawing/2012/chart" uri="{CE6537A1-D6FC-4f65-9D91-7224C49458BB}"/>
                <c:ext xmlns:c16="http://schemas.microsoft.com/office/drawing/2014/chart" uri="{C3380CC4-5D6E-409C-BE32-E72D297353CC}">
                  <c16:uniqueId val="{0000002B-B39D-1A44-8E56-249E3B67EC87}"/>
                </c:ext>
              </c:extLst>
            </c:dLbl>
            <c:dLbl>
              <c:idx val="20"/>
              <c:delete val="1"/>
              <c:extLst>
                <c:ext xmlns:c15="http://schemas.microsoft.com/office/drawing/2012/chart" uri="{CE6537A1-D6FC-4f65-9D91-7224C49458BB}"/>
                <c:ext xmlns:c16="http://schemas.microsoft.com/office/drawing/2014/chart" uri="{C3380CC4-5D6E-409C-BE32-E72D297353CC}">
                  <c16:uniqueId val="{0000002C-B39D-1A44-8E56-249E3B67EC87}"/>
                </c:ext>
              </c:extLst>
            </c:dLbl>
            <c:dLbl>
              <c:idx val="21"/>
              <c:delete val="1"/>
              <c:extLst>
                <c:ext xmlns:c15="http://schemas.microsoft.com/office/drawing/2012/chart" uri="{CE6537A1-D6FC-4f65-9D91-7224C49458BB}"/>
                <c:ext xmlns:c16="http://schemas.microsoft.com/office/drawing/2014/chart" uri="{C3380CC4-5D6E-409C-BE32-E72D297353CC}">
                  <c16:uniqueId val="{0000002D-B39D-1A44-8E56-249E3B67EC87}"/>
                </c:ext>
              </c:extLst>
            </c:dLbl>
            <c:spPr>
              <a:noFill/>
              <a:ln>
                <a:noFill/>
              </a:ln>
              <a:effectLst/>
            </c:spPr>
            <c:dLblPos val="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Sheet1!$A$2:$A$24</c:f>
              <c:strCache>
                <c:ptCount val="23"/>
                <c:pt idx="0">
                  <c:v>92</c:v>
                </c:pt>
                <c:pt idx="1">
                  <c:v>93</c:v>
                </c:pt>
                <c:pt idx="2">
                  <c:v>94</c:v>
                </c:pt>
                <c:pt idx="3">
                  <c:v>95</c:v>
                </c:pt>
                <c:pt idx="4">
                  <c:v>96</c:v>
                </c:pt>
                <c:pt idx="5">
                  <c:v>97</c:v>
                </c:pt>
                <c:pt idx="6">
                  <c:v>98</c:v>
                </c:pt>
                <c:pt idx="7">
                  <c:v>99</c:v>
                </c:pt>
                <c:pt idx="8">
                  <c:v>00</c:v>
                </c:pt>
                <c:pt idx="9">
                  <c:v>01</c:v>
                </c:pt>
                <c:pt idx="10">
                  <c:v>02</c:v>
                </c:pt>
                <c:pt idx="11">
                  <c:v>03</c:v>
                </c:pt>
                <c:pt idx="12">
                  <c:v>04</c:v>
                </c:pt>
                <c:pt idx="13">
                  <c:v>05</c:v>
                </c:pt>
                <c:pt idx="14">
                  <c:v>06</c:v>
                </c:pt>
                <c:pt idx="15">
                  <c:v>07</c:v>
                </c:pt>
                <c:pt idx="16">
                  <c:v>08</c:v>
                </c:pt>
                <c:pt idx="17">
                  <c:v>09</c:v>
                </c:pt>
                <c:pt idx="18">
                  <c:v>10</c:v>
                </c:pt>
                <c:pt idx="19">
                  <c:v>11</c:v>
                </c:pt>
                <c:pt idx="20">
                  <c:v>12</c:v>
                </c:pt>
                <c:pt idx="21">
                  <c:v>13</c:v>
                </c:pt>
                <c:pt idx="22">
                  <c:v>14</c:v>
                </c:pt>
              </c:strCache>
            </c:strRef>
          </c:cat>
          <c:val>
            <c:numRef>
              <c:f>Sheet1!$C$2:$C$24</c:f>
              <c:numCache>
                <c:formatCode>General</c:formatCode>
                <c:ptCount val="23"/>
                <c:pt idx="0">
                  <c:v>12</c:v>
                </c:pt>
                <c:pt idx="1">
                  <c:v>12</c:v>
                </c:pt>
                <c:pt idx="2">
                  <c:v>10</c:v>
                </c:pt>
                <c:pt idx="3">
                  <c:v>10</c:v>
                </c:pt>
                <c:pt idx="4">
                  <c:v>10</c:v>
                </c:pt>
                <c:pt idx="5">
                  <c:v>10</c:v>
                </c:pt>
                <c:pt idx="6">
                  <c:v>10</c:v>
                </c:pt>
                <c:pt idx="7">
                  <c:v>10</c:v>
                </c:pt>
                <c:pt idx="8">
                  <c:v>10</c:v>
                </c:pt>
                <c:pt idx="9">
                  <c:v>10</c:v>
                </c:pt>
                <c:pt idx="10">
                  <c:v>9</c:v>
                </c:pt>
                <c:pt idx="11">
                  <c:v>8</c:v>
                </c:pt>
                <c:pt idx="12">
                  <c:v>7</c:v>
                </c:pt>
                <c:pt idx="13">
                  <c:v>7</c:v>
                </c:pt>
                <c:pt idx="14">
                  <c:v>7</c:v>
                </c:pt>
                <c:pt idx="15">
                  <c:v>7</c:v>
                </c:pt>
                <c:pt idx="16">
                  <c:v>7</c:v>
                </c:pt>
                <c:pt idx="17">
                  <c:v>7</c:v>
                </c:pt>
                <c:pt idx="18">
                  <c:v>6</c:v>
                </c:pt>
                <c:pt idx="19">
                  <c:v>5</c:v>
                </c:pt>
                <c:pt idx="20">
                  <c:v>4</c:v>
                </c:pt>
                <c:pt idx="21">
                  <c:v>4</c:v>
                </c:pt>
                <c:pt idx="22">
                  <c:v>3</c:v>
                </c:pt>
              </c:numCache>
            </c:numRef>
          </c:val>
          <c:smooth val="0"/>
          <c:extLst>
            <c:ext xmlns:c16="http://schemas.microsoft.com/office/drawing/2014/chart" uri="{C3380CC4-5D6E-409C-BE32-E72D297353CC}">
              <c16:uniqueId val="{0000002E-B39D-1A44-8E56-249E3B67EC87}"/>
            </c:ext>
          </c:extLst>
        </c:ser>
        <c:dLbls>
          <c:dLblPos val="r"/>
          <c:showLegendKey val="0"/>
          <c:showVal val="1"/>
          <c:showCatName val="0"/>
          <c:showSerName val="0"/>
          <c:showPercent val="0"/>
          <c:showBubbleSize val="0"/>
        </c:dLbls>
        <c:smooth val="0"/>
        <c:axId val="-1854453280"/>
        <c:axId val="-1854450528"/>
      </c:lineChart>
      <c:catAx>
        <c:axId val="-1854453280"/>
        <c:scaling>
          <c:orientation val="minMax"/>
        </c:scaling>
        <c:delete val="0"/>
        <c:axPos val="b"/>
        <c:numFmt formatCode="General" sourceLinked="1"/>
        <c:majorTickMark val="out"/>
        <c:minorTickMark val="none"/>
        <c:tickLblPos val="nextTo"/>
        <c:crossAx val="-1854450528"/>
        <c:crosses val="autoZero"/>
        <c:auto val="1"/>
        <c:lblAlgn val="ctr"/>
        <c:lblOffset val="100"/>
        <c:noMultiLvlLbl val="0"/>
      </c:catAx>
      <c:valAx>
        <c:axId val="-1854450528"/>
        <c:scaling>
          <c:orientation val="minMax"/>
          <c:max val="15"/>
        </c:scaling>
        <c:delete val="1"/>
        <c:axPos val="l"/>
        <c:majorGridlines/>
        <c:numFmt formatCode="General" sourceLinked="1"/>
        <c:majorTickMark val="out"/>
        <c:minorTickMark val="none"/>
        <c:tickLblPos val="nextTo"/>
        <c:crossAx val="-1854453280"/>
        <c:crosses val="autoZero"/>
        <c:crossBetween val="between"/>
        <c:majorUnit val="5"/>
      </c:valAx>
    </c:plotArea>
    <c:legend>
      <c:legendPos val="r"/>
      <c:layout>
        <c:manualLayout>
          <c:xMode val="edge"/>
          <c:yMode val="edge"/>
          <c:x val="0.233372703412074"/>
          <c:y val="0.469657571873283"/>
          <c:w val="0.54301618547681496"/>
          <c:h val="0.22347555392785201"/>
        </c:manualLayout>
      </c:layout>
      <c:overlay val="1"/>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b="1"/>
              <a:t>Figure 2. </a:t>
            </a:r>
            <a:r>
              <a:rPr lang="en-US" sz="2000" b="0"/>
              <a:t>Community Corrections Facilities, Average Daily Population vs. Capacity</a:t>
            </a:r>
            <a:endParaRPr lang="en-US" sz="2000" b="1"/>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'CCF ADP'!$A$18</c:f>
              <c:strCache>
                <c:ptCount val="1"/>
                <c:pt idx="0">
                  <c:v>CCF Average Daily Population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0070C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'CCF ADP'!$B$17:$G$17</c:f>
              <c:strCache>
                <c:ptCount val="6"/>
                <c:pt idx="0">
                  <c:v>FY 2019</c:v>
                </c:pt>
                <c:pt idx="1">
                  <c:v>FY 2020</c:v>
                </c:pt>
                <c:pt idx="2">
                  <c:v>FY 2021</c:v>
                </c:pt>
                <c:pt idx="3">
                  <c:v>FY 2022</c:v>
                </c:pt>
                <c:pt idx="4">
                  <c:v>FY 2023</c:v>
                </c:pt>
                <c:pt idx="5">
                  <c:v>FY 2024 YTD*</c:v>
                </c:pt>
              </c:strCache>
            </c:strRef>
          </c:cat>
          <c:val>
            <c:numRef>
              <c:f>'CCF ADP'!$B$18:$G$18</c:f>
              <c:numCache>
                <c:formatCode>General</c:formatCode>
                <c:ptCount val="6"/>
                <c:pt idx="0">
                  <c:v>235</c:v>
                </c:pt>
                <c:pt idx="1">
                  <c:v>211</c:v>
                </c:pt>
                <c:pt idx="2">
                  <c:v>168</c:v>
                </c:pt>
                <c:pt idx="3">
                  <c:v>180</c:v>
                </c:pt>
                <c:pt idx="4">
                  <c:v>211</c:v>
                </c:pt>
                <c:pt idx="5">
                  <c:v>210</c:v>
                </c:pt>
              </c:numCache>
            </c:numRef>
          </c:val>
          <c:extLst>
            <c:ext xmlns:c16="http://schemas.microsoft.com/office/drawing/2014/chart" uri="{C3380CC4-5D6E-409C-BE32-E72D297353CC}">
              <c16:uniqueId val="{00000000-EE15-494B-A484-20E7C9D2C834}"/>
            </c:ext>
          </c:extLst>
        </c:ser>
        <c:ser>
          <c:idx val="1"/>
          <c:order val="1"/>
          <c:tx>
            <c:strRef>
              <c:f>'CCF ADP'!$A$19</c:f>
              <c:strCache>
                <c:ptCount val="1"/>
                <c:pt idx="0">
                  <c:v>Statewide CCF Bed Capacity</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C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'CCF ADP'!$B$17:$G$17</c:f>
              <c:strCache>
                <c:ptCount val="6"/>
                <c:pt idx="0">
                  <c:v>FY 2019</c:v>
                </c:pt>
                <c:pt idx="1">
                  <c:v>FY 2020</c:v>
                </c:pt>
                <c:pt idx="2">
                  <c:v>FY 2021</c:v>
                </c:pt>
                <c:pt idx="3">
                  <c:v>FY 2022</c:v>
                </c:pt>
                <c:pt idx="4">
                  <c:v>FY 2023</c:v>
                </c:pt>
                <c:pt idx="5">
                  <c:v>FY 2024 YTD*</c:v>
                </c:pt>
              </c:strCache>
            </c:strRef>
          </c:cat>
          <c:val>
            <c:numRef>
              <c:f>'CCF ADP'!$B$19:$G$19</c:f>
              <c:numCache>
                <c:formatCode>General</c:formatCode>
                <c:ptCount val="6"/>
                <c:pt idx="0">
                  <c:v>329</c:v>
                </c:pt>
                <c:pt idx="1">
                  <c:v>329</c:v>
                </c:pt>
                <c:pt idx="2">
                  <c:v>329</c:v>
                </c:pt>
                <c:pt idx="3">
                  <c:v>297</c:v>
                </c:pt>
                <c:pt idx="4">
                  <c:v>297</c:v>
                </c:pt>
                <c:pt idx="5">
                  <c:v>297</c:v>
                </c:pt>
              </c:numCache>
            </c:numRef>
          </c:val>
          <c:extLst>
            <c:ext xmlns:c16="http://schemas.microsoft.com/office/drawing/2014/chart" uri="{C3380CC4-5D6E-409C-BE32-E72D297353CC}">
              <c16:uniqueId val="{00000001-EE15-494B-A484-20E7C9D2C834}"/>
            </c:ext>
          </c:extLst>
        </c:ser>
        <c:dLbls>
          <c:showLegendKey val="0"/>
          <c:showVal val="1"/>
          <c:showCatName val="0"/>
          <c:showSerName val="0"/>
          <c:showPercent val="0"/>
          <c:showBubbleSize val="0"/>
        </c:dLbls>
        <c:gapWidth val="219"/>
        <c:overlap val="-27"/>
        <c:axId val="818662816"/>
        <c:axId val="818668216"/>
      </c:barChart>
      <c:lineChart>
        <c:grouping val="standard"/>
        <c:varyColors val="0"/>
        <c:ser>
          <c:idx val="2"/>
          <c:order val="2"/>
          <c:tx>
            <c:strRef>
              <c:f>'CCF ADP'!$A$20</c:f>
              <c:strCache>
                <c:ptCount val="1"/>
                <c:pt idx="0">
                  <c:v>CCF Occupancy Rate</c:v>
                </c:pt>
              </c:strCache>
            </c:strRef>
          </c:tx>
          <c:spPr>
            <a:ln w="28575" cap="rnd">
              <a:solidFill>
                <a:schemeClr val="accent3"/>
              </a:solidFill>
              <a:round/>
            </a:ln>
            <a:effectLst/>
          </c:spPr>
          <c:marker>
            <c:symbol val="none"/>
          </c:marker>
          <c:dLbls>
            <c:spPr>
              <a:solidFill>
                <a:srgbClr val="FFFF00"/>
              </a:solid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'CCF ADP'!$B$17:$G$17</c:f>
              <c:strCache>
                <c:ptCount val="6"/>
                <c:pt idx="0">
                  <c:v>FY 2019</c:v>
                </c:pt>
                <c:pt idx="1">
                  <c:v>FY 2020</c:v>
                </c:pt>
                <c:pt idx="2">
                  <c:v>FY 2021</c:v>
                </c:pt>
                <c:pt idx="3">
                  <c:v>FY 2022</c:v>
                </c:pt>
                <c:pt idx="4">
                  <c:v>FY 2023</c:v>
                </c:pt>
                <c:pt idx="5">
                  <c:v>FY 2024 YTD*</c:v>
                </c:pt>
              </c:strCache>
            </c:strRef>
          </c:cat>
          <c:val>
            <c:numRef>
              <c:f>'CCF ADP'!$B$20:$G$20</c:f>
              <c:numCache>
                <c:formatCode>0%</c:formatCode>
                <c:ptCount val="6"/>
                <c:pt idx="0">
                  <c:v>0.7142857142857143</c:v>
                </c:pt>
                <c:pt idx="1">
                  <c:v>0.64133738601823709</c:v>
                </c:pt>
                <c:pt idx="2">
                  <c:v>0.51063829787234039</c:v>
                </c:pt>
                <c:pt idx="3">
                  <c:v>0.60606060606060608</c:v>
                </c:pt>
                <c:pt idx="4">
                  <c:v>0.71043771043771042</c:v>
                </c:pt>
                <c:pt idx="5">
                  <c:v>0.70707070707070707</c:v>
                </c:pt>
              </c:numCache>
            </c:numRef>
          </c:val>
          <c:smooth val="0"/>
          <c:extLst>
            <c:ext xmlns:c16="http://schemas.microsoft.com/office/drawing/2014/chart" uri="{C3380CC4-5D6E-409C-BE32-E72D297353CC}">
              <c16:uniqueId val="{00000002-EE15-494B-A484-20E7C9D2C834}"/>
            </c:ext>
          </c:extLst>
        </c:ser>
        <c:dLbls>
          <c:showLegendKey val="0"/>
          <c:showVal val="1"/>
          <c:showCatName val="0"/>
          <c:showSerName val="0"/>
          <c:showPercent val="0"/>
          <c:showBubbleSize val="0"/>
        </c:dLbls>
        <c:marker val="1"/>
        <c:smooth val="0"/>
        <c:axId val="818678296"/>
        <c:axId val="818675776"/>
      </c:lineChart>
      <c:catAx>
        <c:axId val="81866281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818668216"/>
        <c:crosses val="autoZero"/>
        <c:auto val="1"/>
        <c:lblAlgn val="ctr"/>
        <c:lblOffset val="100"/>
        <c:noMultiLvlLbl val="0"/>
      </c:catAx>
      <c:valAx>
        <c:axId val="81866821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818662816"/>
        <c:crosses val="autoZero"/>
        <c:crossBetween val="between"/>
      </c:valAx>
      <c:valAx>
        <c:axId val="818675776"/>
        <c:scaling>
          <c:orientation val="minMax"/>
          <c:max val="0.9"/>
          <c:min val="0"/>
        </c:scaling>
        <c:delete val="0"/>
        <c:axPos val="r"/>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818678296"/>
        <c:crosses val="max"/>
        <c:crossBetween val="between"/>
      </c:valAx>
      <c:catAx>
        <c:axId val="818678296"/>
        <c:scaling>
          <c:orientation val="minMax"/>
        </c:scaling>
        <c:delete val="1"/>
        <c:axPos val="b"/>
        <c:numFmt formatCode="General" sourceLinked="1"/>
        <c:majorTickMark val="none"/>
        <c:minorTickMark val="none"/>
        <c:tickLblPos val="nextTo"/>
        <c:crossAx val="818675776"/>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userShapes r:id="rId5"/>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dirty="0"/>
              <a:t>Figure</a:t>
            </a:r>
            <a:r>
              <a:rPr lang="en-US" sz="2000" b="1" baseline="0" dirty="0"/>
              <a:t> 3</a:t>
            </a:r>
            <a:r>
              <a:rPr lang="en-US" sz="2000" b="0" baseline="0" dirty="0"/>
              <a:t>. Trends of DYS Admissions to Releases in the 3 State Operated Facilities</a:t>
            </a:r>
            <a:endParaRPr lang="en-US" sz="2000"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'Release dISCHARGES'!$B$1</c:f>
              <c:strCache>
                <c:ptCount val="1"/>
                <c:pt idx="0">
                  <c:v>Admissions to DYS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0070C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'Release dISCHARGES'!$A$2:$A$6</c:f>
              <c:strCache>
                <c:ptCount val="5"/>
                <c:pt idx="0">
                  <c:v>FY 2019</c:v>
                </c:pt>
                <c:pt idx="1">
                  <c:v>FY 2020</c:v>
                </c:pt>
                <c:pt idx="2">
                  <c:v>FY 2021</c:v>
                </c:pt>
                <c:pt idx="3">
                  <c:v>FY 2022</c:v>
                </c:pt>
                <c:pt idx="4">
                  <c:v>FY 2023</c:v>
                </c:pt>
              </c:strCache>
            </c:strRef>
          </c:cat>
          <c:val>
            <c:numRef>
              <c:f>'Release dISCHARGES'!$B$2:$B$6</c:f>
              <c:numCache>
                <c:formatCode>General</c:formatCode>
                <c:ptCount val="5"/>
                <c:pt idx="0">
                  <c:v>343</c:v>
                </c:pt>
                <c:pt idx="1">
                  <c:v>266</c:v>
                </c:pt>
                <c:pt idx="2">
                  <c:v>287</c:v>
                </c:pt>
                <c:pt idx="3">
                  <c:v>359</c:v>
                </c:pt>
                <c:pt idx="4">
                  <c:v>344</c:v>
                </c:pt>
              </c:numCache>
            </c:numRef>
          </c:val>
          <c:extLst>
            <c:ext xmlns:c16="http://schemas.microsoft.com/office/drawing/2014/chart" uri="{C3380CC4-5D6E-409C-BE32-E72D297353CC}">
              <c16:uniqueId val="{00000000-BA97-422F-9EC8-89B4D3040964}"/>
            </c:ext>
          </c:extLst>
        </c:ser>
        <c:ser>
          <c:idx val="1"/>
          <c:order val="1"/>
          <c:tx>
            <c:strRef>
              <c:f>'Release dISCHARGES'!$C$1</c:f>
              <c:strCache>
                <c:ptCount val="1"/>
                <c:pt idx="0">
                  <c:v>Releases from DYS</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C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'Release dISCHARGES'!$A$2:$A$6</c:f>
              <c:strCache>
                <c:ptCount val="5"/>
                <c:pt idx="0">
                  <c:v>FY 2019</c:v>
                </c:pt>
                <c:pt idx="1">
                  <c:v>FY 2020</c:v>
                </c:pt>
                <c:pt idx="2">
                  <c:v>FY 2021</c:v>
                </c:pt>
                <c:pt idx="3">
                  <c:v>FY 2022</c:v>
                </c:pt>
                <c:pt idx="4">
                  <c:v>FY 2023</c:v>
                </c:pt>
              </c:strCache>
            </c:strRef>
          </c:cat>
          <c:val>
            <c:numRef>
              <c:f>'Release dISCHARGES'!$C$2:$C$6</c:f>
              <c:numCache>
                <c:formatCode>General</c:formatCode>
                <c:ptCount val="5"/>
                <c:pt idx="0">
                  <c:v>348</c:v>
                </c:pt>
                <c:pt idx="1">
                  <c:v>343</c:v>
                </c:pt>
                <c:pt idx="2">
                  <c:v>223</c:v>
                </c:pt>
                <c:pt idx="3">
                  <c:v>234</c:v>
                </c:pt>
                <c:pt idx="4">
                  <c:v>259</c:v>
                </c:pt>
              </c:numCache>
            </c:numRef>
          </c:val>
          <c:extLst>
            <c:ext xmlns:c16="http://schemas.microsoft.com/office/drawing/2014/chart" uri="{C3380CC4-5D6E-409C-BE32-E72D297353CC}">
              <c16:uniqueId val="{00000001-BA97-422F-9EC8-89B4D3040964}"/>
            </c:ext>
          </c:extLst>
        </c:ser>
        <c:dLbls>
          <c:showLegendKey val="0"/>
          <c:showVal val="0"/>
          <c:showCatName val="0"/>
          <c:showSerName val="0"/>
          <c:showPercent val="0"/>
          <c:showBubbleSize val="0"/>
        </c:dLbls>
        <c:gapWidth val="219"/>
        <c:overlap val="-27"/>
        <c:axId val="1124446336"/>
        <c:axId val="1124440576"/>
      </c:barChart>
      <c:catAx>
        <c:axId val="112444633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124440576"/>
        <c:crosses val="autoZero"/>
        <c:auto val="1"/>
        <c:lblAlgn val="ctr"/>
        <c:lblOffset val="100"/>
        <c:noMultiLvlLbl val="0"/>
      </c:catAx>
      <c:valAx>
        <c:axId val="1124440576"/>
        <c:scaling>
          <c:orientation val="minMax"/>
        </c:scaling>
        <c:delete val="1"/>
        <c:axPos val="l"/>
        <c:numFmt formatCode="General" sourceLinked="1"/>
        <c:majorTickMark val="none"/>
        <c:minorTickMark val="none"/>
        <c:tickLblPos val="nextTo"/>
        <c:crossAx val="11244463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userShapes r:id="rId5"/>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b="1" dirty="0"/>
              <a:t>Figure 8</a:t>
            </a:r>
            <a:r>
              <a:rPr lang="en-US" sz="2000" b="0" dirty="0"/>
              <a:t>. Changes in Average Monthly Acts of Violence</a:t>
            </a:r>
            <a:r>
              <a:rPr lang="en-US" sz="2000" b="0" baseline="0" dirty="0"/>
              <a:t>, Per Youth in State Operated Facility</a:t>
            </a:r>
            <a:br>
              <a:rPr lang="en-US" sz="2000" b="0" baseline="0" dirty="0"/>
            </a:br>
            <a:r>
              <a:rPr lang="en-US" sz="2000" b="0" baseline="0" dirty="0"/>
              <a:t>(CY 2023 YTD = 1/1/2023 - 10/31/2023) </a:t>
            </a:r>
            <a:endParaRPr lang="en-US" sz="2000" b="1" dirty="0"/>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6666666666666666E-2"/>
          <c:y val="0.15035562172526024"/>
          <c:w val="0.9770833333333333"/>
          <c:h val="0.58317469113229792"/>
        </c:manualLayout>
      </c:layout>
      <c:lineChart>
        <c:grouping val="standard"/>
        <c:varyColors val="0"/>
        <c:ser>
          <c:idx val="0"/>
          <c:order val="0"/>
          <c:tx>
            <c:strRef>
              <c:f>'update to bruce AOVs by CY'!$A$22</c:f>
              <c:strCache>
                <c:ptCount val="1"/>
                <c:pt idx="0">
                  <c:v>Average Monthly Youth on Youth Fights, Per Youth in State Operated Facility</c:v>
                </c:pt>
              </c:strCache>
            </c:strRef>
          </c:tx>
          <c:spPr>
            <a:ln w="57150" cap="rnd">
              <a:solidFill>
                <a:schemeClr val="accent1"/>
              </a:solidFill>
              <a:round/>
            </a:ln>
            <a:effectLst/>
          </c:spPr>
          <c:marker>
            <c:symbol val="none"/>
          </c:marker>
          <c:dLbls>
            <c:dLbl>
              <c:idx val="0"/>
              <c:layout>
                <c:manualLayout>
                  <c:x val="-5.6162915326902471E-2"/>
                  <c:y val="-4.618796940961267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3BE-4683-9435-55E00A879956}"/>
                </c:ext>
              </c:extLst>
            </c:dLbl>
            <c:dLbl>
              <c:idx val="4"/>
              <c:layout>
                <c:manualLayout>
                  <c:x val="-2.9079560367454068E-2"/>
                  <c:y val="-3.460169559780353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3BE-4683-9435-55E00A879956}"/>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0070C0"/>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'update to bruce AOVs by CY'!$B$21:$F$21</c:f>
              <c:strCache>
                <c:ptCount val="5"/>
                <c:pt idx="0">
                  <c:v>CY 2019</c:v>
                </c:pt>
                <c:pt idx="1">
                  <c:v>CY 2020</c:v>
                </c:pt>
                <c:pt idx="2">
                  <c:v>CY 2021</c:v>
                </c:pt>
                <c:pt idx="3">
                  <c:v>CY 2022</c:v>
                </c:pt>
                <c:pt idx="4">
                  <c:v>CY 2023 YTD*</c:v>
                </c:pt>
              </c:strCache>
            </c:strRef>
          </c:cat>
          <c:val>
            <c:numRef>
              <c:f>'update to bruce AOVs by CY'!$B$22:$F$22</c:f>
              <c:numCache>
                <c:formatCode>0.000</c:formatCode>
                <c:ptCount val="5"/>
                <c:pt idx="0">
                  <c:v>0.19529159978598179</c:v>
                </c:pt>
                <c:pt idx="1">
                  <c:v>0.12475345167652861</c:v>
                </c:pt>
                <c:pt idx="2">
                  <c:v>0.12671885978119038</c:v>
                </c:pt>
                <c:pt idx="3">
                  <c:v>0.11450980392156862</c:v>
                </c:pt>
                <c:pt idx="4">
                  <c:v>0.1422094965402052</c:v>
                </c:pt>
              </c:numCache>
            </c:numRef>
          </c:val>
          <c:smooth val="0"/>
          <c:extLst>
            <c:ext xmlns:c16="http://schemas.microsoft.com/office/drawing/2014/chart" uri="{C3380CC4-5D6E-409C-BE32-E72D297353CC}">
              <c16:uniqueId val="{00000002-B3BE-4683-9435-55E00A879956}"/>
            </c:ext>
          </c:extLst>
        </c:ser>
        <c:ser>
          <c:idx val="1"/>
          <c:order val="1"/>
          <c:tx>
            <c:strRef>
              <c:f>'update to bruce AOVs by CY'!$A$23</c:f>
              <c:strCache>
                <c:ptCount val="1"/>
                <c:pt idx="0">
                  <c:v>Average Monthly Youth on Youth Assaults, Per Youth in State Operated Facility</c:v>
                </c:pt>
              </c:strCache>
            </c:strRef>
          </c:tx>
          <c:spPr>
            <a:ln w="57150" cap="rnd">
              <a:solidFill>
                <a:srgbClr val="C00000"/>
              </a:solidFill>
              <a:round/>
            </a:ln>
            <a:effectLst/>
          </c:spPr>
          <c:marker>
            <c:symbol val="none"/>
          </c:marker>
          <c:dLbls>
            <c:dLbl>
              <c:idx val="1"/>
              <c:layout>
                <c:manualLayout>
                  <c:x val="-5.6162915326902464E-2"/>
                  <c:y val="5.753900512719671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3BE-4683-9435-55E00A879956}"/>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C00000"/>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'update to bruce AOVs by CY'!$B$21:$F$21</c:f>
              <c:strCache>
                <c:ptCount val="5"/>
                <c:pt idx="0">
                  <c:v>CY 2019</c:v>
                </c:pt>
                <c:pt idx="1">
                  <c:v>CY 2020</c:v>
                </c:pt>
                <c:pt idx="2">
                  <c:v>CY 2021</c:v>
                </c:pt>
                <c:pt idx="3">
                  <c:v>CY 2022</c:v>
                </c:pt>
                <c:pt idx="4">
                  <c:v>CY 2023 YTD*</c:v>
                </c:pt>
              </c:strCache>
            </c:strRef>
          </c:cat>
          <c:val>
            <c:numRef>
              <c:f>'update to bruce AOVs by CY'!$B$23:$F$23</c:f>
              <c:numCache>
                <c:formatCode>0.000</c:formatCode>
                <c:ptCount val="5"/>
                <c:pt idx="0">
                  <c:v>0.24669418329129403</c:v>
                </c:pt>
                <c:pt idx="1">
                  <c:v>0.1180966469428008</c:v>
                </c:pt>
                <c:pt idx="2">
                  <c:v>0.19020375388939073</c:v>
                </c:pt>
                <c:pt idx="3">
                  <c:v>0.19725490196078432</c:v>
                </c:pt>
                <c:pt idx="4">
                  <c:v>0.1770460510617991</c:v>
                </c:pt>
              </c:numCache>
            </c:numRef>
          </c:val>
          <c:smooth val="0"/>
          <c:extLst>
            <c:ext xmlns:c16="http://schemas.microsoft.com/office/drawing/2014/chart" uri="{C3380CC4-5D6E-409C-BE32-E72D297353CC}">
              <c16:uniqueId val="{00000004-B3BE-4683-9435-55E00A879956}"/>
            </c:ext>
          </c:extLst>
        </c:ser>
        <c:ser>
          <c:idx val="2"/>
          <c:order val="2"/>
          <c:tx>
            <c:strRef>
              <c:f>'update to bruce AOVs by CY'!$A$24</c:f>
              <c:strCache>
                <c:ptCount val="1"/>
                <c:pt idx="0">
                  <c:v>Average Monthly Youth on Staff Assaults, Per Youth in State Operated Facility</c:v>
                </c:pt>
              </c:strCache>
            </c:strRef>
          </c:tx>
          <c:spPr>
            <a:ln w="57150" cap="rnd">
              <a:solidFill>
                <a:srgbClr val="00B050"/>
              </a:solidFill>
              <a:round/>
            </a:ln>
            <a:effectLst/>
          </c:spPr>
          <c:marker>
            <c:symbol val="none"/>
          </c:marker>
          <c:dLbls>
            <c:dLbl>
              <c:idx val="1"/>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3BE-4683-9435-55E00A879956}"/>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00B050"/>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'update to bruce AOVs by CY'!$B$21:$F$21</c:f>
              <c:strCache>
                <c:ptCount val="5"/>
                <c:pt idx="0">
                  <c:v>CY 2019</c:v>
                </c:pt>
                <c:pt idx="1">
                  <c:v>CY 2020</c:v>
                </c:pt>
                <c:pt idx="2">
                  <c:v>CY 2021</c:v>
                </c:pt>
                <c:pt idx="3">
                  <c:v>CY 2022</c:v>
                </c:pt>
                <c:pt idx="4">
                  <c:v>CY 2023 YTD*</c:v>
                </c:pt>
              </c:strCache>
            </c:strRef>
          </c:cat>
          <c:val>
            <c:numRef>
              <c:f>'update to bruce AOVs by CY'!$B$24:$F$24</c:f>
              <c:numCache>
                <c:formatCode>0.000</c:formatCode>
                <c:ptCount val="5"/>
                <c:pt idx="0">
                  <c:v>5.2358021860429566E-2</c:v>
                </c:pt>
                <c:pt idx="1">
                  <c:v>4.2406311637080869E-2</c:v>
                </c:pt>
                <c:pt idx="2">
                  <c:v>5.9219110709625607E-2</c:v>
                </c:pt>
                <c:pt idx="3">
                  <c:v>6.5686274509803924E-2</c:v>
                </c:pt>
                <c:pt idx="4">
                  <c:v>4.6289668336912428E-2</c:v>
                </c:pt>
              </c:numCache>
            </c:numRef>
          </c:val>
          <c:smooth val="0"/>
          <c:extLst>
            <c:ext xmlns:c16="http://schemas.microsoft.com/office/drawing/2014/chart" uri="{C3380CC4-5D6E-409C-BE32-E72D297353CC}">
              <c16:uniqueId val="{00000006-B3BE-4683-9435-55E00A879956}"/>
            </c:ext>
          </c:extLst>
        </c:ser>
        <c:dLbls>
          <c:dLblPos val="t"/>
          <c:showLegendKey val="0"/>
          <c:showVal val="1"/>
          <c:showCatName val="0"/>
          <c:showSerName val="0"/>
          <c:showPercent val="0"/>
          <c:showBubbleSize val="0"/>
        </c:dLbls>
        <c:smooth val="0"/>
        <c:axId val="1199427648"/>
        <c:axId val="1199455008"/>
      </c:lineChart>
      <c:catAx>
        <c:axId val="119942764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199455008"/>
        <c:crosses val="autoZero"/>
        <c:auto val="1"/>
        <c:lblAlgn val="ctr"/>
        <c:lblOffset val="100"/>
        <c:noMultiLvlLbl val="0"/>
      </c:catAx>
      <c:valAx>
        <c:axId val="1199455008"/>
        <c:scaling>
          <c:orientation val="minMax"/>
        </c:scaling>
        <c:delete val="1"/>
        <c:axPos val="l"/>
        <c:numFmt formatCode="0.000" sourceLinked="1"/>
        <c:majorTickMark val="out"/>
        <c:minorTickMark val="none"/>
        <c:tickLblPos val="nextTo"/>
        <c:crossAx val="11994276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userShapes r:id="rId5"/>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b="1"/>
              <a:t>Figure 5. </a:t>
            </a:r>
            <a:r>
              <a:rPr lang="en-US" sz="2000" b="0"/>
              <a:t>Average Monthly</a:t>
            </a:r>
            <a:r>
              <a:rPr lang="en-US" sz="2000" b="0" baseline="0"/>
              <a:t> Treatment Hours by Licensed Behavioral Health Staff</a:t>
            </a:r>
            <a:br>
              <a:rPr lang="en-US" sz="2000" b="0" baseline="0"/>
            </a:br>
            <a:r>
              <a:rPr lang="en-US" sz="2000" b="0" baseline="0"/>
              <a:t>(CY 2023 YTD = 1/1/2023 - 10/31/2023)</a:t>
            </a:r>
            <a:endParaRPr lang="en-US" sz="2000" b="0"/>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'CY Data'!$A$24</c:f>
              <c:strCache>
                <c:ptCount val="1"/>
                <c:pt idx="0">
                  <c:v>AVG Monthly Treatment Hours from BHS Groups, Per JCF Youth</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0070C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'CY Data'!$B$23:$F$23</c:f>
              <c:strCache>
                <c:ptCount val="5"/>
                <c:pt idx="0">
                  <c:v>CY 2019</c:v>
                </c:pt>
                <c:pt idx="1">
                  <c:v>CY 2020</c:v>
                </c:pt>
                <c:pt idx="2">
                  <c:v>CY 2021</c:v>
                </c:pt>
                <c:pt idx="3">
                  <c:v>CY 2022</c:v>
                </c:pt>
                <c:pt idx="4">
                  <c:v>CY 2023 YTD*</c:v>
                </c:pt>
              </c:strCache>
            </c:strRef>
          </c:cat>
          <c:val>
            <c:numRef>
              <c:f>'CY Data'!$B$24:$F$24</c:f>
              <c:numCache>
                <c:formatCode>0.00</c:formatCode>
                <c:ptCount val="5"/>
                <c:pt idx="0">
                  <c:v>2.1008560727661849</c:v>
                </c:pt>
                <c:pt idx="1">
                  <c:v>1.5829388560157789</c:v>
                </c:pt>
                <c:pt idx="2">
                  <c:v>1.1718106995884772</c:v>
                </c:pt>
                <c:pt idx="3">
                  <c:v>0.97876470588235309</c:v>
                </c:pt>
                <c:pt idx="4">
                  <c:v>2.3727749940348364</c:v>
                </c:pt>
              </c:numCache>
            </c:numRef>
          </c:val>
          <c:extLst>
            <c:ext xmlns:c16="http://schemas.microsoft.com/office/drawing/2014/chart" uri="{C3380CC4-5D6E-409C-BE32-E72D297353CC}">
              <c16:uniqueId val="{00000000-0CFC-4518-A5D1-17EF034041FF}"/>
            </c:ext>
          </c:extLst>
        </c:ser>
        <c:ser>
          <c:idx val="1"/>
          <c:order val="1"/>
          <c:tx>
            <c:strRef>
              <c:f>'CY Data'!$A$25</c:f>
              <c:strCache>
                <c:ptCount val="1"/>
                <c:pt idx="0">
                  <c:v>AVG Monthly Treatment Hours from BHS Individual Sessions, Per JCF Youth</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C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'CY Data'!$B$23:$F$23</c:f>
              <c:strCache>
                <c:ptCount val="5"/>
                <c:pt idx="0">
                  <c:v>CY 2019</c:v>
                </c:pt>
                <c:pt idx="1">
                  <c:v>CY 2020</c:v>
                </c:pt>
                <c:pt idx="2">
                  <c:v>CY 2021</c:v>
                </c:pt>
                <c:pt idx="3">
                  <c:v>CY 2022</c:v>
                </c:pt>
                <c:pt idx="4">
                  <c:v>CY 2023 YTD*</c:v>
                </c:pt>
              </c:strCache>
            </c:strRef>
          </c:cat>
          <c:val>
            <c:numRef>
              <c:f>'CY Data'!$B$25:$F$25</c:f>
              <c:numCache>
                <c:formatCode>0.00</c:formatCode>
                <c:ptCount val="5"/>
                <c:pt idx="0">
                  <c:v>0.82242222731789338</c:v>
                </c:pt>
                <c:pt idx="1">
                  <c:v>0.7616863905325445</c:v>
                </c:pt>
                <c:pt idx="2">
                  <c:v>0.62323095453176747</c:v>
                </c:pt>
                <c:pt idx="3">
                  <c:v>0.76166666666666671</c:v>
                </c:pt>
                <c:pt idx="4">
                  <c:v>0.61842042471963732</c:v>
                </c:pt>
              </c:numCache>
            </c:numRef>
          </c:val>
          <c:extLst>
            <c:ext xmlns:c16="http://schemas.microsoft.com/office/drawing/2014/chart" uri="{C3380CC4-5D6E-409C-BE32-E72D297353CC}">
              <c16:uniqueId val="{00000001-0CFC-4518-A5D1-17EF034041FF}"/>
            </c:ext>
          </c:extLst>
        </c:ser>
        <c:dLbls>
          <c:showLegendKey val="0"/>
          <c:showVal val="1"/>
          <c:showCatName val="0"/>
          <c:showSerName val="0"/>
          <c:showPercent val="0"/>
          <c:showBubbleSize val="0"/>
        </c:dLbls>
        <c:gapWidth val="219"/>
        <c:overlap val="-27"/>
        <c:axId val="1030059976"/>
        <c:axId val="1030057096"/>
      </c:barChart>
      <c:lineChart>
        <c:grouping val="standard"/>
        <c:varyColors val="0"/>
        <c:ser>
          <c:idx val="2"/>
          <c:order val="2"/>
          <c:tx>
            <c:strRef>
              <c:f>'CY Data'!$A$26</c:f>
              <c:strCache>
                <c:ptCount val="1"/>
                <c:pt idx="0">
                  <c:v>Filled BHS Positions, 3rd Week of November</c:v>
                </c:pt>
              </c:strCache>
            </c:strRef>
          </c:tx>
          <c:spPr>
            <a:ln w="28575" cap="rnd">
              <a:solidFill>
                <a:schemeClr val="accent3"/>
              </a:solidFill>
              <a:round/>
            </a:ln>
            <a:effectLst/>
          </c:spPr>
          <c:marker>
            <c:symbol val="none"/>
          </c:marker>
          <c:dLbls>
            <c:spPr>
              <a:solidFill>
                <a:srgbClr val="FFFF00"/>
              </a:solid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'CY Data'!$B$23:$F$23</c:f>
              <c:strCache>
                <c:ptCount val="5"/>
                <c:pt idx="0">
                  <c:v>CY 2019</c:v>
                </c:pt>
                <c:pt idx="1">
                  <c:v>CY 2020</c:v>
                </c:pt>
                <c:pt idx="2">
                  <c:v>CY 2021</c:v>
                </c:pt>
                <c:pt idx="3">
                  <c:v>CY 2022</c:v>
                </c:pt>
                <c:pt idx="4">
                  <c:v>CY 2023 YTD*</c:v>
                </c:pt>
              </c:strCache>
            </c:strRef>
          </c:cat>
          <c:val>
            <c:numRef>
              <c:f>'CY Data'!$B$26:$F$26</c:f>
              <c:numCache>
                <c:formatCode>0%</c:formatCode>
                <c:ptCount val="5"/>
                <c:pt idx="0">
                  <c:v>0.8</c:v>
                </c:pt>
                <c:pt idx="1">
                  <c:v>0.82499999999999996</c:v>
                </c:pt>
                <c:pt idx="2">
                  <c:v>0.75</c:v>
                </c:pt>
                <c:pt idx="3">
                  <c:v>0.75</c:v>
                </c:pt>
                <c:pt idx="4">
                  <c:v>0.59</c:v>
                </c:pt>
              </c:numCache>
            </c:numRef>
          </c:val>
          <c:smooth val="0"/>
          <c:extLst>
            <c:ext xmlns:c16="http://schemas.microsoft.com/office/drawing/2014/chart" uri="{C3380CC4-5D6E-409C-BE32-E72D297353CC}">
              <c16:uniqueId val="{00000002-0CFC-4518-A5D1-17EF034041FF}"/>
            </c:ext>
          </c:extLst>
        </c:ser>
        <c:dLbls>
          <c:showLegendKey val="0"/>
          <c:showVal val="1"/>
          <c:showCatName val="0"/>
          <c:showSerName val="0"/>
          <c:showPercent val="0"/>
          <c:showBubbleSize val="0"/>
        </c:dLbls>
        <c:marker val="1"/>
        <c:smooth val="0"/>
        <c:axId val="1030577880"/>
        <c:axId val="1030580760"/>
      </c:lineChart>
      <c:catAx>
        <c:axId val="103005997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030057096"/>
        <c:crosses val="autoZero"/>
        <c:auto val="1"/>
        <c:lblAlgn val="ctr"/>
        <c:lblOffset val="100"/>
        <c:noMultiLvlLbl val="0"/>
      </c:catAx>
      <c:valAx>
        <c:axId val="1030057096"/>
        <c:scaling>
          <c:orientation val="minMax"/>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2"/>
                </a:solidFill>
                <a:latin typeface="+mn-lt"/>
                <a:ea typeface="+mn-ea"/>
                <a:cs typeface="+mn-cs"/>
              </a:defRPr>
            </a:pPr>
            <a:endParaRPr lang="en-US"/>
          </a:p>
        </c:txPr>
        <c:crossAx val="1030059976"/>
        <c:crosses val="autoZero"/>
        <c:crossBetween val="between"/>
      </c:valAx>
      <c:valAx>
        <c:axId val="1030580760"/>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2"/>
                </a:solidFill>
                <a:latin typeface="+mn-lt"/>
                <a:ea typeface="+mn-ea"/>
                <a:cs typeface="+mn-cs"/>
              </a:defRPr>
            </a:pPr>
            <a:endParaRPr lang="en-US"/>
          </a:p>
        </c:txPr>
        <c:crossAx val="1030577880"/>
        <c:crosses val="max"/>
        <c:crossBetween val="between"/>
      </c:valAx>
      <c:catAx>
        <c:axId val="1030577880"/>
        <c:scaling>
          <c:orientation val="minMax"/>
        </c:scaling>
        <c:delete val="1"/>
        <c:axPos val="b"/>
        <c:numFmt formatCode="General" sourceLinked="1"/>
        <c:majorTickMark val="out"/>
        <c:minorTickMark val="none"/>
        <c:tickLblPos val="nextTo"/>
        <c:crossAx val="103058076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15.png"/></Relationships>
</file>

<file path=ppt/drawings/_rels/drawing2.xml.rels><?xml version="1.0" encoding="UTF-8" standalone="yes"?>
<Relationships xmlns="http://schemas.openxmlformats.org/package/2006/relationships"><Relationship Id="rId1" Type="http://schemas.openxmlformats.org/officeDocument/2006/relationships/image" Target="../media/image15.png"/></Relationships>
</file>

<file path=ppt/drawings/_rels/drawing3.xml.rels><?xml version="1.0" encoding="UTF-8" standalone="yes"?>
<Relationships xmlns="http://schemas.openxmlformats.org/package/2006/relationships"><Relationship Id="rId1" Type="http://schemas.openxmlformats.org/officeDocument/2006/relationships/image" Target="../media/image15.png"/></Relationships>
</file>

<file path=ppt/drawings/_rels/drawing4.xml.rels><?xml version="1.0" encoding="UTF-8" standalone="yes"?>
<Relationships xmlns="http://schemas.openxmlformats.org/package/2006/relationships"><Relationship Id="rId1" Type="http://schemas.openxmlformats.org/officeDocument/2006/relationships/image" Target="../media/image15.png"/></Relationships>
</file>

<file path=ppt/drawings/drawing1.xml><?xml version="1.0" encoding="utf-8"?>
<c:userShapes xmlns:c="http://schemas.openxmlformats.org/drawingml/2006/chart">
  <cdr:relSizeAnchor xmlns:cdr="http://schemas.openxmlformats.org/drawingml/2006/chartDrawing">
    <cdr:from>
      <cdr:x>0.84792</cdr:x>
      <cdr:y>0.01052</cdr:y>
    </cdr:from>
    <cdr:to>
      <cdr:x>1</cdr:x>
      <cdr:y>0.05656</cdr:y>
    </cdr:to>
    <cdr:pic>
      <cdr:nvPicPr>
        <cdr:cNvPr id="3" name="Picture 2">
          <a:extLst xmlns:a="http://schemas.openxmlformats.org/drawingml/2006/main">
            <a:ext uri="{FF2B5EF4-FFF2-40B4-BE49-F238E27FC236}">
              <a16:creationId xmlns:a16="http://schemas.microsoft.com/office/drawing/2014/main" id="{7DD7021D-7B9E-1D8B-1EA4-EE9C40C8709D}"/>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10337800" y="66772"/>
          <a:ext cx="1854200" cy="292100"/>
        </a:xfrm>
        <a:prstGeom xmlns:a="http://schemas.openxmlformats.org/drawingml/2006/main" prst="rect">
          <a:avLst/>
        </a:prstGeom>
      </cdr:spPr>
    </cdr:pic>
  </cdr:relSizeAnchor>
</c:userShapes>
</file>

<file path=ppt/drawings/drawing2.xml><?xml version="1.0" encoding="utf-8"?>
<c:userShapes xmlns:c="http://schemas.openxmlformats.org/drawingml/2006/chart">
  <cdr:relSizeAnchor xmlns:cdr="http://schemas.openxmlformats.org/drawingml/2006/chartDrawing">
    <cdr:from>
      <cdr:x>0.84792</cdr:x>
      <cdr:y>0.01857</cdr:y>
    </cdr:from>
    <cdr:to>
      <cdr:x>1</cdr:x>
      <cdr:y>0.06471</cdr:y>
    </cdr:to>
    <cdr:pic>
      <cdr:nvPicPr>
        <cdr:cNvPr id="2" name="Picture 1">
          <a:extLst xmlns:a="http://schemas.openxmlformats.org/drawingml/2006/main">
            <a:ext uri="{FF2B5EF4-FFF2-40B4-BE49-F238E27FC236}">
              <a16:creationId xmlns:a16="http://schemas.microsoft.com/office/drawing/2014/main" id="{E94CD664-F6D5-D0EB-D1C4-6CC6EE9F8ECD}"/>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10388600" y="117572"/>
          <a:ext cx="1854200" cy="292100"/>
        </a:xfrm>
        <a:prstGeom xmlns:a="http://schemas.openxmlformats.org/drawingml/2006/main" prst="rect">
          <a:avLst/>
        </a:prstGeom>
      </cdr:spPr>
    </cdr:pic>
  </cdr:relSizeAnchor>
</c:userShapes>
</file>

<file path=ppt/drawings/drawing3.xml><?xml version="1.0" encoding="utf-8"?>
<c:userShapes xmlns:c="http://schemas.openxmlformats.org/drawingml/2006/chart">
  <cdr:relSizeAnchor xmlns:cdr="http://schemas.openxmlformats.org/drawingml/2006/chartDrawing">
    <cdr:from>
      <cdr:x>0.88918</cdr:x>
      <cdr:y>0.0186</cdr:y>
    </cdr:from>
    <cdr:to>
      <cdr:x>1</cdr:x>
      <cdr:y>0.05228</cdr:y>
    </cdr:to>
    <cdr:pic>
      <cdr:nvPicPr>
        <cdr:cNvPr id="2" name="Picture 1">
          <a:extLst xmlns:a="http://schemas.openxmlformats.org/drawingml/2006/main">
            <a:ext uri="{FF2B5EF4-FFF2-40B4-BE49-F238E27FC236}">
              <a16:creationId xmlns:a16="http://schemas.microsoft.com/office/drawing/2014/main" id="{E94CD664-F6D5-D0EB-D1C4-6CC6EE9F8ECD}"/>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10840913" y="117572"/>
          <a:ext cx="1351086" cy="212842"/>
        </a:xfrm>
        <a:prstGeom xmlns:a="http://schemas.openxmlformats.org/drawingml/2006/main" prst="rect">
          <a:avLst/>
        </a:prstGeom>
      </cdr:spPr>
    </cdr:pic>
  </cdr:relSizeAnchor>
</c:userShapes>
</file>

<file path=ppt/drawings/drawing4.xml><?xml version="1.0" encoding="utf-8"?>
<c:userShapes xmlns:c="http://schemas.openxmlformats.org/drawingml/2006/chart">
  <cdr:relSizeAnchor xmlns:cdr="http://schemas.openxmlformats.org/drawingml/2006/chartDrawing">
    <cdr:from>
      <cdr:x>0.82532</cdr:x>
      <cdr:y>0.01133</cdr:y>
    </cdr:from>
    <cdr:to>
      <cdr:x>0.9708</cdr:x>
      <cdr:y>0.05764</cdr:y>
    </cdr:to>
    <cdr:pic>
      <cdr:nvPicPr>
        <cdr:cNvPr id="2" name="Picture 1">
          <a:extLst xmlns:a="http://schemas.openxmlformats.org/drawingml/2006/main">
            <a:ext uri="{FF2B5EF4-FFF2-40B4-BE49-F238E27FC236}">
              <a16:creationId xmlns:a16="http://schemas.microsoft.com/office/drawing/2014/main" id="{E94CD664-F6D5-D0EB-D1C4-6CC6EE9F8ECD}"/>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10519229" y="71467"/>
          <a:ext cx="1854200" cy="292100"/>
        </a:xfrm>
        <a:prstGeom xmlns:a="http://schemas.openxmlformats.org/drawingml/2006/main" prst="rect">
          <a:avLst/>
        </a:prstGeom>
      </cdr:spPr>
    </cdr:pic>
  </cdr:relSizeAnchor>
</c:userShape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4T18:58:45.025"/>
    </inkml:context>
    <inkml:brush xml:id="br0">
      <inkml:brushProperty name="width" value="0.05" units="cm"/>
      <inkml:brushProperty name="height" value="0.05" units="cm"/>
      <inkml:brushProperty name="color" value="#E71224"/>
    </inkml:brush>
  </inkml:definitions>
  <inkml:trace contextRef="#ctx0" brushRef="#br0">8894 107 22436,'-12'0'0,"-2"-1"1040,-3 0-1040,0-1 360,2 0-360,5 1 182,2 1-182,3 0 557,0-1-557,-1 1 0,-4-1 0,-6 0 0,-3 0 0,-5 0 0,-3 0 0,-1 0 0,2-1 0,4 1 0,3 0 0,1 0 0,-3 0 0,-3 0 0,-2 0 0,-2 0 0,0 0 0,3 1 0,3-1 0,3 1 0,3 0 0,2 0 0,-2-1 0,0 1 0,-5-2 0,-2 1 0,-3 0 0,-3 0 0,-4-1 0,0 1 0,1-1 0,4 1 0,4 0 0,0 0 0,0 1 0,-1-1 0,3 0 0,-1 1 0,3 0 0,2 0 0,2-1 0,0 1 0,-7-1 0,-9-1 0,-11-1 0,-11-1 0,-3-1 0,3 1 0,8 1 0,8 2 0,8 0 0,4 1 0,-2-1 0,-6 1 0,-3-1 0,-2 1 0,3-1 0,1 0 0,2-2 0,1 1 0,3 0 0,4 1 0,-1 0 0,-1 1 0,-2 0 0,-5 0 0,-3-1 0,-5 1 0,-3 0 0,-6 0 0,-2 0 0,2-1 0,-1 0 0,4 0 0,2 1 0,-3 0 0,-3-1 0,-2 1 0,-6-1 0,1 0 0,1 0 0,2 0 0,6 0 0,8 1 0,10 0 0,7 0 0,6 0 0,2 0 0,-1 0 0,-7-1 0,-9 0 0,-8 0 0,-6 0 0,5 0 0,8 0 0,7 0 0,11 1 0,-2 0 0,1 1 0,-2 0 0,-2 1 0,-1-1 0,-6 0 0,-8 1 0,-7-1 0,-4 1 0,3-1 0,5-1 0,7 0 0,4 0 0,2 1 0,1 0 0,0-1 0,-1 1 0,-2-1 0,-3 0 0,2 0 0,5 0 0,5 0 0,3 0 0,2 0 0,-1 1 0,-2-1 0,-2 1 0,-3 0 0,-2-1 0,-1 0 0,0-1 0,-3 0 0,-5 0 0,-5-1 0,-4 1 0,-1 0 0,2 1 0,3 0 0,6 0 0,6 0 0,4 0 0,2 1 0,-2 0 0,-4-1 0,-2 1 0,-4 0 0,-7-1 0,-6 0 0,-2 0 0,1 0 0,8 0 0,9 0 0,7 1 0,6-1 0,0 1 0,-6 1 0,-5 0 0,-2 1 0,-3-1 0,2 1 0,0-1 0,4-1 0,5 2 0,0 0 0,-5 1 0,-5-1 0,-1 1 0,0 0 0,3-1 0,1 1 0,2 0 0,3 0 0,2-2 0,0 0 0,-2 0 0,-5-1 0,-3 0 0,-2 0 0,-5 0 0,-3-1 0,-3 0 0,-4 0 0,7 0 0,8 0 0,10 1 0,7-1 0,-1 0 0,-9 0 0,-6 0 0,-6 0 0,-1-1 0,0-1 0,0 0 0,2 0 0,4 1 0,9 1 0,8 0 0,2 0 0,-1 0 0,-3 0 0,-1 0 0,-1 0 0,0 1 0,-2-1 0,-3 0 0,-3 0 0,-2 0 0,-3-1 0,3 1 0,3-1 0,3 0 0,3 1 0,1-1 0,1 1 0,2-1 0,3 1 0,-1-1 0,-1 0 0,-7 0 0,-6-1 0,-6-1 0,-6 0 0,1 0 0,9 0 0,9 2 0,10-1 0,1 2 0,-4-2 0,-8 0 0,-5-1 0,-9-1 0,-8-2 0,-3 1 0,-4 0 0,2 2 0,9 1 0,8 1 0,6 0 0,4-1 0,-1 0 0,-3-1 0,1-1 0,-1 1 0,0 0 0,3 1 0,1 0 0,2 1 0,-2 1 0,0-1 0,0 1 0,-2-1 0,-2 1 0,1 1 0,1-1 0,4 2 0,6-1 0,2 1 0,3-1 0,-2 1 0,-4 1 0,-3 1 0,-4 0 0,-1 1 0,1 1 0,1 1 0,2-1 0,1 0 0,1 0 0,0-1 0,2-1 0,0 0 0,-2-1 0,-2 0 0,-6 2 0,-6 2 0,-7 2 0,-8 3 0,-2 1 0,2 1 0,3-1 0,8 0 0,-2 4 0,3 0 0,1 1 0,2-2 0,7-2 0,-1 2 0,1-1 0,2 0 0,0-1 0,3-1 0,2-1 0,3-2 0,1 0 0,0-1 0,1 0 0,0 1 0,0 0 0,1 1 0,-1 3 0,-2 2 0,0 2 0,-2 4 0,2-1 0,1 1 0,1 1 0,4-4 0,3-2 0,3-4 0,2-6 0,0 1 0,1-1 0,0 2 0,-1 3 0,1 1 0,-1 3 0,0 5 0,-2 3 0,-2 6 0,-2 5 0,-1 2 0,1 1 0,1-3 0,4-7 0,1-5 0,2-3 0,0-3 0,0-1 0,0 0 0,1-1 0,0 2 0,0 1 0,1 3 0,1 1 0,1 0 0,1-2 0,0-3 0,-1-4 0,-1-5 0,6 3 0,13 8 0,13 9 0,12 7 0,-5-5 0,-8-7 0,-10-8 0,-6-7 0,1-1 0,-1-2 0,3-1 0,3 0 0,4 2 0,0-1 0,-1 1 0,-5-1 0,-2-1 0,-1 1 0,2 0 0,3 0 0,7 1 0,2-2 0,2 0 0,-4-1 0,-4-1 0,-3 0 0,-3-1 0,-1 0 0,1 0 0,2 0 0,3 0 0,1 0 0,-1 0 0,0 1 0,3-1 0,-2 0 0,1 0 0,-3 1 0,-4-1 0,0 0 0,-2 0 0,-1 0 0,-1-1 0,1 1 0,1 0 0,0 1 0,1-1 0,-1 0 0,-1 0 0,0 1 0,0 0 0,2-1 0,1 1 0,-2 0 0,0-1 0,-1 1 0,-1 0 0,7 2 0,0-1 0,3 1 0,-1 0 0,-3-1 0,0 1 0,1-1 0,-2-1 0,-2-1 0,2 1 0,4-1 0,1 2 0,-1-1 0,-2 0 0,-1 0 0,0 0 0,-2 0 0,-2-1 0,-1 1 0,1-1 0,1 1 0,2 0 0,-1-1 0,-1 1 0,-1-1 0,-1 0 0,3 1 0,0 0 0,-4-1 0,-2 1 0,-3 0 0,1 1 0,8 0 0,7 3 0,4 0 0,-1-1 0,-3 0 0,3 0 0,2 0 0,0-1 0,-3-1 0,-6-2 0,-4 0 0,1 0 0,-1 0 0,2 1 0,1-1 0,0 1 0,0 0 0,0-1 0,-1 1 0,0-1 0,2-1 0,1 1 0,4 0 0,0-1 0,0 1 0,0 1 0,1-2 0,4 1 0,-1 0 0,1 0 0,-1-1 0,0 1 0,-1-1 0,-5 0 0,-4 1 0,-1-1 0,5 1 0,4-1 0,4 1 0,4-1 0,3 1 0,4-1 0,4 1 0,3-1 0,1 1 0,-1 0 0,-4 0 0,-7-1 0,-8 0 0,-7 0 0,-6 0 0,-4 0 0,-1 0 0,2 0 0,8 0 0,9 0 0,7 0 0,-2 0 0,-3 0 0,-6-1 0,-2 1 0,-1-1 0,2 1 0,5-1 0,7 0 0,7 0 0,7 0 0,10 0 0,14-2 0,8 1 0,-1-1 0,-19 1 0,-21 2 0,-18-1 0,-11 0 0,0 1 0,1 0 0,8-1 0,10 1 0,14 0 0,6-1 0,4 1 0,-6 0 0,-14 0 0,-10-1 0,-12 0 0,-1 1 0,2 0 0,9-1 0,13 0 0,13-1 0,16 0 0,1 0 0,-1-1 0,-6 1 0,-16 0 0,-6 0 0,-7 2 0,2-1 0,6 1 0,7-1 0,2 0 0,5 0 0,-4-1 0,-5 1 0,-9 0 0,-10 0 0,-8 0 0,-4 0 0,-1 0 0,2 1 0,9-1 0,9 0 0,8 1 0,9-1 0,1 0 0,0 0 0,-6 0 0,-7 0 0,-7 0 0,-5 0 0,-5 1 0,0 0 0,5-1 0,6 1 0,4-1 0,3 0 0,0 0 0,-1 0 0,-2-1 0,-2 2 0,-4-1 0,-4 0 0,3 1 0,2-1 0,4 0 0,1 0 0,-4-1 0,-5 1 0,-1 1 0,-3 0 0,-3 0 0,0 0 0,-1 0 0,0 0 0,0-1 0,-1 1 0,0 0 0,5-1 0,7 0 0,8 1 0,8-1 0,3 1 0,-10 0 0,-9 0 0,-11 0 0,-4-1 0,0 1 0,2 0 0,2 0 0,2 0 0,1-1 0,0 1 0,0-1 0,-2 0 0,0 0 0,-1 0 0,0 0 0,-4 0 0,-3 0 0,-3 0 0,-4 0 0,1 1 0,-1-1 0,1 1 0,2 0 0,4 0 0,5 0 0,5-1 0,5-1 0,4 0 0,-1 0 0,-4 0 0,-6 0 0,-8 1 0,-5 1 0,-4-1 0,-3 1 0,0 0 0,2-1 0,6 1 0,4-1 0,3-1 0,-2 1 0,-3 0 0,-4 0 0,0 0 0,4-1 0,4 0 0,6-1 0,7-1 0,5-1 0,2-1 0,0-1 0,-7 2 0,-5 0 0,-7 1 0,-4 0 0,-2 1 0,-3 1 0,1-1 0,0-1 0,4-2 0,3-1 0,3-3 0,3-1 0,0-1 0,0 0 0,-1 0 0,-1 0 0,-3 0 0,-2-1 0,-2 1 0,-2-2 0,0-2 0,1 0 0,1-1 0,2 0 0,1-1 0,-1 1 0,-1 1 0,-3 0 0,-3 2 0,-2-1 0,-2 1 0,-2-3 0,0-2 0,0-2 0,1-2 0,-1-1 0,0 2 0,0 0 0,-1 3 0,1 1 0,0 1 0,-1-1 0,0-3 0,0-2 0,-2-2 0,0 0 0,0 0 0,-1 1 0,0 3 0,0 1 0,-1 1 0,-1 2 0,-1 0 0,0 0 0,-1-1 0,0 2 0,0-1 0,0-1 0,1 0 0,-1 1 0,-1 0 0,-2 0 0,-1-1 0,-1 1 0,1 2 0,2 3 0,1 2 0,-1 1 0,0 1 0,0 0 0,-1 1 0,-1-1 0,0 1 0,-1-2 0,-1 0 0,1 1 0,0-1 0,1 1 0,1-1 0,-1-1 0,0 0 0,0 1 0,0 0 0,1 2 0,1 0 0,-1 1 0,1-1 0,-1 1 0,-1-1 0,1 1 0,0 1 0,2 1 0,2 2 0,1 0 0,0 0 0,1 1 0,0 0 0,-1 0 0,-1-1 0,0-1 0,-2-2 0,1 1 0,0-1 0,1 2 0,1 0 0,-1 1 0,1 0 0,0 0 0,0-1 0,-1-1 0,-2-1 0,-1-2 0,0-1 0,0 1 0,-1 0 0,1 1 0,-1-1 0,0 1 0,1 0 0,0 2 0,0-1 0,1 2 0,-1 0 0,-1 1 0,-2 0 0,-2 0 0,0 0 0,0 0 0,2 1 0,4 0 0,2 1 0,1 0 0,-4 0 0,-1 0 0,-1 0 0,0 0 0,5 0 0,0 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4T18:24:14.762"/>
    </inkml:context>
    <inkml:brush xml:id="br0">
      <inkml:brushProperty name="width" value="0.05" units="cm"/>
      <inkml:brushProperty name="height" value="0.05" units="cm"/>
      <inkml:brushProperty name="color" value="#E71224"/>
    </inkml:brush>
  </inkml:definitions>
  <inkml:trace contextRef="#ctx0" brushRef="#br0">437 1 24575,'-5'0'0,"-3"0"0,-2 0 0,-11 0 0,-11 0 0,-7 0 0,2 0 0,8 0 0,9 0 0,7 1 0,0 0 0,2 1 0,-1-1 0,0 1 0,-2-1 0,-3 0 0,-3-1 0,-2 1 0,0 0 0,1 0 0,5 1 0,7 0 0,3 1 0,4 3 0,0 3 0,0 2 0,0 0 0,1 1 0,-1-1 0,2-3 0,-1-2 0,1-1 0,0-2 0,-1 2 0,1-1 0,-2 6 0,-1 6 0,0 7 0,0 6 0,1-1 0,1-3 0,1-8 0,0-5 0,0-5 0,1-4 0,-1 0 0,0 1 0,0 3 0,0 3 0,0 3 0,-1-1 0,1-1 0,-1-2 0,3-4 0,5-4 0,7-6 0,9-3 0,9-3 0,2 0 0,1 0 0,-3 3 0,-2 3 0,-2 1 0,0 2 0,-1 1 0,-2 1 0,-5-1 0,-5 1 0,-4 1 0,-1 0 0,1 1 0,-1 0 0,-1 0 0,-1 2 0,-2 0 0,0 1 0,-1 2 0,0 0 0,-1 1 0,0 1 0,-1 1 0,0-2 0,-1 1 0,0-2 0,-2 0 0,1 2 0,-1 0 0,0 1 0,-1 1 0,-1 2 0,-1-1 0,0 0 0,-1-3 0,-1 1 0,-1-1 0,-2 0 0,0 0 0,-2-1 0,-1-1 0,0-1 0,1-1 0,1-2 0,0 0 0,1 0 0,-1-1 0,-1 0 0,-1 0 0,-1 0 0,-1-1 0,-1 1 0,2 0 0,-1-1 0,2 0 0,3 0 0,1-1 0,3 1 0,0-1 0,-1 0 0,-4 0 0,-1 0 0,0 0 0,1 0 0,0 1 0,-1 0 0,1-1 0,1 0 0,2 0 0,3 0 0,-1 0 0,1 0 0,0 0 0,0 0 0,1 0 0,-1 0 0,0 0 0,1-2 0,1 1 0,1-1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4T18:24:17.998"/>
    </inkml:context>
    <inkml:brush xml:id="br0">
      <inkml:brushProperty name="width" value="0.05" units="cm"/>
      <inkml:brushProperty name="height" value="0.05" units="cm"/>
      <inkml:brushProperty name="color" value="#E71224"/>
    </inkml:brush>
  </inkml:definitions>
  <inkml:trace contextRef="#ctx0" brushRef="#br0">297 4 24575,'-5'-2'0,"-2"1"0,-1 1 0,-4 0 0,-3 0 0,0 0 0,-1 2 0,1 2 0,1 2 0,0 1 0,2 3 0,1-1 0,2-1 0,1 0 0,2-1 0,0 0 0,1-1 0,-1 3 0,0 0 0,0 2 0,1 0 0,2 0 0,1 0 0,0-2 0,1-1 0,1-2 0,0-3 0,1-2 0,2 0 0,4-1 0,3-1 0,3-1 0,2 0 0,1-3 0,3 0 0,1-1 0,1-1 0,-1 0 0,-2 0 0,1 0 0,-2-1 0,-1-1 0,-4 0 0,-1-1 0,-4 2 0,-2 0 0,-3 4 0,-3 4 0,-3 6 0,-7 8 0,-5 8 0,-6 10 0,-3 8 0,-2 7 0,4 1 0,1-2 0,3-3 0,2-5 0,1-3 0,3-3 0,0-3 0,4-4 0,-1 0 0,0-1 0,0 0 0,0-1 0,2-3 0,1-4 0,1-2 0,2-2 0,2-3 0,0-2 0,0 1 0,-1 0 0,0 3 0,-1-2 0,1-1 0,1-2 0,0-1 0,-1 3 0,0 1 0,0 1 0,1-1 0,0-5 0,2-2 0,3-5 0,-2 1 0,3-1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4T18:24:20.016"/>
    </inkml:context>
    <inkml:brush xml:id="br0">
      <inkml:brushProperty name="width" value="0.05" units="cm"/>
      <inkml:brushProperty name="height" value="0.05" units="cm"/>
      <inkml:brushProperty name="color" value="#E71224"/>
    </inkml:brush>
  </inkml:definitions>
  <inkml:trace contextRef="#ctx0" brushRef="#br0">88 0 24575,'-8'3'0,"0"1"0,-2 2 0,-2 3 0,0 2 0,0 2 0,4-1 0,4-3 0,0-1 0,2-1 0,1 0 0,0-2 0,0-1 0,1 0 0,0 0 0,0 1 0,0-1 0,0 0 0,2 1 0,0 0 0,1-1 0,1 0 0,1-1 0,4 0 0,1-1 0,0-1 0,-2 0 0,-2 0 0,-2-1 0,1 0 0,1-2 0,2-1 0,2-2 0,2-1 0,0-2 0,-2 1 0,-1-1 0,-2 0 0,-2 1 0,-1 0 0,-1 2 0,-2 1 0,0 1 0,-1 0 0,1 1 0,-1 0 0,0 0 0,-1 0 0,0 1 0,-1-1 0,0 0 0,-1 1 0,1 0 0,-1-1 0,-1 0 0,-1-1 0,-1 1 0,-1 0 0,0 0 0,-1 0 0,-2 0 0,1 0 0,0 1 0,0 0 0,-3 0 0,-1 1 0,0 0 0,2 1 0,2 0 0,3 0 0,1 0 0,2 0 0,1-1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8T13:37:11.411"/>
    </inkml:context>
    <inkml:brush xml:id="br0">
      <inkml:brushProperty name="width" value="0.05" units="cm"/>
      <inkml:brushProperty name="height" value="0.05" units="cm"/>
      <inkml:brushProperty name="color" value="#E71224"/>
    </inkml:brush>
  </inkml:definitions>
  <inkml:trace contextRef="#ctx0" brushRef="#br0">11358 1811 24575,'-4'-9'0,"-15"-28"0,-5 14 0,-8-31 0,-3 16 0,3-11 0,-6 4 0,12 7 0,-16-10 0,14 10 0,-15-7 0,11 3 0,5 13 0,-1-4 0,10 11 0,-4-6 0,8 12 0,3 2 0,-3 5 0,8-1 0,-2 5 0,3-3 0,-4 3 0,-5-4 0,-1-1 0,-5 0 0,-13-7 0,4 0 0,-18-7 0,12 2 0,-11-2 0,11 2 0,-5 4 0,7-3 0,6 9 0,0-4 0,7 6 0,5 0 0,1 0 0,0 5 0,3-3 0,-8-2 0,4-1 0,-11-4 0,-2 4 0,-5-5 0,-7-2 0,-1 0 0,-1-4 0,-12 3 0,23 2 0,-22-2 0,10 2 0,0 4 0,-5-5 0,1 0 0,16 6 0,-22-12 0,10 11 0,-7-10 0,-22 2 0,20 2 0,-20-1 0,14 2 0,-7 3 0,-8-10 0,-12 2 0,14 2-224,22 7 1,-1 0 223,-20-1 0,19 4 0,-1 0 0,-34-3 0,8 1 0,-2-1 0,12 1 0,-16-1 0,0 0 0,8 0 0,10 1 0,3 0 0,13 1 0,-13 4 0,13-2 0,-6 3 0,-8 0 0,18 2 447,-16-1-447,-5 5 0,12-4 0,-26-1 0,24 4 0,-26-10 0,21 10 0,8-1 0,-1 0-499,-27-4 499,25 3 0,-2 0 0,-36-11 0,10 7 0,3-5 0,6 5 0,-8 1 0,0-6 0,33 9 0,-2-1 0,-45-9 0,41 6 0,-1 0 0,5 4 0,1 0 0,0-3 0,-1 1 0,-4 4 0,-1 2 0,-2-4 0,2 1 0,8 3 0,0 0 0,-6 0 0,1 0 0,-32 0 0,-9 0 0,44 0 0,2 0 0,-28 0 0,-14 0 0,33 0 0,-13 0 0,22 0 0,1 0 0,9 0 499,0 0-499,5 0 0,1 0 0,-4 0 0,10 0 0,-19 0 0,7 0 0,-8 0 0,0 0 0,-1 0 0,1 0 0,0 0 0,-8 0 0,13 0 0,-11 0 0,19 0 0,-19 0 0,17 0 0,-17 0 0,-13 7 0,12 0 0,-43 7 0,48-1 0,1 1-503,0-2 0,-3 0 503,-18 10 0,-3 2 0,13-8 0,-2 1 0,-14 7 0,0 1 0,13-9 0,3 1 0,3 2 0,0 0 0,-8 1 0,3-1 0,-10 5-43,14-5 0,4-2 43,10-4 0,-5 5 0,15-7 0,13-1 0,7 0 1002,5-1-1002,0 0 90,0 0-90,-11 5 0,2 8 0,-15 7 0,-4 13 0,-5-4 0,-2 2-880,-18 20 880,18-21 0,2 0 0,-8 11 0,13-17 0,-1 1 0,-32 34-126,31-33 1,1-1 125,-16 19 0,18-16 0,7-8 0,2-2 0,11-7 869,2-5-869,4-1 262,1-5-262,-5 1 0,-7 5 0,-1 1 0,0 5 0,-3 0 0,-6 13 0,-7 5 0,1-1 0,2 3 0,13-19 0,-7 11 0,2-4 0,-4 13 0,6-12 0,-3 5 0,16-9 0,-15 9 0,8 0 0,-12 14 0,13-15 0,-3 6 0,-4 7 0,1-10 0,-1 10 0,5-19 0,8 3 0,-3-9 0,9-1 0,-3-2 0,3-9 0,1 4 0,1-5 0,0 0 0,3 0 0,-8 0 0,4 1 0,-4-1 0,-1 5 0,-4 1 0,2 11 0,-15 9 0,8 1 0,-12 12 0,8-7 0,-8 15 0,6-13 0,0 4 0,4-13 0,-4 13 0,7-16 0,-6 15 0,9-19 0,-4 13 0,2-6 0,-5 6 0,3 7 0,2-16 0,-1 22 0,2-24 0,-3 17 0,2-11 0,-7 19 0,6-11 0,-7 6 0,0 13 0,2-23 0,3 24 0,-3-14 0,4 0 0,-1 7 0,-3-8 0,10 0 0,-5 0 0,0 8 0,4 2 0,-5 7 0,6 0 0,0 0 0,-1 17 0,1-20 0,5-7 0,1-1 0,0 11 0,-1-15 0,2 1 0,5 24 0,-6 9 0,7 0 0,0 0 0,0-8 0,0 6 0,0-15 0,0 6 0,0-15 0,0 5 0,0-13 0,0 13 0,0-13 0,0 13 0,6-13 0,1 13 0,11-5 0,2 7 0,6-8 0,-1 6 0,6-11 0,-3 12 0,3-13 0,0 13 0,-4-7 0,10 2 0,-9 5 0,20 16 0,-12-10-335,-14-23 0,2 1 335,0-4 0,0-1 0,14 44 0,-12-34 0,1 0 0,-1 0 0,0 0 0,2 3 0,0-2 0,-6-9 0,2 1 0,16 19 0,-1-3 0,-6-2 0,6-2 0,-1 1 0,-2 10 0,13 9 0,-9-5 0,-1-7 0,0-7 0,0-1 0,-1-13 0,6-1 0,-5 0 0,5-5 670,-8-2-670,7-1 0,-8-12 0,13 6 0,-13-8 0,5 1 0,-7-1 0,7-4 0,-6-2 0,6-5 0,-13 0 0,-1-1 0,-6 0 0,-4 0 0,-2-4 0,-5-2 0,0-4 0,0 0 0,7 0 0,47 0 0,9 0 0,-12 0 0,5 0-744,-1 0 0,1 0 744,9 0 0,5 0-1026,-7 0 1,4 0 0,0 0 1025,-3 0 0,1 0 0,-1 0 0,0 0 0,-1 0 0,2 0 0,7 0 0,1 0 0,-4 0 0,19 0 0,-1 0 0,-13 0 0,3 0 0,-1 0 0,-9 0 0,-1 0 0,-1 0 0,0 0 0,0 0 0,0 0-707,-4 0 0,-1 0 0,0 0 707,1 0 0,0 0 0,-2 0 0,25 0 0,-3 0-655,0 0 0,-2 0 655,-11 0 0,-2 0 0,1 0 0,1 0 0,-1 0 0,0 0-15,-5 0 1,0 0 14,4 0 0,0 0 0,-5 0 0,1 0 0,5 0 0,1 0 0,0 0 0,-2 0 0,-13 0 0,-2 0 883,8 0 0,-2 0-883,-11 0 0,-2 0 0,5 0 0,2 0 0,15 0 0,-2 0 0,-21 0 0,0 0 0,16 0 0,-1 0 0,-13 0 0,-2 0 0,1 0 0,2 0 0,7 0 0,1 0 0,-5 0 0,1 0 0,10 0 0,1 0 0,-4 0 0,-1 0 0,-10 0 0,1 0 0,5 0 0,-2 0 0,31-7 0,-33 3 0,1 0 0,38-11 1900,-3 0-1900,-18 2 0,-9 5 1691,-3-3-1691,-13 4 1440,14-6-1440,-7 0 869,8 0-869,0 0 358,0-6-358,0-1 0,0-7 0,0-5 0,-7 6 0,5-12 0,-13 12 0,0-10 0,-1 4 0,-11-4 0,12-3 0,-11-5 0,6-2 0,-6-7 0,6 1 0,-5 0 0,5 0 0,-13 1 0,6 0 0,0 0 0,2-1 0,5 0 0,10-11 0,-4 1 0,4 4 0,7-17 0,-6 24 0,2-18 0,1 15 0,-1-25 0,-10 27 0,-15 10 0,-1-1 0,7-10 0,8-8 0,-8 3 0,0 0 0,-7 6 0,15-22 0,-18 13 0,13-23 0,-15 8-558,1-8 558,1-9 0,-3 22 0,2-18 0,-1 21 0,-6-8 0,-2 10 0,-7 10 0,0 8 0,0 0 0,6-1 0,-4-6 558,9-3-558,-2-16 0,7-11 0,-1 15 0,-5-19 0,2 20 0,-8-6 0,8 9 0,-10 2 0,4 14 0,-11-5 0,3 6 0,-8 1 0,3 0 0,-5-8 0,0 6 0,0-13 0,0 5 0,0 0 0,0 3 0,0 6 0,0 14 0,0-4 0,0 22 0,-4-7 0,2 13 0,-2-8 0,4 9 0,0-15 0,0 8 0,0-15 0,0-2 0,0-1 0,-5-5 0,4 7 0,-4 0 0,5-7 0,0-1 0,0-8 0,0 1 0,0 0 0,0 0 0,0-1 0,0-6 0,0 4 0,0-12 0,0 13 0,0 1 0,0 2 0,0 18 0,0-9 0,-5 16 0,4-4 0,-4 11 0,5-4 0,0 8 0,0-8 0,0 4 0,0-5 0,-4-6 0,2-2 0,-8-5 0,9-7 0,-9 5 0,3-19 0,-5 11 0,-6-13 0,-3-18 0,-5 12 0,-7-21 0,4 10 0,-2 13 0,3-20 0,4 28 0,-1-6 0,6 12 0,3 17 0,10 1 0,-3 9 0,8 8 0,-8 1 0,5 6 0,-5 4 0,8 0 0,13 0 0,-1 4 0,5-3 0,-12 3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4T18:43:12.398"/>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21,'58'2,"-4"0,-20 0,-8-1,-11-1,-2 0,4 0,-2 0,6 0,-4 0,1 1,0-1,-2 0,1 1,-3-1,4 0,3 0,5 0,7 1,4-1,1 2,-4-2,-1 1,-6 0,-6-1,-5 1,4-1,-4 0,5 0,-5 0,-2 0,4 0,-3 0,14 0,4 0,11 1,6 0,-2 1,-9-1,-9-1,-11 0,-5 0,1 0,9-1,13 2,9 0,7 0,1 0,-8-1,-8 0,-9 0,-10-1,-2 0,-1 0,-2 0,4-1,-2 1,2 0,-1 0,-1 0,2 0,-4 1,5 0,-1 0,4 0,1 0,-1 0,-3 0,-5-1,6-2,0-1,13-2,-3 0,-3 1,-10 0,-7 2</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4T18:43:22.557"/>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19,'55'0,"0"-1,-19 0,-1 0,-7 0,-9 1,-8-1,6-1,-2 1,9 0,-5-1,-4 1,3-1,-6 0,7 1,-3 0,-2 1,3 0,-2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7T18:05:56.320"/>
    </inkml:context>
    <inkml:brush xml:id="br0">
      <inkml:brushProperty name="width" value="0.05" units="cm"/>
      <inkml:brushProperty name="height" value="0.05" units="cm"/>
      <inkml:brushProperty name="color" value="#E71224"/>
    </inkml:brush>
  </inkml:definitions>
  <inkml:trace contextRef="#ctx0" brushRef="#br0">2379 430 24575,'-20'0'0,"-18"0"0,5 0 0,-17 0 0,1 0 0,-3 0 0,-6 0 0,-7 0 0,5 0 0,1 0 0,-4 0 0,22 0 0,-14 0 0,11 0 0,0 0 0,0 0 0,-4 0 0,9 0 0,-4 0 0,1 0 0,-1 0 0,-2 0 0,-5 0 0,13 0 0,-4 0 0,10 0 0,-10 0 0,15 0 0,-8 0 0,9 0 0,-4 0 0,-1 0 0,1 0 0,-1 0 0,1 0 0,-1 0 0,1 0 0,4 0 0,-3 0 0,4 0 0,-1 0 0,-3 0 0,3 0 0,-4 0 0,5 0 0,-5 0 0,5 0 0,0 0 0,0 0 0,6 4 0,-5 1 0,4 4 0,0 0 0,-9 1 0,12 2 0,-13-1 0,11 6 0,-13 4 0,5 0 0,-6 4 0,9-6 0,0 0 0,3 4 0,-4-3 0,6 3 0,4-10 0,1 4 0,0-3 0,3 3 0,-3 1 0,8 0 0,-8 5 0,11-4 0,-11 9 0,7-3 0,-4 10 0,0 2 0,-1 6 0,0-1 0,0 1 0,5 0 0,-4 6 0,9 2 0,-4 7 0,5 0 0,0 0 0,0-7 0,0 5 0,0-11 0,0 4 0,0-12 0,5 4 0,0-10 0,6 10 0,3-10 0,2 10 0,5-4 0,0 0 0,0 4 0,4-9 0,-2 10 0,9-2 0,-5-2 0,8 7 0,3-10 0,-3 3 0,10-3 0,-12-3 0,12 2 0,-6-6 0,0 4 0,3-14 0,-4 7 0,11-8 0,-4 0 0,11-1 0,-5-4 0,14-1 0,-5 1 0,13 0 0,-6-5 0,7 4 0,18-10 0,-20 5 0,-18-6 0,-1 0 0,11 0 0,26 0 0,-23 0 0,8 0 0,-1 0 0,-6 0 0,4 0 0,-12 0 0,13 0 0,-14-5 0,14 3 0,-13-8 0,5-2 0,-7-1 0,-7-3 0,-1 0 0,-8 4 0,1-8 0,-6 8 0,-7-6 0,11-4 0,-14 5 0,16-13 0,-13 13 0,23-29 0,-10 14 0,10-10 0,-13 3 0,-9 11 0,2-10 0,9-16 0,-13 12 0,7-17 0,-15 16 0,2-14 0,-6 10 0,0-16 0,-11 4 0,-1-8 0,-5-1 0,0-4 0,0 4 0,0 1 0,0-6 0,-10 13 0,-3-5 0,-10 7 0,-6 0 0,0 0 0,-16-18 0,1 11 0,-2-12 0,6 29 0,-2-9 0,0 8 0,-6-6 0,5 1 0,-2 8 0,4 4 0,0-3 0,-4 9 0,5 2 0,-6 1 0,1 4 0,6 1 0,-4 1 0,6 6 0,-6 0 0,0 4 0,1 1 0,5 6 0,1 0 0,7 0 0,-7 4 0,5-3 0,-4 8 0,5-7 0,1 6 0,-1-2 0,1 4 0,4 0 0,-3 0 0,13 0 0,-7 0 0,13 0 0,-3 0 0,8 4 0,0 0 0,0 4 0,4 0 0,-4 0 0,0-3 0,3 2 0,-2-3 0,3 4 0,-4-4 0,0-1 0,-4 1 0,0-3 0,-5 6 0,4-6 0,-8 7 0,3-3 0,-9 5 0,4-5 0,-15 4 0,8-4 0,-10 5 0,7-4 0,-6 3 0,4-3 0,-5-1 0,-6 5 0,14-9 0,-13 9 0,17-5 0,-5 0 0,-1 4 0,6-8 0,0 8 0,11-8 0,0 6 0,5-6 0,4 6 0,0-3 0,4 4 0,0-1 0,0 1 0,0-1 0,3 1 0,-2 0 0,3-1 0,-4-2 0,0-2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7T18:20:17.469"/>
    </inkml:context>
    <inkml:brush xml:id="br0">
      <inkml:brushProperty name="width" value="0.05" units="cm"/>
      <inkml:brushProperty name="height" value="0.05" units="cm"/>
      <inkml:brushProperty name="color" value="#E71224"/>
    </inkml:brush>
  </inkml:definitions>
  <inkml:trace contextRef="#ctx0" brushRef="#br0">5013 745 24575,'-11'-3'0,"-13"-7"0,9 0 0,-18-9 0,7 4 0,1 0 0,-16-5 0,16 9 0,-17-9 0,5 3 0,-6-4 0,0-1 0,1 1 0,-1 0 0,0-1 0,0 1 0,6 0 0,7 5 0,1 2 0,5 0 0,0 4 0,-5-5 0,5 1 0,0 4 0,-5-4 0,5 4 0,-6-4 0,1 3 0,-1-3 0,6 4 0,-4 0 0,3 1 0,-4-1 0,4 0 0,-3 0 0,9-3 0,-4 7 0,0-7 0,3 8 0,-3-4 0,5 0 0,0 4 0,-5-4 0,4 4 0,-9 0 0,3-4 0,-4 8 0,4-7 0,-9 7 0,8-8 0,-9 8 0,5-3 0,-5-1 0,4 4 0,-11-4 0,5 5 0,-5-5 0,-1 4 0,-7-9 0,-1 9 0,-7-4 0,7 0 0,-6 4 0,13-9 0,-6 9 0,13-4 0,-4 0 0,10 4 0,-4-4 0,5 1 0,0-2 0,1 1 0,-7 0 0,5 1 0,-10 3 0,4-8 0,-12 7 0,4-7 0,-11 8 0,11-4 0,-11 0 0,11 3 0,-4-3 0,6 5 0,0 0 0,0 0 0,6 0 0,-4 0 0,4 0 0,-6 0 0,0 0 0,0 0 0,6 0 0,-4 0 0,10 0 0,-4 0 0,5 0 0,-5 0 0,4 0 0,-5 0 0,1 0 0,4 0 0,-11 0 0,-1 0 0,-2 5 0,-4-4 0,12 4 0,-5 0 0,11-4 0,-4 4 0,10-5 0,-3 4 0,4-3 0,-6 3 0,6 0 0,-4-3 0,3 8 0,-10-8 0,4 7 0,-5-6 0,1 7 0,4-8 0,-5 8 0,7-8 0,-1 8 0,1-8 0,-1 8 0,1-4 0,-7 5 0,5 0 0,-10 1 0,10-1 0,-5 0 0,7 0 0,4-1 0,2 0 0,10 0 0,0-1 0,5-3 0,-10 3 0,8-4 0,-8 5 0,5 0 0,0 3 0,-12 8 0,6-4 0,-5 7 0,6-9 0,-7 10 0,6-4 0,-6 9 0,10-5 0,-3 1 0,8-2 0,-9 6 0,8-4 0,-3 6 0,4-3 0,5-9 0,-4 4 0,8 0 0,-7 1 0,7 0 0,-4 4 0,5-13 0,0 7 0,-4-3 0,3 0 0,-4 4 0,5-5 0,0 0 0,0 0 0,0 0 0,0 5 0,0 1 0,0 5 0,0 1 0,0-1 0,0 0 0,0 1 0,0-1 0,0 1 0,5-1 0,0-5 0,9 4 0,-4-8 0,14 9 0,-9-10 0,10 11 0,-7-11 0,1 4 0,-1-5 0,5-4 0,-4 3 0,9-2 0,-9 3 0,10 2 0,-5-6 0,5 5 0,1-9 0,-1 9 0,0-8 0,7 8 0,-5-8 0,4 4 0,0 0 0,2-4 0,6 10 0,6-9 0,-4 3 0,11-3 0,-5-1 0,7 0 0,-7 1 0,5-1 0,-12-5 0,13 4 0,-13-9 0,12 10 0,-5-5 0,7 0 0,0 5 0,0-10 0,7 4 0,-5 0 0,12-3 0,-4 3 0,-1-5 0,5 0 0,-12 0 0,5 0 0,-7 0 0,0 0 0,-7 0 0,-1 0 0,-8 0 0,1 0 0,-6 0 0,4 0 0,-10 0 0,10 0 0,-10 0 0,11 0 0,-6 0 0,14 0 0,-6 0 0,12 0 0,-11-5 0,11-2 0,-12-3 0,12-2 0,-4 6 0,-1-4 0,5 4 0,-5-6 0,7 1 0,0-1 0,-1 0 0,-5 6 0,4-4 0,-5 3 0,7-4 0,-1-1 0,1 0 0,-7 6 0,-1-4 0,-7 9 0,-1-9 0,-5 4 0,4 1 0,-10-4 0,5 8 0,-7-8 0,0 8 0,1-8 0,-1 3 0,1-4 0,-1 5 0,0-4 0,1 4 0,-1-5 0,-5 4 0,-1-2 0,-9 7 0,-2-3 0,-3 4 0,-1 0 0,0-4 0,0 3 0,0-2 0,4-2 0,-3 1 0,8-1 0,-8-2 0,8 6 0,-8-7 0,3 7 0,-4-2 0,1-1 0,-1 3 0,4-2 0,-3-1 0,4 3 0,-5-3 0,0 4 0,0 0 0,0 0 0,-4-3 0,3 2 0,-3-2 0,12 3 0,-6 0 0,6 0 0,-5 0 0,-2 0 0,2 0 0,-3 0 0,0-4 0,0 3 0,0-2 0,1-1 0,3 3 0,-3-6 0,4 6 0,-5-7 0,0 8 0,0-4 0,0 0 0,0 3 0,-4-6 0,3 7 0,-6-7 0,6 2 0,-2-8 0,3 0 0,5-1 0,-3 1 0,2 5 0,-4-1 0,1 1 0,-1 0 0,-4 0 0,0 0 0,-1-3 0,2-3 0,8-3 0,-3-1 0,3 0 0,-5 5 0,1-4 0,-1 7 0,1 1 0,-1 2 0,-1 6 0,1-6 0,4-5 0,1-3 0,0-2 0,0 4 0,-5 5 0,0 0 0,0 3 0,0-2 0,-4 3 0,0-4 0,-4 1 0,0-1 0,0 0 0,0 0 0,0 0 0,0 0 0,0 0 0,0 0 0,0 0 0,0-4 0,0 3 0,0-4 0,0 5 0,0 0 0,0-5 0,0 4 0,0-8 0,0 8 0,0-4 0,0 5 0,0 1 0,-3 2 0,2-2 0,-6 6 0,3-2 0,-3 3 0,-1 0 0,4-4 0,-3 3 0,3-2 0,-4 3 0,4-3 0,0 2 0,4-3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7T18:20:51.587"/>
    </inkml:context>
    <inkml:brush xml:id="br0">
      <inkml:brushProperty name="width" value="0.05" units="cm"/>
      <inkml:brushProperty name="height" value="0.05" units="cm"/>
      <inkml:brushProperty name="color" value="#E71224"/>
    </inkml:brush>
  </inkml:definitions>
  <inkml:trace contextRef="#ctx0" brushRef="#br0">287 1662 24575,'21'0'0,"-3"0"0,16 0 0,-3 0-9831,12 0 8341,-6 0 4308,4 0-2818,-4 5 1719,6-4-1719,-7 8 0,6-3 0,-11 4 6784,10 0-6784,-4 1 0,5-1 0,-5 1 0,4-1 0,3 1 0,0 0 0,6-5 0,-1 4 0,-4-4 0,4 0 0,-6 4 0,0-9 0,-1 3 0,-5 1 0,4-4 0,-10 3 0,5 1 0,-1-4 0,-4 3 0,4 0 0,-5-2 0,-1 2 0,0 0 0,1-3 0,5 8 0,-4-7 0,4 2 0,1 1 0,-5-4 0,10 9 0,-4-9 0,5 4 0,-5-1 0,-1-3 0,-1 3 0,-4 1 0,-1-4 0,-7 3 0,-5-4 0,0 0 0,-5 0 0,0 0 0,-5 0 0,0 0 0,0 0 0,0 0 0,5 0 0,-4 0 0,3 0 0,6 0 0,-4 0 0,15 0 0,-10 0 0,-1 0 0,-1 0 0,-3 0 0,9 0 0,-4 0 0,0 0 0,-3 0 0,-6 0 0,2 0 0,-4 0 0,0 0 0,0-3 0,0 2 0,0-7 0,0 7 0,5-6 0,-4 6 0,4-7 0,-5 7 0,0-6 0,0 6 0,0-3 0,0 1 0,4-2 0,-3 0 0,4-3 0,-1 4 0,-3-1 0,4-3 0,-5 7 0,0-2 0,0-5 0,0 6 0,1-10 0,-1 7 0,0-3 0,0 0 0,0 3 0,0-2 0,0 3 0,-3-4 0,-2 0 0,1-4 0,1 2 0,3-7 0,1 8 0,-1-3 0,0 3 0,-3 1 0,2 0 0,-6 0 0,2 0 0,1 0 0,0-4 0,5-2 0,-1 0 0,1-2 0,-1 6 0,1-2 0,-1-1 0,0 8 0,1-7 0,-1 4 0,1-6 0,-1-3 0,1-1 0,0 0 0,0 0 0,-1 4 0,1-3 0,-4 8 0,2 0 0,-6 2 0,3 2 0,-4-3 0,0 0 0,0-4 0,4 3 0,-4-8 0,4 7 0,-4-2 0,4-6 0,-3 3 0,4-8 0,-5 0 0,0-1 0,0-1 0,0 2 0,0 5 0,0-11 0,0 3 0,0-15 0,0 10 0,0-11 0,0 11 0,0-10 0,0 10 0,-5-4 0,0 5 0,-5 1 0,0-1 0,-4 0 0,-1 6 0,0-4 0,-3 3 0,4 1 0,-6-4 0,2 8 0,-2-8 0,2 9 0,-1-9 0,-6 2 0,5 1 0,-5-4 0,1 9 0,4-3 0,-4-1 0,1 4 0,-3-10 0,1 10 0,-4-5 0,3 0 0,-4 4 0,-1-4 0,-4 4 0,-2 1 0,-6 3 0,0-3 0,0 8 0,1-4 0,-8 0 0,5 4 0,-4 0 0,-1 2 0,-1 9 0,0-4 0,-5 5 0,11 0 0,-11 0 0,11 0 0,-4 0 0,6 0 0,6 0 0,-5 0 0,11 0 0,-10 0 0,4 0 0,0 0 0,-11 0 0,9 4 0,-10 2 0,-1 5 0,-1-5 0,-14 5 0,5-5 0,-6 6 0,9 0 0,-1-1 0,-8 1 0,6 0 0,2-1 0,8 0 0,13 0 0,-4-1 0,4 1 0,5-2 0,3 1 0,0 0 0,8-1 0,-13 5 0,15-3 0,-4 2 0,-8 8 0,10-10 0,-15 15 0,17-12 0,-4 0 0,5-1 0,4 0 0,1-3 0,-6 13 0,8-12 0,-9 12 0,12-10 0,-1 1 0,-5 8 0,1-8 0,-2 9 0,-2-5 0,7 0 0,-3 0 0,4-4 0,4-2 0,-2-4 0,6 0 0,-3 0 0,1 0 0,2 0 0,-3 1 0,4-1 0,0 0 0,-4 4 0,3 2 0,-3 4 0,4-1 0,0 1 0,0 5 0,0-3 0,0 8 0,0-4 0,0 0 0,0 4 0,0-3 0,0 4 0,4 0 0,2 1 0,4-1 0,-1 1 0,5-1 0,2 0 0,-1-4 0,3 3 0,-4-9 0,11 10 0,-5-9 0,4 9 0,0-9 0,-4 3 0,9 2 0,-10-9 0,6 7 0,-2-13 0,-4 7 0,4-3 0,-5 0 0,0 3 0,5-6 0,-4 6 0,9-2 0,-4 3 0,0-3 0,4 4 0,-8-9 0,3 7 0,-5-7 0,-1 3 0,1 0 0,-4-3 0,3 3 0,-4-1 0,5-2 0,0 7 0,0-7 0,0 7 0,0-7 0,-1 3 0,-3-5 0,3 1 0,-8-1 0,3 1 0,-4-5 0,1 3 0,-2-6 0,-2 6 0,-2-3 0,-3 4 0,0-1 0,0 1 0,0-3 0,0-2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7T18:20:58.705"/>
    </inkml:context>
    <inkml:brush xml:id="br0">
      <inkml:brushProperty name="width" value="0.05" units="cm"/>
      <inkml:brushProperty name="height" value="0.05" units="cm"/>
      <inkml:brushProperty name="color" value="#E71224"/>
    </inkml:brush>
  </inkml:definitions>
  <inkml:trace contextRef="#ctx0" brushRef="#br0">1447 0 20146,'-16'0'0,"-1"0"2080,2 0-2080,1 0 751,-1 0-751,6 0 388,-3 0-388,0 0 1210,3 0-1210,-8 0 0,3 0 0,0 0 0,2 0 0,-6 0 0,3 0 0,-8 0 0,10 0 0,-4 0 0,7 0 0,-7 0 0,4 0 0,-5 0 0,4 0 0,-3 0 0,8 0 0,-8 0 0,3 0 0,-4 0 0,5 0 0,-4 0 0,7 0 0,-2 0 0,-1 0 0,0 0 0,-1 0 0,-3 0 0,8 0 0,-8 0 0,3 0 0,-4 0 0,0 0 0,5 0 0,0 0 0,5 0 0,0 0 0,-1 0 0,2 0 0,-2 4 0,-3-3 0,3 2 0,-4-3 0,5 0 0,0 4 0,0-3 0,0 2 0,4-6 0,-6 2 0,4-2 0,-9 3 0,6 0 0,-8 0 0,7 0 0,-2 0 0,-1 0 0,0 0 0,-1 0 0,1 0 0,5 0 0,0 0 0,0 0 0,0 0 0,1 0 0,-6 0 0,4 0 0,-8 0 0,4 0 0,-1 0 0,-8 0 0,7 0 0,-13 0 0,9 0 0,-5 0 0,11 0 0,0 0 0,5 0 0,0 0 0,0 0 0,-4 4 0,3-3 0,-8 7 0,8-7 0,-8 3 0,8 0 0,-19 1 0,16 0 0,-16 4 0,14-8 0,0 3 0,2-1 0,4-2 0,-1 3 0,1-1 0,4 1 0,-3 4 0,2-1 0,-3 1 0,0 0 0,4 0 0,-4-3 0,7 2 0,-6-2 0,6 3 0,-6 0 0,2 0 0,1 0 0,-3 0 0,6 0 0,-7 0 0,7 0 0,-2 0 0,3 0 0,-4 0 0,3 0 0,-2 0 0,3 0 0,0 0 0,-4 1 0,3-1 0,-3 4 0,0 2 0,3 3 0,-3 1 0,4-4 0,0 3 0,0-4 0,0 5 0,0 0 0,0 0 0,0-5 0,0 0 0,0-5 0,0 4 0,0 2 0,0-1 0,0 4 0,0-3 0,4 4 0,1-1 0,4-3 0,0 3 0,-1-8 0,1 8 0,-1-8 0,1 8 0,-1-8 0,0 3 0,0-4 0,5 5 0,-4-4 0,8 4 0,-8-5 0,8 1 0,-8-1 0,8 1 0,-8-1 0,8-3 0,-4 3 0,5-7 0,-4 6 0,2-6 0,-2 3 0,4 0 0,0-3 0,0 3 0,0-4 0,-5 3 0,4-2 0,-8 3 0,8-4 0,-8 0 0,8 0 0,-8 0 0,3 0 0,1 0 0,0 0 0,1 0 0,3 0 0,-8 0 0,3 0 0,1 0 0,-4 0 0,8 0 0,-8 0 0,3 0 0,1 0 0,-4 0 0,3 0 0,-4 0 0,1 0 0,3 0 0,-3 0 0,4 0 0,-5 0 0,0 0 0,4 0 0,-3-4 0,8 3 0,-8-3 0,4 4 0,-5 0 0,0 0 0,0-3 0,5 2 0,0-3 0,1 1 0,-2 2 0,0-3 0,-2 4 0,6-4 0,-2-1 0,4 0 0,0-3 0,-5 7 0,0-7 0,-5 7 0,0-2 0,4-1 0,2 3 0,4-7 0,-5 6 0,0-2 0,-5 1 0,0 2 0,4-7 0,2 7 0,4-7 0,-5 7 0,4-7 0,-8 7 0,4-3 0,-5 0 0,0 4 0,9-9 0,-6 8 0,11-7 0,-13 7 0,3-7 0,1 7 0,-4-6 0,3 6 0,-4-3 0,-3 1 0,2-2 0,2-3 0,0-1 0,8 0 0,-8 5 0,4-4 0,-5 4 0,0-5 0,0 5 0,0 0 0,-4 0 0,0 0 0,0-8 0,0 4 0,5-9 0,-1 8 0,1-8 0,-1 8 0,0-4 0,0 5 0,6-10 0,-5 4 0,5-10 0,-5 11 0,-1-4 0,1 8 0,-1-4 0,0 5 0,0 0 0,-3 0 0,-2 0 0,-3 0 0,0 0 0,0 0 0,0 0 0,0-3 0,0 2 0,0-3 0,0 4 0,0 0 0,0 0 0,0 0 0,0 1 0,0-1 0,-3 1 0,2-1 0,-6 3 0,2-2 0,-3 6 0,4-6 0,-3 6 0,3-3 0,0 1 0,-3 2 0,2-6 0,-2 2 0,-2 1 0,1-3 0,0 6 0,4-7 0,-3 7 0,2-2 0,-2 3 0,-1 0 0,0 0 0,0 0 0,-5 0 0,4 0 0,-8-4 0,8 3 0,-4-3 0,5 4 0,0-4 0,0 3 0,0-6 0,-1 6 0,1-6 0,0 6 0,4-6 0,-3 6 0,3-5 0,-4 5 0,4-6 0,1 3 0,3-4 0,0 0 0,0 1 0,0-1 0,0 0 0,0 1 0,0-1 0,0 0 0,3 4 0,6 1 0,-3 3 0,2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4T18:58:55.766"/>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59,'82'2,"0"0,-14 1,-1 0,-12-1,-10 0,-10-1,-2-1,-1-1,-3 0,2 0,6 0,7 0,7 0,-4 0,-8 0,-11 1,-9-1,-4 1,4 0,1 0,10 0,4 0,9 0,4 1,-2 0,-4 1,-8-1,-3 0,-1 1,-3-1,1 0,-3 0,-2 0,-3 0,-2-1,1 0,0 0,2 0,2 0,0 1,1-1,2 0,4 1,0 0,-1 1,-3-1,-1 0,1 0,1 0,4 0,6-1,9 1,6-1,3 1,-2-1,-3 0,-8 0,-5 1,-5-1,-1 0,-1 0,-3 0,2 1,0-1,3 1,1 0,2-1,2 0,3 1,-1-1,-4 1,2 0,-2-1,-2 1,-4 0,-5 0,0-1,-1 1,3 0,-1 0,4-1,4 0,6 0,7 0,4 0,-4 0,-9 0,-8 0,-5 0,0 1,3 0,3 0,1 0,0 1,0-1,1 1,5-1,3 0,3-1,4 0,3 0,1 1,-1 0,-8 0,-7-1,-6 1,-3-1,4 1,1 0,2 0,-2 0,0-1,3 0,5 0,4 0,5 0,5 0,-2 1,-9-1,-12 1,-10-1,-3 1,0-1,1 0,1 0,3 0,3-1,5 0,3 0,-1 0,-4-1,-5 1,-1 0,-2 1,-1 0,-2 1,0 0,-1 1,1-1,4 0,-2-1,3-2,-5 1,-3-1,3-1,-1 2,0-1,5 2,-6 0,6 0,-3 0,1 0,3 0,-1 1,1 0,0-1,2 1,1-1,2 1,-1-2,1 0,-2-1,-1 0,-3-1,-2 1,-3 0,-1 0,5 0,-5 1,6 0,-3 1,2-1,2 1,0-1,2 1,-1-2,0 1,0-1,-1 0,0 0,0 1,1-1,1 0,1 0,0 1,0 0,3 1,2-1,1-1,1 0,-3-1,-1 1,-3 1,-1-1,-1 1,0 0,0 0,-1 1,0 0,1 0,2 0,2 0,4 1,6-2,7 1,5-2,4-1,4-1,1 0,-1 1,-5 1,-8 1,-5 0,-10 0,-3 1,-3 1,2-1,8 0,9 0,9 0,9-2,0 0,0-2,-5 0,-11 0,-11 1,-13 0,-8 2,5 0,0 1,8-1,-1 1,1 0,2 0,1 1,0 0,-2-1,-4 1,-1-1,-4 1,-1-1,3-1,-5 1,10-1,-6 1,7 0,-4 0,0 0,3 0,-1 0,0 0,-2-1,-2 0,-3 0,3 0,-4-1,3 0,-3 1,3 0,3 0,1 0,2 0,0 1,-2 0,-2 0,-3 0,-2 0,2 0,0-1,0 0,0 0,-1 1,2-1,3 1,1 0,-2-1,-3 1,-1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7T18:05:56.320"/>
    </inkml:context>
    <inkml:brush xml:id="br0">
      <inkml:brushProperty name="width" value="0.05" units="cm"/>
      <inkml:brushProperty name="height" value="0.05" units="cm"/>
      <inkml:brushProperty name="color" value="#E71224"/>
    </inkml:brush>
  </inkml:definitions>
  <inkml:trace contextRef="#ctx0" brushRef="#br0">2379 430 24575,'-20'0'0,"-18"0"0,5 0 0,-17 0 0,1 0 0,-3 0 0,-6 0 0,-7 0 0,5 0 0,1 0 0,-4 0 0,22 0 0,-14 0 0,11 0 0,0 0 0,0 0 0,-4 0 0,9 0 0,-4 0 0,1 0 0,-1 0 0,-2 0 0,-5 0 0,13 0 0,-4 0 0,10 0 0,-10 0 0,15 0 0,-8 0 0,9 0 0,-4 0 0,-1 0 0,1 0 0,-1 0 0,1 0 0,-1 0 0,1 0 0,4 0 0,-3 0 0,4 0 0,-1 0 0,-3 0 0,3 0 0,-4 0 0,5 0 0,-5 0 0,5 0 0,0 0 0,0 0 0,6 4 0,-5 1 0,4 4 0,0 0 0,-9 1 0,12 2 0,-13-1 0,11 6 0,-13 4 0,5 0 0,-6 4 0,9-6 0,0 0 0,3 4 0,-4-3 0,6 3 0,4-10 0,1 4 0,0-3 0,3 3 0,-3 1 0,8 0 0,-8 5 0,11-4 0,-11 9 0,7-3 0,-4 10 0,0 2 0,-1 6 0,0-1 0,0 1 0,5 0 0,-4 6 0,9 2 0,-4 7 0,5 0 0,0 0 0,0-7 0,0 5 0,0-11 0,0 4 0,0-12 0,5 4 0,0-10 0,6 10 0,3-10 0,2 10 0,5-4 0,0 0 0,0 4 0,4-9 0,-2 10 0,9-2 0,-5-2 0,8 7 0,3-10 0,-3 3 0,10-3 0,-12-3 0,12 2 0,-6-6 0,0 4 0,3-14 0,-4 7 0,11-8 0,-4 0 0,11-1 0,-5-4 0,14-1 0,-5 1 0,13 0 0,-6-5 0,7 4 0,18-10 0,-20 5 0,-18-6 0,-1 0 0,11 0 0,26 0 0,-23 0 0,8 0 0,-1 0 0,-6 0 0,4 0 0,-12 0 0,13 0 0,-14-5 0,14 3 0,-13-8 0,5-2 0,-7-1 0,-7-3 0,-1 0 0,-8 4 0,1-8 0,-6 8 0,-7-6 0,11-4 0,-14 5 0,16-13 0,-13 13 0,23-29 0,-10 14 0,10-10 0,-13 3 0,-9 11 0,2-10 0,9-16 0,-13 12 0,7-17 0,-15 16 0,2-14 0,-6 10 0,0-16 0,-11 4 0,-1-8 0,-5-1 0,0-4 0,0 4 0,0 1 0,0-6 0,-10 13 0,-3-5 0,-10 7 0,-6 0 0,0 0 0,-16-18 0,1 11 0,-2-12 0,6 29 0,-2-9 0,0 8 0,-6-6 0,5 1 0,-2 8 0,4 4 0,0-3 0,-4 9 0,5 2 0,-6 1 0,1 4 0,6 1 0,-4 1 0,6 6 0,-6 0 0,0 4 0,1 1 0,5 6 0,1 0 0,7 0 0,-7 4 0,5-3 0,-4 8 0,5-7 0,1 6 0,-1-2 0,1 4 0,4 0 0,-3 0 0,13 0 0,-7 0 0,13 0 0,-3 0 0,8 4 0,0 0 0,0 4 0,4 0 0,-4 0 0,0-3 0,3 2 0,-2-3 0,3 4 0,-4-4 0,0-1 0,-4 1 0,0-3 0,-5 6 0,4-6 0,-8 7 0,3-3 0,-9 5 0,4-5 0,-15 4 0,8-4 0,-10 5 0,7-4 0,-6 3 0,4-3 0,-5-1 0,-6 5 0,14-9 0,-13 9 0,17-5 0,-5 0 0,-1 4 0,6-8 0,0 8 0,11-8 0,0 6 0,5-6 0,4 6 0,0-3 0,4 4 0,0-1 0,0 1 0,0-1 0,3 1 0,-2 0 0,3-1 0,-4-2 0,0-2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4T18:59:25.424"/>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3879 269,'-53'-40,"6"5,22 21,-1 1,-4-1,-13-1,-20-4,-20-2,33 10,-1 0,-4 0,0 1,4 1,3 0,-41-5,16 3,12 5,0 2,6 3,2 1,-3 3,1 1,-2 1,-6 1,-4-3,-10 0,-8-2,0 0,-7-2,42 0,0 0,-49-1,0 0,13 1,14 1,6 0,4 2,2 0,1 2,3 1,3 0,-1 0,-2 1,3 0,6 0,3 0,5-2,-2 0,-3 0,-7 0,-6 0,-4 1,1 1,4 3,5 2,5 3,6 0,7-2,5-1,4-3,5 0,2-1,1 1,-2 1,-3 3,-5 1,0 3,-1 1,2 0,1 1,0 2,2 0,1 1,2 1,4 0,0 1,1 3,0 1,2 0,0-1,1-1,3-3,0 0,1-2,0 0,0 0,1 3,0 0,1 0,0 2,1 1,1 3,1 6,0 4,0 6,1-1,1-2,-1-3,1 0,0-4,1-3,0-3,0-4,0 2,1 2,0 7,1 7,3 5,1 4,3 2,2-2,0-1,-1-8,0-6,-3-8,0-5,0-4,2-2,1-1,2-1,3 3,5 3,5 4,4 2,3-1,1-1,-2-3,2-3,1-3,6-3,4-2,2-4,2-1,2-2,10-1,5-1,10-1,7-3,0-2,-10-1,-13-3,-11-2,-8-1,-1-2,1 0,7-2,16-2,18 0,-33 8,2 0,2 1,2 0,3 1,1-1,-3 0,1-1,-1-1,1-1,2 0,-1-1,-1 0,-2-1,-3 1,-2 0,32-9,-17 0,-9-1,-3-1,-2-3,0-1,2-1,1 0,-2 0,-6 1,-9 3,-4 1,-4 1,-2 0,2-1,-1-1,-1 0,0 0,-1 1,-1 1,0-2,1-2,0-4,0-7,2-5,1-3,-1 1,-1 3,-4 6,-3 4,-2 3,-2 1,-1 2,0 1,-1 1,0 0,0 1,-3 2,-1 2,-2 1,-1-1,0-2,-2-1,-2 0,-2 0,-2 2,-2 0,-2 2,-3 0,-6 2,-6-1,-6 1,-10-1,-9 0,-14 0,-12 1,-10 3,-5 3,-1 4,6 2,2 1,-3 1,-8 3,1 1,-1 0,7 2,12 2,-4 2,13 2,0 1,0 0,1 0,-1-1,1-2,1-2,1-1,-1 1,1 1,-2 1,1 1,2 2,0 3,1 1,-1 3,2-1,3 0,-13 3,4-1,-3 1,10-4,15-3,-1 0,2 0,-3 1,2-1,2 1,5-1,4-1,3-1,2-3,2-1,2 0,-1 1,-1 3,0 2,-1 3,1 2,1 2,1 3,0 1,3 0,4 1,3-2,4-2,2-2,3-5,2-1,8 3,3-2,12 7,8-2,14 1,17 2,17-2,16-2,-44-11,1-1,-2-1,-1-2,45 1,-37-7,1-1,1-2,1-2,3 0,-1-1,-5-1,-4-1,21-5,-13 0,-14 0,-4-2,1-2,6-2,7 0,9-1,13-1,8 0,-39 11,1 0,-1-1,1-1,-1 1,-1-1,38-12,-13 1,-10 3,-10 2,-3 3,-6 1,1 1,-1 1,1 1,-1-1,-4 1,-5 0,-6 0,-7 2,-5 0,-1 1,-1-1,-1 2,3 0,2-2,3 0,1-3,-2-1,-5 2,-6 1,-61-2,-24 5,12 2,-5 2,1 2,2 1,4 2,3 0,-39 7,20 2,14 3,5 0,2 1,-3 2,-3 1,-6-2,-9-2,-5-4,1-3,1 0,9-1,5 1,-4 2,-10 3,-6 1,-3 0,3-3,0-4,6-5,5-3,7-1,8-1,-3 0,4 1,-1 1,0 0,8 2,3 1,9 0,5-1,1 1,5-1,0 0,4-1,0 0,-1-1,1 0,4 0,3 1,5 0,-5-1,4-1,-5-3,3-1,-1-3,-2-2,2-2,2-1,3-1,4-2,4-2,1 1,2 4,1 1,7-3,7 1,14-6,14 3,10-1,13 1,4 0,3 2,0 1,-3 2,-1 2,-2 0,-3 1,-6-1,-5 1,-6 0,-4 0,1 1,3 2,5 1,7 1,4 3,9 1,3 3,7 3,0 1,-4 2,-5-1,-8 0,-5-1,-3 0,0-1,-1 0,-6-1,-8-1,-11 1,-9-2,-6 1,-2-1,2 1,6 0,1 0,1 0,-7 0,-4-1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8T13:33:47.982"/>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0,'38'0,"-6"0,-23 0,4 0,5 0,-3 0,6 0,-7 0,0 4,7-3,-10 3,7 0,-1-3,-6 4,10-1,-7-3,0 3,3 0,-3-3,0 7,3-7,-3 3,3-4,1 0,-5 0,4 0,-3 4,4-3,-3 3,2-4,-3 0,4 0,-4 4,4-3,-4 3,6-4,-6 4,5-3,-4 3,1-4,3 0,-4 0,0 0,4 0,-4 0,5 0,-5 0,4 0,-3 0,4 0,0 0,0 0,0 0,0 0,-5 0,4 0,-3 0,-1 0,4 0,0 0,2 0,-2 0,0 0,-4 0,6 5,-1-4,0 3,6-4,-5 0,5 0,-6 0,6 5,-9-4,7 4,-8 0,4-4,0 3,-5 0,4-3,-4 3,0-4,10 5,-8-4,9 4,-6-5,6 0,-5 0,5 0,0 0,-5 0,5 0,0 0,-4 0,9 0,-9 0,4 0,0 0,-5 0,5 0,-6 0,0 0,0 0,1 0,-6 0,8 0,-12 0,7 0,-1 0,-1 0,3 0,-1 0,-4 0,4 0,1 0,-4 0,3 0,-3 0,-1 0,5 0,0 0,2 0,-2 0,0 0,-3 0,-1 0,8 0,-7 0,3 0,0 0,-4 0,5 0,1 0,-1 0,0 0,6 0,-5 0,5 0,-6 0,0 0,0 0,1 0,-6 0,4 0,0 0,-3 0,7 0,-8 0,5 0,1 0,-1 0,6 0,-5 0,11 0,-5 0,13 0,-5 0,4 0,1 0,-5 0,5 0,-7 0,0 0,-6 0,5 0,-11 0,5 0,-6 0,0 0,6 0,-4 0,4 0,-6 0,0 0,0 0,-5 0,4 0,-4 0,5 0,-4 0,3 0,0 0,-3 0,7 0,-8 0,5 0,0 0,1 0,-1 0,6 0,-5 0,11 0,-11 0,11 0,-10 0,3 0,-4 0,-6 0,4 0,-5 0,1 0,2 0,-3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4T18:22:47.774"/>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20,'47'-4,"-8"0,-22 4,-5-1,9 1,-8 0,8 0,-4 0,-7 0,14 0,-7 1,6 0,-7-1,-3 1,5-1,-3 0,4 0,0 0,-6 0,3-1,1 1,-2 0,5 0,2 0,6 0,7 0,2 0,-3 0,-11 0,-9 0,2-1,2 1,9-1,0 1,-2 0,-8 0,-4 0,6 0,-7-1,6 1,2-1,-5 1,6 0,-8 0,2 0,3 0,-1-1,1 0,-3 1,3-1,-4 1,6 1,-5-1,2 0,1 1,-2-1,3 0,-5 0,1 0,0 0,3 0,1 0,1 0,1 0,-1 0,2-1,1 1,-2-1,0 1,-3-1,-3 0,4 0,-5 1,6-1,-3 1,3-1,-1 1,-5 0,3 0,1 1,2 0,5-1,-3 1,-1 0,-1 0,-2-1,-1 0,-2 0,1 0,-1 0,2 0,-2 0,6 0,-4 0,6 0,-2 0,1 0,0 0,-3 0,-1 0,-1 0,-2-1,0 0,1 1,2-1,-5 0,5 0,-4 1,2 0,4 0,-2 0,2 0,-2 0,-1 0,-3 0,3 0,-3 0,5 0,-5 0,2 0,0 1,-1-1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24T18:23:47.757"/>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4058 195,'-64'-22,"-2"1,4 5,1 3,4 4,9 4,5 2,4 2,1 1,0-1,1 0,-2 0,-2-2,-5 1,-4-2,-3 0,2 0,7 1,8-1,9 2,3 0,1 1,-3-1,-2 0,-3 0,-4-1,-4-1,1 1,4-1,-1 1,-2 0,-4 0,-1 0,6 0,4 1,3 0,-6 0,-5 0,-7 0,-7-1,0 0,-1 1,-1 1,0-1,-1 1,1 1,-2-1,1 0,0-1,5 0,4 1,1-1,-3 1,-1 0,-2 0,4 0,4 1,2-1,7 1,4 0,6 0,5-1,5 1,-1 0,-1 0,-3 1,-2-1,0-1,1 1,1 0,-1 1,0 0,-5 1,-7 0,-5 1,-5-1,2 0,0-1,0 1,-4-1,-3-1,-4 1,-2-1,0 1,6-1,10 1,10 1,7-1,2 0,-1 0,-2 0,-1 0,-3-1,-2 0,-1 1,0-1,-1 0,1 1,3 0,2 0,3 0,1 1,2 0,2 0,3 0,-2 0,2 0,-4 2,6 5,1 2</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4T18:24:04.955"/>
    </inkml:context>
    <inkml:brush xml:id="br0">
      <inkml:brushProperty name="width" value="0.05" units="cm"/>
      <inkml:brushProperty name="height" value="0.05" units="cm"/>
      <inkml:brushProperty name="color" value="#E71224"/>
    </inkml:brush>
  </inkml:definitions>
  <inkml:trace contextRef="#ctx0" brushRef="#br0">88 0 24575,'-1'14'0,"-1"1"0,-2 5 0,-1 7 0,0 8 0,0 3 0,0 2 0,-1-1 0,-1 0 0,0-2 0,2-1 0,1-1 0,0-2 0,2-4 0,0-2 0,0-3 0,1-1 0,0 2 0,-2 1 0,1 3 0,-1 0 0,1-1 0,1-1 0,0-3 0,0-5 0,-1-3 0,0-5 0,1-3 0,0-4 0,1-1 0,0-2 0,0 0 0,0-4 0,0 0 0,0-4 0,0 5 0,0-1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4T18:24:09.526"/>
    </inkml:context>
    <inkml:brush xml:id="br0">
      <inkml:brushProperty name="width" value="0.05" units="cm"/>
      <inkml:brushProperty name="height" value="0.05" units="cm"/>
      <inkml:brushProperty name="color" value="#E71224"/>
    </inkml:brush>
  </inkml:definitions>
  <inkml:trace contextRef="#ctx0" brushRef="#br0">143 1 24575,'-6'1'0,"-2"2"0,0 2 0,-1 1 0,1 1 0,1 1 0,0 1 0,0 2 0,-2 2 0,0 3 0,0 1 0,-1 2 0,2-1 0,1-2 0,2-1 0,1-2 0,1 0 0,1-1 0,0-1 0,0 1 0,0 0 0,0 1 0,0 1 0,0 2 0,1 1 0,-1 1 0,2-1 0,-1-2 0,1-2 0,0 1 0,0 0 0,0 3 0,0 0 0,0 0 0,1-3 0,0-1 0,-1-1 0,1 0 0,0 0 0,0-2 0,0 0 0,0-3 0,0 0 0,-1-2 0,1 1 0,1-1 0,0 2 0,1-1 0,1 0 0,0 0 0,0 1 0,0-2 0,0 1 0,0-2 0,1 1 0,1 0 0,2 0 0,0 0 0,1-1 0,0-1 0,2 1 0,2 0 0,-1-1 0,-2 0 0,-3-1 0,-1-2 0,0 1 0,2-1 0,0 1 0,1-1 0,-1 1 0,0-1 0,-1 0 0,3 0 0,2-1 0,4 0 0,4-1 0,8-3 0,6-2 0,2-3 0,-5 0 0,-10 1 0,-9 0 0,-6 1 0,-2 1 0,-3 1 0,-2 0 0,0-1 0,0-2 0,-1-2 0,-1-3 0,0-2 0,1-1 0,-1 1 0,0 0 0,2 2 0,-1 1 0,0 0 0,-2-1 0,-2-4 0,-1-2 0,-3 0 0,0 4 0,1 3 0,3 5 0,1 3 0,2 3 0,0 1 0,1 0 0,-2 1 0,-6 1 0,-6-1 0,-4 1 0,-1 0 0,3 1 0,1 0 0,2 1 0,0 4 0,-1 2 0,0 2 0,4 0 0,2-2 0,4 0 0,0-2 0,1 0 0,1 0 0,0 1 0,1 1 0,0 3 0,1 1 0,0-1 0,1-2 0,-1-2 0,1-3 0,1-1 0,-1-1 0,1 0 0,-1 3 0,0 4 0,-1 3 0,1 0 0,0-3 0,3-7 0,-2-2 0,2-2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4T18:24:10.675"/>
    </inkml:context>
    <inkml:brush xml:id="br0">
      <inkml:brushProperty name="width" value="0.05" units="cm"/>
      <inkml:brushProperty name="height" value="0.05" units="cm"/>
      <inkml:brushProperty name="color" value="#E71224"/>
    </inkml:brush>
  </inkml:definitions>
  <inkml:trace contextRef="#ctx0" brushRef="#br0">0 1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9BA927-8086-3542-AE55-C1C7C9B55B7C}" type="datetimeFigureOut">
              <a:rPr lang="en-US" smtClean="0"/>
              <a:t>5/28/2025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6E0653-02E5-E34C-B2DA-EE909957DE3E}" type="slidenum">
              <a:rPr lang="en-US" smtClean="0"/>
              <a:t>‹#›</a:t>
            </a:fld>
            <a:endParaRPr lang="en-US"/>
          </a:p>
        </p:txBody>
      </p:sp>
    </p:spTree>
    <p:extLst>
      <p:ext uri="{BB962C8B-B14F-4D97-AF65-F5344CB8AC3E}">
        <p14:creationId xmlns:p14="http://schemas.microsoft.com/office/powerpoint/2010/main" val="3025315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ncbi.nlm.nih.gov/pmc/articles/PMC6867082/#R19"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www.ncbi.nlm.nih.gov/pmc/articles/PMC6867082/#R36"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codes.ohio.gov/ohio-revised-code/section-5139.36"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content.govdelivery.com</a:t>
            </a:r>
            <a:r>
              <a:rPr lang="en-US" dirty="0"/>
              <a:t>/attachments/OHIOGOVERNOR/2024/08/30/</a:t>
            </a:r>
            <a:r>
              <a:rPr lang="en-US" dirty="0" err="1"/>
              <a:t>file_attachments</a:t>
            </a:r>
            <a:r>
              <a:rPr lang="en-US" dirty="0"/>
              <a:t>/2983646/Juvenile%20Justice%20Internet%20FINAL.pdf</a:t>
            </a:r>
          </a:p>
          <a:p>
            <a:endParaRPr lang="en-US" dirty="0"/>
          </a:p>
        </p:txBody>
      </p:sp>
      <p:sp>
        <p:nvSpPr>
          <p:cNvPr id="4" name="Slide Number Placeholder 3"/>
          <p:cNvSpPr>
            <a:spLocks noGrp="1"/>
          </p:cNvSpPr>
          <p:nvPr>
            <p:ph type="sldNum" sz="quarter" idx="5"/>
          </p:nvPr>
        </p:nvSpPr>
        <p:spPr/>
        <p:txBody>
          <a:bodyPr/>
          <a:lstStyle/>
          <a:p>
            <a:fld id="{A16E0653-02E5-E34C-B2DA-EE909957DE3E}" type="slidenum">
              <a:rPr lang="en-US" smtClean="0"/>
              <a:t>1</a:t>
            </a:fld>
            <a:endParaRPr lang="en-US"/>
          </a:p>
        </p:txBody>
      </p:sp>
    </p:spTree>
    <p:extLst>
      <p:ext uri="{BB962C8B-B14F-4D97-AF65-F5344CB8AC3E}">
        <p14:creationId xmlns:p14="http://schemas.microsoft.com/office/powerpoint/2010/main" val="364495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DEA3C-74F8-348E-1A17-BE04D10521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969AA0-B77F-C0C6-9FED-395CA0EB88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3B179B-73D6-973C-6778-51B92F8A5F1E}"/>
              </a:ext>
            </a:extLst>
          </p:cNvPr>
          <p:cNvSpPr>
            <a:spLocks noGrp="1"/>
          </p:cNvSpPr>
          <p:nvPr>
            <p:ph type="body" idx="1"/>
          </p:nvPr>
        </p:nvSpPr>
        <p:spPr/>
        <p:txBody>
          <a:bodyPr/>
          <a:lstStyle/>
          <a:p>
            <a:pPr marL="228600" marR="0">
              <a:spcBef>
                <a:spcPts val="0"/>
              </a:spcBef>
              <a:spcAft>
                <a:spcPts val="1500"/>
              </a:spcAft>
            </a:pPr>
            <a:r>
              <a:rPr lang="en-US" sz="1400" i="1" dirty="0">
                <a:solidFill>
                  <a:srgbClr val="000000"/>
                </a:solidFill>
                <a:effectLst/>
                <a:latin typeface="Arial" panose="020B0604020202020204" pitchFamily="34" charset="0"/>
                <a:ea typeface="Times New Roman" panose="02020603050405020304" pitchFamily="18" charset="0"/>
              </a:rPr>
              <a:t>Officials can govern smaller prisons more easily and </a:t>
            </a:r>
            <a:r>
              <a:rPr lang="en-US" sz="1400" b="1" i="1" dirty="0">
                <a:solidFill>
                  <a:srgbClr val="000000"/>
                </a:solidFill>
                <a:effectLst/>
                <a:latin typeface="Arial" panose="020B0604020202020204" pitchFamily="34" charset="0"/>
                <a:ea typeface="Times New Roman" panose="02020603050405020304" pitchFamily="18" charset="0"/>
              </a:rPr>
              <a:t>safety improves for everyone</a:t>
            </a:r>
            <a:r>
              <a:rPr lang="en-US" sz="1400" i="1" dirty="0">
                <a:solidFill>
                  <a:srgbClr val="000000"/>
                </a:solidFill>
                <a:effectLst/>
                <a:latin typeface="Arial" panose="020B0604020202020204" pitchFamily="34" charset="0"/>
                <a:ea typeface="Times New Roman" panose="02020603050405020304" pitchFamily="18" charset="0"/>
              </a:rPr>
              <a:t>:</a:t>
            </a:r>
          </a:p>
          <a:p>
            <a:pPr marL="514350" marR="0" indent="-285750">
              <a:spcBef>
                <a:spcPts val="0"/>
              </a:spcBef>
              <a:spcAft>
                <a:spcPts val="1500"/>
              </a:spcAft>
              <a:buFontTx/>
              <a:buChar char="-"/>
            </a:pPr>
            <a:r>
              <a:rPr lang="en-US" sz="2000" i="1" dirty="0">
                <a:solidFill>
                  <a:srgbClr val="000000"/>
                </a:solidFill>
                <a:latin typeface="Arial" panose="020B0604020202020204" pitchFamily="34" charset="0"/>
                <a:ea typeface="Times New Roman" panose="02020603050405020304" pitchFamily="18" charset="0"/>
              </a:rPr>
              <a:t>L</a:t>
            </a:r>
            <a:r>
              <a:rPr lang="en-US" sz="1400" i="1" dirty="0">
                <a:solidFill>
                  <a:srgbClr val="000000"/>
                </a:solidFill>
                <a:effectLst/>
                <a:latin typeface="Arial" panose="020B0604020202020204" pitchFamily="34" charset="0"/>
                <a:ea typeface="Times New Roman" panose="02020603050405020304" pitchFamily="18" charset="0"/>
              </a:rPr>
              <a:t>ess likely that large groups of prisoners will challenge officials’ authority/control.</a:t>
            </a:r>
          </a:p>
          <a:p>
            <a:pPr marL="514350" marR="0" indent="-285750">
              <a:spcBef>
                <a:spcPts val="0"/>
              </a:spcBef>
              <a:spcAft>
                <a:spcPts val="1500"/>
              </a:spcAft>
              <a:buFontTx/>
              <a:buChar char="-"/>
            </a:pPr>
            <a:r>
              <a:rPr lang="en-US" sz="1400" i="1" dirty="0">
                <a:solidFill>
                  <a:srgbClr val="000000"/>
                </a:solidFill>
                <a:effectLst/>
                <a:latin typeface="Arial" panose="020B0604020202020204" pitchFamily="34" charset="0"/>
                <a:ea typeface="Times New Roman" panose="02020603050405020304" pitchFamily="18" charset="0"/>
              </a:rPr>
              <a:t>Officials can more easily see prisoner interactions in places that are less crowded. </a:t>
            </a:r>
          </a:p>
          <a:p>
            <a:pPr marL="514350" marR="0" indent="-285750">
              <a:spcBef>
                <a:spcPts val="0"/>
              </a:spcBef>
              <a:spcAft>
                <a:spcPts val="1500"/>
              </a:spcAft>
              <a:buFontTx/>
              <a:buChar char="-"/>
            </a:pPr>
            <a:r>
              <a:rPr lang="en-US" sz="2000" i="1" dirty="0">
                <a:solidFill>
                  <a:srgbClr val="000000"/>
                </a:solidFill>
                <a:latin typeface="Arial" panose="020B0604020202020204" pitchFamily="34" charset="0"/>
                <a:ea typeface="Times New Roman" panose="02020603050405020304" pitchFamily="18" charset="0"/>
              </a:rPr>
              <a:t>O</a:t>
            </a:r>
            <a:r>
              <a:rPr lang="en-US" sz="1400" i="1" dirty="0">
                <a:solidFill>
                  <a:srgbClr val="000000"/>
                </a:solidFill>
                <a:effectLst/>
                <a:latin typeface="Arial" panose="020B0604020202020204" pitchFamily="34" charset="0"/>
                <a:ea typeface="Times New Roman" panose="02020603050405020304" pitchFamily="18" charset="0"/>
              </a:rPr>
              <a:t>fficers and prisoners can more easily get to know each other and develop respectful relationships. </a:t>
            </a:r>
          </a:p>
          <a:p>
            <a:pPr marL="514350" marR="0" indent="-285750">
              <a:spcBef>
                <a:spcPts val="0"/>
              </a:spcBef>
              <a:spcAft>
                <a:spcPts val="1500"/>
              </a:spcAft>
              <a:buFontTx/>
              <a:buChar char="-"/>
            </a:pPr>
            <a:r>
              <a:rPr lang="en-US" sz="1400" i="1" dirty="0">
                <a:solidFill>
                  <a:srgbClr val="000000"/>
                </a:solidFill>
                <a:effectLst/>
                <a:latin typeface="Arial" panose="020B0604020202020204" pitchFamily="34" charset="0"/>
                <a:ea typeface="Times New Roman" panose="02020603050405020304" pitchFamily="18" charset="0"/>
              </a:rPr>
              <a:t>Smaller prisons tend to have less bureaucratic hierarchy, leading to greater responsiveness to prisoner needs. Larger prisons require more regimentation, and they tend to take on an assembly line quality and the sense that officials are merely warehousing offenders. </a:t>
            </a:r>
          </a:p>
          <a:p>
            <a:pPr marL="514350" marR="0" indent="-285750">
              <a:spcBef>
                <a:spcPts val="0"/>
              </a:spcBef>
              <a:spcAft>
                <a:spcPts val="1500"/>
              </a:spcAft>
              <a:buFontTx/>
              <a:buChar char="-"/>
            </a:pPr>
            <a:r>
              <a:rPr lang="en-US" sz="1400" i="1" dirty="0">
                <a:solidFill>
                  <a:srgbClr val="000000"/>
                </a:solidFill>
                <a:effectLst/>
                <a:latin typeface="Arial" panose="020B0604020202020204" pitchFamily="34" charset="0"/>
                <a:ea typeface="Times New Roman" panose="02020603050405020304" pitchFamily="18" charset="0"/>
              </a:rPr>
              <a:t>Smaller prisons often have more opportunities for privacy and autonomy, leading to less conflict. </a:t>
            </a:r>
          </a:p>
          <a:p>
            <a:pPr marL="514350" marR="0" indent="-285750">
              <a:spcBef>
                <a:spcPts val="0"/>
              </a:spcBef>
              <a:spcAft>
                <a:spcPts val="1500"/>
              </a:spcAft>
              <a:buFontTx/>
              <a:buChar char="-"/>
            </a:pPr>
            <a:r>
              <a:rPr lang="en-US" sz="1400" i="1" dirty="0">
                <a:solidFill>
                  <a:srgbClr val="000000"/>
                </a:solidFill>
                <a:effectLst/>
                <a:latin typeface="Arial" panose="020B0604020202020204" pitchFamily="34" charset="0"/>
                <a:ea typeface="Times New Roman" panose="02020603050405020304" pitchFamily="18" charset="0"/>
              </a:rPr>
              <a:t>Prisoners report that in smaller prisons, they feel less stress, safer, and more respected by staff.</a:t>
            </a:r>
            <a:endParaRPr lang="en-US" sz="1600" b="1" i="1" kern="100" dirty="0">
              <a:solidFill>
                <a:srgbClr val="000000"/>
              </a:solidFill>
              <a:latin typeface="Aptos" panose="020B0004020202020204" pitchFamily="34" charset="0"/>
              <a:ea typeface="Times New Roman" panose="02020603050405020304" pitchFamily="18" charset="0"/>
              <a:cs typeface="Times New Roman" panose="02020603050405020304" pitchFamily="18" charset="0"/>
            </a:endParaRPr>
          </a:p>
          <a:p>
            <a:pPr marL="514350" marR="0" indent="-285750">
              <a:spcBef>
                <a:spcPts val="0"/>
              </a:spcBef>
              <a:spcAft>
                <a:spcPts val="1500"/>
              </a:spcAft>
              <a:buFontTx/>
              <a:buChar char="-"/>
            </a:pPr>
            <a:r>
              <a:rPr lang="en-US" sz="1400" i="1" dirty="0">
                <a:solidFill>
                  <a:srgbClr val="000000"/>
                </a:solidFill>
                <a:effectLst/>
                <a:latin typeface="Arial" panose="020B0604020202020204" pitchFamily="34" charset="0"/>
                <a:ea typeface="Aptos" panose="020B0004020202020204" pitchFamily="34" charset="0"/>
              </a:rPr>
              <a:t>The small size of the facility means that they know each other and divisions are not strong. In large prisons, by contrast prisoners often turn to organized prison gangs to exert control and/or for protection.</a:t>
            </a:r>
            <a:endParaRPr lang="en-US" sz="14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5F8B4441-12A7-D409-1B49-1C4F9171161C}"/>
              </a:ext>
            </a:extLst>
          </p:cNvPr>
          <p:cNvSpPr>
            <a:spLocks noGrp="1"/>
          </p:cNvSpPr>
          <p:nvPr>
            <p:ph type="sldNum" sz="quarter" idx="5"/>
          </p:nvPr>
        </p:nvSpPr>
        <p:spPr/>
        <p:txBody>
          <a:bodyPr/>
          <a:lstStyle/>
          <a:p>
            <a:fld id="{A16E0653-02E5-E34C-B2DA-EE909957DE3E}" type="slidenum">
              <a:rPr lang="en-US" smtClean="0"/>
              <a:t>21</a:t>
            </a:fld>
            <a:endParaRPr lang="en-US"/>
          </a:p>
        </p:txBody>
      </p:sp>
    </p:spTree>
    <p:extLst>
      <p:ext uri="{BB962C8B-B14F-4D97-AF65-F5344CB8AC3E}">
        <p14:creationId xmlns:p14="http://schemas.microsoft.com/office/powerpoint/2010/main" val="36625751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51733-C645-7AEE-4ECC-A7BC5034B2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99817A-AF31-2628-6771-C7B7946840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B3FE1C-4F20-68F8-09A3-EAE5D72B6609}"/>
              </a:ext>
            </a:extLst>
          </p:cNvPr>
          <p:cNvSpPr>
            <a:spLocks noGrp="1"/>
          </p:cNvSpPr>
          <p:nvPr>
            <p:ph type="body" idx="1"/>
          </p:nvPr>
        </p:nvSpPr>
        <p:spPr/>
        <p:txBody>
          <a:bodyPr/>
          <a:lstStyle/>
          <a:p>
            <a:pPr marL="228600" marR="0">
              <a:spcBef>
                <a:spcPts val="0"/>
              </a:spcBef>
              <a:spcAft>
                <a:spcPts val="1500"/>
              </a:spcAft>
            </a:pPr>
            <a:r>
              <a:rPr lang="en-US" sz="1400" dirty="0">
                <a:solidFill>
                  <a:srgbClr val="212121"/>
                </a:solidFill>
                <a:effectLst/>
                <a:latin typeface="Arial" panose="020B0604020202020204" pitchFamily="34" charset="0"/>
                <a:ea typeface="Aptos" panose="020B0004020202020204" pitchFamily="34" charset="0"/>
              </a:rPr>
              <a:t>Exposure to Violence (ETV) inside facilities &amp; Value of Relational Security –  </a:t>
            </a:r>
            <a:r>
              <a:rPr lang="en-US" sz="2000" dirty="0">
                <a:solidFill>
                  <a:srgbClr val="212121"/>
                </a:solidFill>
                <a:latin typeface="Arial" panose="020B0604020202020204" pitchFamily="34" charset="0"/>
                <a:ea typeface="Aptos" panose="020B0004020202020204" pitchFamily="34" charset="0"/>
              </a:rPr>
              <a:t>K</a:t>
            </a:r>
            <a:r>
              <a:rPr lang="en-US" sz="1400" dirty="0">
                <a:solidFill>
                  <a:srgbClr val="212121"/>
                </a:solidFill>
                <a:effectLst/>
                <a:latin typeface="Arial" panose="020B0604020202020204" pitchFamily="34" charset="0"/>
                <a:ea typeface="Aptos" panose="020B0004020202020204" pitchFamily="34" charset="0"/>
              </a:rPr>
              <a:t>ey findings in studies:</a:t>
            </a:r>
          </a:p>
          <a:p>
            <a:pPr marL="342900" indent="-342900">
              <a:buClr>
                <a:srgbClr val="212121"/>
              </a:buClr>
              <a:buSzPts val="1500"/>
              <a:buFontTx/>
              <a:buAutoNum type="arabicPeriod"/>
            </a:pPr>
            <a:r>
              <a:rPr lang="en-US" sz="1400" b="1" dirty="0">
                <a:solidFill>
                  <a:srgbClr val="212121"/>
                </a:solidFill>
                <a:effectLst/>
                <a:latin typeface="Arial" panose="020B0604020202020204" pitchFamily="34" charset="0"/>
                <a:ea typeface="Aptos" panose="020B0004020202020204" pitchFamily="34" charset="0"/>
              </a:rPr>
              <a:t>Institutional violence has an especially significant and detrimental impact on adolescents and likelihood of further violence</a:t>
            </a:r>
            <a:r>
              <a:rPr lang="en-US" sz="1400" dirty="0">
                <a:solidFill>
                  <a:srgbClr val="212121"/>
                </a:solidFill>
                <a:effectLst/>
                <a:latin typeface="Arial" panose="020B0604020202020204" pitchFamily="34" charset="0"/>
                <a:ea typeface="Aptos" panose="020B0004020202020204" pitchFamily="34" charset="0"/>
              </a:rPr>
              <a:t>. Experiencing violence while incarcerated is a stronger indicator of subsequent violent behavior, even </a:t>
            </a:r>
            <a:r>
              <a:rPr lang="en-US" sz="1400" i="1" dirty="0">
                <a:solidFill>
                  <a:srgbClr val="212121"/>
                </a:solidFill>
                <a:effectLst/>
                <a:latin typeface="Arial" panose="020B0604020202020204" pitchFamily="34" charset="0"/>
                <a:ea typeface="Aptos" panose="020B0004020202020204" pitchFamily="34" charset="0"/>
              </a:rPr>
              <a:t>outweighing prior violence exposure that youth bring with them into juvenile justice facilities.</a:t>
            </a:r>
          </a:p>
          <a:p>
            <a:pPr marL="342900" indent="-342900">
              <a:buClr>
                <a:srgbClr val="212121"/>
              </a:buClr>
              <a:buSzPts val="1500"/>
              <a:buFontTx/>
              <a:buAutoNum type="arabicPeriod"/>
            </a:pPr>
            <a:endParaRPr lang="en-US" sz="1400" i="1" dirty="0">
              <a:solidFill>
                <a:srgbClr val="212121"/>
              </a:solidFill>
              <a:effectLst/>
              <a:latin typeface="Arial" panose="020B0604020202020204" pitchFamily="34" charset="0"/>
              <a:ea typeface="Aptos" panose="020B0004020202020204" pitchFamily="34" charset="0"/>
            </a:endParaRPr>
          </a:p>
          <a:p>
            <a:pPr marL="342900" indent="-342900">
              <a:buClr>
                <a:srgbClr val="212121"/>
              </a:buClr>
              <a:buSzPts val="1500"/>
              <a:buFontTx/>
              <a:buAutoNum type="arabicPeriod"/>
            </a:pPr>
            <a:r>
              <a:rPr lang="en-US" sz="2000" dirty="0">
                <a:solidFill>
                  <a:srgbClr val="212121"/>
                </a:solidFill>
                <a:latin typeface="Arial" panose="020B0604020202020204" pitchFamily="34" charset="0"/>
                <a:ea typeface="Aptos" panose="020B0004020202020204" pitchFamily="34" charset="0"/>
              </a:rPr>
              <a:t>Y</a:t>
            </a:r>
            <a:r>
              <a:rPr lang="en-US" sz="1400" dirty="0">
                <a:solidFill>
                  <a:srgbClr val="212121"/>
                </a:solidFill>
                <a:effectLst/>
                <a:latin typeface="Arial" panose="020B0604020202020204" pitchFamily="34" charset="0"/>
                <a:ea typeface="Aptos" panose="020B0004020202020204" pitchFamily="34" charset="0"/>
              </a:rPr>
              <a:t>outh who engage in institutional violence commonly face punitive sanctions, loss of privileges such as phone calls or recreation time, and solitary confinement. These </a:t>
            </a:r>
            <a:r>
              <a:rPr lang="en-US" sz="1400" b="1" dirty="0">
                <a:solidFill>
                  <a:srgbClr val="212121"/>
                </a:solidFill>
                <a:effectLst/>
                <a:latin typeface="Arial" panose="020B0604020202020204" pitchFamily="34" charset="0"/>
                <a:ea typeface="Aptos" panose="020B0004020202020204" pitchFamily="34" charset="0"/>
              </a:rPr>
              <a:t>harsh punishments can detrimentally impact their development, and often further increase their likelihood of using violence</a:t>
            </a:r>
            <a:r>
              <a:rPr lang="en-US" sz="1400" dirty="0">
                <a:solidFill>
                  <a:srgbClr val="212121"/>
                </a:solidFill>
                <a:effectLst/>
                <a:latin typeface="Arial" panose="020B0604020202020204" pitchFamily="34" charset="0"/>
                <a:ea typeface="Aptos" panose="020B0004020202020204" pitchFamily="34" charset="0"/>
              </a:rPr>
              <a:t>. (</a:t>
            </a:r>
            <a:r>
              <a:rPr lang="en-US" sz="1400" u="sng" dirty="0">
                <a:solidFill>
                  <a:srgbClr val="4C2C92"/>
                </a:solidFill>
                <a:effectLst/>
                <a:latin typeface="Arial" panose="020B0604020202020204" pitchFamily="34" charset="0"/>
                <a:ea typeface="Aptos" panose="020B0004020202020204" pitchFamily="34" charset="0"/>
                <a:cs typeface="Times New Roman" panose="02020603050405020304" pitchFamily="18" charset="0"/>
                <a:hlinkClick r:id="rId3"/>
              </a:rPr>
              <a:t>de Valk, van der Helm, Beld, Schaftenaar, Kuiper, &amp; Stams, 2015</a:t>
            </a:r>
            <a:r>
              <a:rPr lang="en-US" sz="1400" dirty="0">
                <a:solidFill>
                  <a:srgbClr val="212121"/>
                </a:solidFill>
                <a:effectLst/>
                <a:latin typeface="Arial" panose="020B0604020202020204" pitchFamily="34" charset="0"/>
                <a:ea typeface="Aptos" panose="020B0004020202020204" pitchFamily="34" charset="0"/>
              </a:rPr>
              <a:t>).</a:t>
            </a:r>
            <a:endParaRPr lang="en-US" sz="1400" i="1" dirty="0">
              <a:solidFill>
                <a:srgbClr val="212121"/>
              </a:solidFill>
              <a:effectLst/>
              <a:latin typeface="Arial" panose="020B0604020202020204" pitchFamily="34" charset="0"/>
              <a:ea typeface="Aptos" panose="020B0004020202020204" pitchFamily="34" charset="0"/>
            </a:endParaRPr>
          </a:p>
          <a:p>
            <a:pPr marL="342900" marR="0" lvl="0" indent="-342900">
              <a:spcBef>
                <a:spcPts val="0"/>
              </a:spcBef>
              <a:spcAft>
                <a:spcPts val="0"/>
              </a:spcAft>
              <a:buClr>
                <a:srgbClr val="212121"/>
              </a:buClr>
              <a:buSzPts val="1500"/>
              <a:buAutoNum type="arabicPeriod"/>
            </a:pPr>
            <a:endParaRPr lang="en-US" sz="1400" dirty="0">
              <a:solidFill>
                <a:srgbClr val="212121"/>
              </a:solidFill>
              <a:effectLst/>
              <a:latin typeface="Arial" panose="020B0604020202020204" pitchFamily="34" charset="0"/>
              <a:ea typeface="Aptos" panose="020B0004020202020204" pitchFamily="34" charset="0"/>
            </a:endParaRPr>
          </a:p>
          <a:p>
            <a:pPr marL="342900" marR="0" lvl="0" indent="-342900">
              <a:spcBef>
                <a:spcPts val="0"/>
              </a:spcBef>
              <a:spcAft>
                <a:spcPts val="0"/>
              </a:spcAft>
              <a:buClr>
                <a:srgbClr val="212121"/>
              </a:buClr>
              <a:buSzPts val="1500"/>
              <a:buAutoNum type="arabicPeriod"/>
            </a:pPr>
            <a:r>
              <a:rPr lang="en-US" sz="2000" b="1" dirty="0">
                <a:solidFill>
                  <a:srgbClr val="212121"/>
                </a:solidFill>
                <a:latin typeface="Arial" panose="020B0604020202020204" pitchFamily="34" charset="0"/>
                <a:ea typeface="Aptos" panose="020B0004020202020204" pitchFamily="34" charset="0"/>
              </a:rPr>
              <a:t>I</a:t>
            </a:r>
            <a:r>
              <a:rPr lang="en-US" sz="1400" b="1" dirty="0">
                <a:solidFill>
                  <a:srgbClr val="212121"/>
                </a:solidFill>
                <a:effectLst/>
                <a:latin typeface="Arial" panose="020B0604020202020204" pitchFamily="34" charset="0"/>
                <a:ea typeface="Aptos" panose="020B0004020202020204" pitchFamily="34" charset="0"/>
              </a:rPr>
              <a:t>nstitutional staff are a critical buffer for the effects of violence exposure within an incarceration setting. </a:t>
            </a:r>
            <a:r>
              <a:rPr lang="en-US" sz="1400" dirty="0">
                <a:solidFill>
                  <a:srgbClr val="212121"/>
                </a:solidFill>
                <a:effectLst/>
                <a:latin typeface="Arial" panose="020B0604020202020204" pitchFamily="34" charset="0"/>
                <a:ea typeface="Aptos" panose="020B0004020202020204" pitchFamily="34" charset="0"/>
              </a:rPr>
              <a:t>Youth who viewed staff as legitimate and protective were less likely to engage in violence. </a:t>
            </a:r>
            <a:r>
              <a:rPr lang="en-US" sz="2000" b="1" dirty="0">
                <a:solidFill>
                  <a:srgbClr val="212121"/>
                </a:solidFill>
                <a:latin typeface="Arial" panose="020B0604020202020204" pitchFamily="34" charset="0"/>
                <a:ea typeface="Aptos" panose="020B0004020202020204" pitchFamily="34" charset="0"/>
              </a:rPr>
              <a:t>E</a:t>
            </a:r>
            <a:r>
              <a:rPr lang="en-US" sz="1400" b="1" dirty="0">
                <a:solidFill>
                  <a:srgbClr val="212121"/>
                </a:solidFill>
                <a:effectLst/>
                <a:latin typeface="Arial" panose="020B0604020202020204" pitchFamily="34" charset="0"/>
                <a:ea typeface="Aptos" panose="020B0004020202020204" pitchFamily="34" charset="0"/>
              </a:rPr>
              <a:t>ven when youth were being exposed to violence within the institution, the presence of a capable and reliable adult appeared to help youth avoid engaging in violent behavior.</a:t>
            </a:r>
            <a:r>
              <a:rPr lang="en-US" sz="1400" dirty="0">
                <a:solidFill>
                  <a:srgbClr val="212121"/>
                </a:solidFill>
                <a:effectLst/>
                <a:latin typeface="Arial" panose="020B0604020202020204" pitchFamily="34" charset="0"/>
                <a:ea typeface="Aptos" panose="020B0004020202020204" pitchFamily="34" charset="0"/>
              </a:rPr>
              <a:t> (</a:t>
            </a:r>
            <a:r>
              <a:rPr lang="en-US" sz="1400" u="sng" dirty="0">
                <a:solidFill>
                  <a:srgbClr val="4C2C92"/>
                </a:solidFill>
                <a:effectLst/>
                <a:latin typeface="Arial" panose="020B0604020202020204" pitchFamily="34" charset="0"/>
                <a:ea typeface="Times New Roman" panose="02020603050405020304" pitchFamily="18" charset="0"/>
                <a:cs typeface="Times New Roman" panose="02020603050405020304" pitchFamily="18" charset="0"/>
                <a:hlinkClick r:id="rId4"/>
              </a:rPr>
              <a:t>Marsh &amp; Evans, 2009</a:t>
            </a:r>
            <a:r>
              <a:rPr lang="en-US" sz="1400" dirty="0">
                <a:solidFill>
                  <a:srgbClr val="212121"/>
                </a:solidFill>
                <a:effectLst/>
                <a:latin typeface="Arial" panose="020B0604020202020204" pitchFamily="34" charset="0"/>
                <a:ea typeface="Aptos" panose="020B0004020202020204" pitchFamily="34" charset="0"/>
              </a:rPr>
              <a:t>). </a:t>
            </a:r>
          </a:p>
        </p:txBody>
      </p:sp>
      <p:sp>
        <p:nvSpPr>
          <p:cNvPr id="4" name="Slide Number Placeholder 3">
            <a:extLst>
              <a:ext uri="{FF2B5EF4-FFF2-40B4-BE49-F238E27FC236}">
                <a16:creationId xmlns:a16="http://schemas.microsoft.com/office/drawing/2014/main" id="{30DD9778-A229-45CC-A4F6-040AF18648FC}"/>
              </a:ext>
            </a:extLst>
          </p:cNvPr>
          <p:cNvSpPr>
            <a:spLocks noGrp="1"/>
          </p:cNvSpPr>
          <p:nvPr>
            <p:ph type="sldNum" sz="quarter" idx="5"/>
          </p:nvPr>
        </p:nvSpPr>
        <p:spPr/>
        <p:txBody>
          <a:bodyPr/>
          <a:lstStyle/>
          <a:p>
            <a:fld id="{A16E0653-02E5-E34C-B2DA-EE909957DE3E}" type="slidenum">
              <a:rPr lang="en-US" smtClean="0"/>
              <a:t>22</a:t>
            </a:fld>
            <a:endParaRPr lang="en-US"/>
          </a:p>
        </p:txBody>
      </p:sp>
    </p:spTree>
    <p:extLst>
      <p:ext uri="{BB962C8B-B14F-4D97-AF65-F5344CB8AC3E}">
        <p14:creationId xmlns:p14="http://schemas.microsoft.com/office/powerpoint/2010/main" val="12949629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96E5B-24CE-8DC2-D66E-53B07329FF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0A0D2C-01A6-2345-28D0-D8A4A7A0D8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621471-3A65-6A0E-37A2-E3FE483DEE08}"/>
              </a:ext>
            </a:extLst>
          </p:cNvPr>
          <p:cNvSpPr>
            <a:spLocks noGrp="1"/>
          </p:cNvSpPr>
          <p:nvPr>
            <p:ph type="body" idx="1"/>
          </p:nvPr>
        </p:nvSpPr>
        <p:spPr/>
        <p:txBody>
          <a:bodyPr/>
          <a:lstStyle/>
          <a:p>
            <a:pPr marL="0" marR="0">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200" i="1" kern="100" dirty="0">
                <a:effectLst/>
                <a:latin typeface="Arial" panose="020B0604020202020204" pitchFamily="34" charset="0"/>
                <a:ea typeface="Aptos" panose="020B0004020202020204" pitchFamily="34" charset="0"/>
                <a:cs typeface="Times New Roman" panose="02020603050405020304" pitchFamily="18" charset="0"/>
              </a:rPr>
              <a:t>“</a:t>
            </a:r>
            <a:r>
              <a:rPr lang="en-US" sz="1200" i="1" kern="0" dirty="0">
                <a:solidFill>
                  <a:srgbClr val="000000"/>
                </a:solidFill>
                <a:effectLst/>
                <a:latin typeface="Arial" panose="020B0604020202020204" pitchFamily="34" charset="0"/>
                <a:ea typeface="Aptos" panose="020B0004020202020204" pitchFamily="34" charset="0"/>
                <a:cs typeface="Times New Roman" panose="02020603050405020304" pitchFamily="18" charset="0"/>
              </a:rPr>
              <a:t>Smaller facilities connected to local communities have programmatic advantages that are generally missing from large congregate-care facilities, which often confine youth hundreds of miles from their families and the communities they will reenter when they are released. Small, community-based or regional facilities can:</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Cambria" panose="02040503050406030204" pitchFamily="18" charset="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200" i="1" kern="0" dirty="0">
                <a:solidFill>
                  <a:srgbClr val="000000"/>
                </a:solidFill>
                <a:effectLst/>
                <a:latin typeface="Arial" panose="020B0604020202020204" pitchFamily="34" charset="0"/>
                <a:ea typeface="Aptos" panose="020B0004020202020204" pitchFamily="34" charset="0"/>
                <a:cs typeface="Apple Color Emoji" pitchFamily="2" charset="0"/>
              </a:rPr>
              <a:t>Engage local communities to provide resources for creating a comprehensive prevention, sanction, and treatment model. Potential community partners include service providers, volunteers and mentors, houses of worship, schools, civic organizations, businesses, and government agencies.</a:t>
            </a:r>
            <a:endParaRPr lang="en-US" sz="1400" kern="100" dirty="0">
              <a:effectLst/>
              <a:latin typeface="Aptos" panose="020B0004020202020204" pitchFamily="34" charset="0"/>
              <a:ea typeface="Aptos" panose="020B0004020202020204" pitchFamily="34" charset="0"/>
              <a:cs typeface="Apple Color Emoji" pitchFamily="2" charset="0"/>
            </a:endParaRPr>
          </a:p>
          <a:p>
            <a:pPr marL="342900" marR="0" lvl="0" indent="-342900">
              <a:spcBef>
                <a:spcPts val="0"/>
              </a:spcBef>
              <a:spcAft>
                <a:spcPts val="0"/>
              </a:spcAft>
              <a:buFont typeface="Cambria" panose="02040503050406030204" pitchFamily="18" charset="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200" i="1" kern="0" dirty="0">
                <a:solidFill>
                  <a:srgbClr val="000000"/>
                </a:solidFill>
                <a:effectLst/>
                <a:latin typeface="Arial" panose="020B0604020202020204" pitchFamily="34" charset="0"/>
                <a:ea typeface="Aptos" panose="020B0004020202020204" pitchFamily="34" charset="0"/>
                <a:cs typeface="Apple Color Emoji" pitchFamily="2" charset="0"/>
              </a:rPr>
              <a:t>Help youth forge personal bonds with mentors and other caring adults in the community. </a:t>
            </a:r>
          </a:p>
          <a:p>
            <a:pPr marL="800100" marR="0" lvl="1" indent="-342900">
              <a:spcBef>
                <a:spcPts val="0"/>
              </a:spcBef>
              <a:spcAft>
                <a:spcPts val="0"/>
              </a:spcAft>
              <a:buFont typeface="Cambria" panose="02040503050406030204" pitchFamily="18" charset="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200" i="1" kern="0" dirty="0">
                <a:solidFill>
                  <a:srgbClr val="000000"/>
                </a:solidFill>
                <a:effectLst/>
                <a:latin typeface="Arial" panose="020B0604020202020204" pitchFamily="34" charset="0"/>
                <a:ea typeface="Aptos" panose="020B0004020202020204" pitchFamily="34" charset="0"/>
                <a:cs typeface="Apple Color Emoji" pitchFamily="2" charset="0"/>
              </a:rPr>
              <a:t>A key factor for healthy development is the “capacity, ability, and opportunity to build relationships with caring adults” (</a:t>
            </a:r>
            <a:r>
              <a:rPr lang="en-US" sz="1200" i="1" kern="0" dirty="0" err="1">
                <a:solidFill>
                  <a:srgbClr val="000000"/>
                </a:solidFill>
                <a:effectLst/>
                <a:latin typeface="Arial" panose="020B0604020202020204" pitchFamily="34" charset="0"/>
                <a:ea typeface="Aptos" panose="020B0004020202020204" pitchFamily="34" charset="0"/>
                <a:cs typeface="Apple Color Emoji" pitchFamily="2" charset="0"/>
              </a:rPr>
              <a:t>Masten</a:t>
            </a:r>
            <a:r>
              <a:rPr lang="en-US" sz="1200" i="1" kern="0" dirty="0">
                <a:solidFill>
                  <a:srgbClr val="000000"/>
                </a:solidFill>
                <a:effectLst/>
                <a:latin typeface="Arial" panose="020B0604020202020204" pitchFamily="34" charset="0"/>
                <a:ea typeface="Aptos" panose="020B0004020202020204" pitchFamily="34" charset="0"/>
                <a:cs typeface="Apple Color Emoji" pitchFamily="2" charset="0"/>
              </a:rPr>
              <a:t> &amp; </a:t>
            </a:r>
            <a:r>
              <a:rPr lang="en-US" sz="1200" i="1" kern="0" dirty="0" err="1">
                <a:solidFill>
                  <a:srgbClr val="000000"/>
                </a:solidFill>
                <a:effectLst/>
                <a:latin typeface="Arial" panose="020B0604020202020204" pitchFamily="34" charset="0"/>
                <a:ea typeface="Aptos" panose="020B0004020202020204" pitchFamily="34" charset="0"/>
                <a:cs typeface="Apple Color Emoji" pitchFamily="2" charset="0"/>
              </a:rPr>
              <a:t>Coatsworth</a:t>
            </a:r>
            <a:r>
              <a:rPr lang="en-US" sz="1200" i="1" kern="0" dirty="0">
                <a:solidFill>
                  <a:srgbClr val="000000"/>
                </a:solidFill>
                <a:effectLst/>
                <a:latin typeface="Arial" panose="020B0604020202020204" pitchFamily="34" charset="0"/>
                <a:ea typeface="Aptos" panose="020B0004020202020204" pitchFamily="34" charset="0"/>
                <a:cs typeface="Apple Color Emoji" pitchFamily="2" charset="0"/>
              </a:rPr>
              <a:t>, 1998)</a:t>
            </a:r>
          </a:p>
          <a:p>
            <a:pPr marL="800100" marR="0" lvl="1" indent="-342900">
              <a:spcBef>
                <a:spcPts val="0"/>
              </a:spcBef>
              <a:spcAft>
                <a:spcPts val="0"/>
              </a:spcAft>
              <a:buFont typeface="Cambria" panose="02040503050406030204" pitchFamily="18" charset="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200" i="1" kern="0" dirty="0">
                <a:solidFill>
                  <a:srgbClr val="000000"/>
                </a:solidFill>
                <a:effectLst/>
                <a:latin typeface="Arial" panose="020B0604020202020204" pitchFamily="34" charset="0"/>
                <a:ea typeface="Aptos" panose="020B0004020202020204" pitchFamily="34" charset="0"/>
                <a:cs typeface="Apple Color Emoji" pitchFamily="2" charset="0"/>
              </a:rPr>
              <a:t>Studies of successful youth who live in high-risk environments indicate the critical importance of strong bonds with caregivers or other adults in preventing problem behaviors (Hawkins, Catalano &amp; Miller, 1992).</a:t>
            </a:r>
            <a:endParaRPr lang="en-US" sz="1400" kern="100" dirty="0">
              <a:effectLst/>
              <a:latin typeface="Aptos" panose="020B0004020202020204" pitchFamily="34" charset="0"/>
              <a:ea typeface="Aptos" panose="020B0004020202020204" pitchFamily="34" charset="0"/>
              <a:cs typeface="Apple Color Emoji" pitchFamily="2" charset="0"/>
            </a:endParaRPr>
          </a:p>
          <a:p>
            <a:pPr marL="342900" marR="0" lvl="0" indent="-342900">
              <a:spcBef>
                <a:spcPts val="0"/>
              </a:spcBef>
              <a:spcAft>
                <a:spcPts val="0"/>
              </a:spcAft>
              <a:buFont typeface="Cambria" panose="02040503050406030204" pitchFamily="18" charset="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200" i="1" kern="0" dirty="0">
                <a:solidFill>
                  <a:srgbClr val="000000"/>
                </a:solidFill>
                <a:effectLst/>
                <a:latin typeface="Arial" panose="020B0604020202020204" pitchFamily="34" charset="0"/>
                <a:ea typeface="Aptos" panose="020B0004020202020204" pitchFamily="34" charset="0"/>
                <a:cs typeface="Apple Color Emoji" pitchFamily="2" charset="0"/>
              </a:rPr>
              <a:t>Facilitates ongoing, intensive family involvement and intervention activities. This approach recognizes the critical role of families in treating young offenders (Thornberry, 1993).</a:t>
            </a:r>
            <a:endParaRPr lang="en-US" sz="1400" kern="100" dirty="0">
              <a:effectLst/>
              <a:latin typeface="Aptos" panose="020B0004020202020204" pitchFamily="34" charset="0"/>
              <a:ea typeface="Aptos" panose="020B0004020202020204" pitchFamily="34" charset="0"/>
              <a:cs typeface="Apple Color Emoji" pitchFamily="2" charset="0"/>
            </a:endParaRPr>
          </a:p>
          <a:p>
            <a:pPr marL="342900" marR="0" lvl="0" indent="-342900">
              <a:spcBef>
                <a:spcPts val="0"/>
              </a:spcBef>
              <a:spcAft>
                <a:spcPts val="0"/>
              </a:spcAft>
              <a:buFont typeface="Cambria" panose="02040503050406030204" pitchFamily="18" charset="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200" i="1" kern="0" dirty="0">
                <a:solidFill>
                  <a:srgbClr val="000000"/>
                </a:solidFill>
                <a:effectLst/>
                <a:latin typeface="Arial" panose="020B0604020202020204" pitchFamily="34" charset="0"/>
                <a:ea typeface="Aptos" panose="020B0004020202020204" pitchFamily="34" charset="0"/>
                <a:cs typeface="Apple Color Emoji" pitchFamily="2" charset="0"/>
              </a:rPr>
              <a:t>Function as a resource for the community (e.g., victim counseling, restitution programs). </a:t>
            </a:r>
            <a:endParaRPr lang="en-US" sz="1400" kern="100" dirty="0">
              <a:effectLst/>
              <a:latin typeface="Aptos" panose="020B0004020202020204" pitchFamily="34" charset="0"/>
              <a:ea typeface="Aptos" panose="020B0004020202020204" pitchFamily="34" charset="0"/>
              <a:cs typeface="Apple Color Emoji" pitchFamily="2" charset="0"/>
            </a:endParaRPr>
          </a:p>
          <a:p>
            <a:pPr marL="0" marR="0">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200" i="1" kern="0" dirty="0">
                <a:solidFill>
                  <a:srgbClr val="000000"/>
                </a:solidFill>
                <a:effectLst/>
                <a:latin typeface="Arial" panose="020B0604020202020204" pitchFamily="34" charset="0"/>
                <a:ea typeface="Aptos" panose="020B0004020202020204" pitchFamily="34" charset="0"/>
                <a:cs typeface="Times New Roman" panose="02020603050405020304" pitchFamily="18" charset="0"/>
              </a:rPr>
              <a:t>A facility that is located in the community can also offer youth enhanced opportunities for independent living. Administrators can create phased reentry programs that allow youth and their support networks to participate in a gradual and successful transition back into the community.”</a:t>
            </a:r>
            <a:r>
              <a:rPr lang="en-US" sz="1200" i="1" kern="100" dirty="0">
                <a:effectLst/>
                <a:latin typeface="Arial" panose="020B0604020202020204" pitchFamily="34" charset="0"/>
                <a:ea typeface="Aptos" panose="020B0004020202020204" pitchFamily="34" charset="0"/>
                <a:cs typeface="Times New Roman" panose="02020603050405020304" pitchFamily="18" charset="0"/>
              </a:rPr>
              <a:t> </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B6B067A3-14E0-BF4C-4A95-CE5F1CD70356}"/>
              </a:ext>
            </a:extLst>
          </p:cNvPr>
          <p:cNvSpPr>
            <a:spLocks noGrp="1"/>
          </p:cNvSpPr>
          <p:nvPr>
            <p:ph type="sldNum" sz="quarter" idx="5"/>
          </p:nvPr>
        </p:nvSpPr>
        <p:spPr/>
        <p:txBody>
          <a:bodyPr/>
          <a:lstStyle/>
          <a:p>
            <a:fld id="{A16E0653-02E5-E34C-B2DA-EE909957DE3E}" type="slidenum">
              <a:rPr lang="en-US" smtClean="0"/>
              <a:t>23</a:t>
            </a:fld>
            <a:endParaRPr lang="en-US"/>
          </a:p>
        </p:txBody>
      </p:sp>
    </p:spTree>
    <p:extLst>
      <p:ext uri="{BB962C8B-B14F-4D97-AF65-F5344CB8AC3E}">
        <p14:creationId xmlns:p14="http://schemas.microsoft.com/office/powerpoint/2010/main" val="33646112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BDE9C-E95F-4311-21CB-C02BDEDEFE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8A0F03-71AF-13B1-C7BD-FA0672F75C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5D01EE-4697-BC9C-F90F-0F3A467D4009}"/>
              </a:ext>
            </a:extLst>
          </p:cNvPr>
          <p:cNvSpPr>
            <a:spLocks noGrp="1"/>
          </p:cNvSpPr>
          <p:nvPr>
            <p:ph type="body" idx="1"/>
          </p:nvPr>
        </p:nvSpPr>
        <p:spPr/>
        <p:txBody>
          <a:bodyPr/>
          <a:lstStyle/>
          <a:p>
            <a:r>
              <a:rPr lang="en-US" dirty="0"/>
              <a:t>https://</a:t>
            </a:r>
            <a:r>
              <a:rPr lang="en-US" dirty="0" err="1"/>
              <a:t>content.govdelivery.com</a:t>
            </a:r>
            <a:r>
              <a:rPr lang="en-US" dirty="0"/>
              <a:t>/attachments/OHIOGOVERNOR/2024/08/30/</a:t>
            </a:r>
            <a:r>
              <a:rPr lang="en-US" dirty="0" err="1"/>
              <a:t>file_attachments</a:t>
            </a:r>
            <a:r>
              <a:rPr lang="en-US" dirty="0"/>
              <a:t>/2983646/Juvenile%20Justice%20Internet%20FINAL.pdf</a:t>
            </a:r>
          </a:p>
          <a:p>
            <a:endParaRPr lang="en-US" dirty="0"/>
          </a:p>
          <a:p>
            <a:r>
              <a:rPr lang="en-US" b="1" dirty="0"/>
              <a:t>Looking Forward – Implications &amp; Opportunities for Cuyahoga County and Our Young People</a:t>
            </a:r>
            <a:endParaRPr lang="en-US" dirty="0"/>
          </a:p>
          <a:p>
            <a:endParaRPr lang="en-US" i="1" dirty="0"/>
          </a:p>
          <a:p>
            <a:pPr marL="457200" indent="-457200" algn="l">
              <a:buAutoNum type="arabicPeriod"/>
            </a:pPr>
            <a:r>
              <a:rPr lang="en-US" dirty="0"/>
              <a:t>Capital Budget Funds to close &amp; replace 1</a:t>
            </a:r>
            <a:r>
              <a:rPr lang="en-US" baseline="30000" dirty="0"/>
              <a:t>st</a:t>
            </a:r>
            <a:r>
              <a:rPr lang="en-US" dirty="0"/>
              <a:t> JCF – Cuyahoga Hills JCF proposed by DYS but CHJCF is best performing so may reconsider sequencing and </a:t>
            </a:r>
            <a:r>
              <a:rPr lang="en-US" b="1" dirty="0"/>
              <a:t>pausing on CHJCF</a:t>
            </a:r>
          </a:p>
          <a:p>
            <a:pPr marL="457200" indent="-457200" algn="l">
              <a:buFont typeface="Arial" panose="020B0604020202020204" pitchFamily="34" charset="0"/>
              <a:buAutoNum type="arabicPeriod"/>
            </a:pPr>
            <a:r>
              <a:rPr lang="en-US" dirty="0"/>
              <a:t>RFP for CCF in 1</a:t>
            </a:r>
            <a:r>
              <a:rPr lang="en-US" baseline="30000" dirty="0"/>
              <a:t>st</a:t>
            </a:r>
            <a:r>
              <a:rPr lang="en-US" dirty="0"/>
              <a:t> of 3 counties due 1/3/25: Cuyahoga, Franklin &amp; Hamilton – </a:t>
            </a:r>
            <a:r>
              <a:rPr lang="en-US" b="1" dirty="0"/>
              <a:t>Positioning Cuyahoga for 1</a:t>
            </a:r>
            <a:r>
              <a:rPr lang="en-US" b="1" baseline="30000" dirty="0"/>
              <a:t>st</a:t>
            </a:r>
            <a:r>
              <a:rPr lang="en-US" b="1" dirty="0"/>
              <a:t> CCF</a:t>
            </a:r>
          </a:p>
          <a:p>
            <a:pPr marL="457200" indent="-457200" algn="l">
              <a:buAutoNum type="arabicPeriod"/>
            </a:pPr>
            <a:r>
              <a:rPr lang="en-US" dirty="0"/>
              <a:t>RFP for National Expert to conduct comprehensive review of JCFs and sample of CCFs and JDCs – </a:t>
            </a:r>
            <a:r>
              <a:rPr lang="en-US" b="1" dirty="0"/>
              <a:t>Cuyahoga JDC included; presents opportunity for improvements</a:t>
            </a:r>
          </a:p>
          <a:p>
            <a:pPr marL="457200" indent="-457200" algn="l">
              <a:buAutoNum type="arabicPeriod"/>
            </a:pPr>
            <a:r>
              <a:rPr lang="en-US" dirty="0"/>
              <a:t>Behavioral health augmentation with local BH partners, mandatory Medicaid for re-entry, and credible messenger model creates </a:t>
            </a:r>
            <a:r>
              <a:rPr lang="en-US" b="1" dirty="0"/>
              <a:t>opportunities for state $$ to align with local programs &amp;</a:t>
            </a:r>
            <a:r>
              <a:rPr lang="en-US" dirty="0"/>
              <a:t> </a:t>
            </a:r>
            <a:r>
              <a:rPr lang="en-US" b="1" dirty="0"/>
              <a:t>partnerships</a:t>
            </a:r>
            <a:r>
              <a:rPr lang="en-US" dirty="0"/>
              <a:t> with courts, public agencies, community providers.</a:t>
            </a:r>
          </a:p>
          <a:p>
            <a:pPr marL="457200" indent="-457200" algn="l">
              <a:buAutoNum type="arabicPeriod"/>
            </a:pPr>
            <a:r>
              <a:rPr lang="en-US" b="1" dirty="0"/>
              <a:t>State advocacy opportunities with local impacts</a:t>
            </a:r>
            <a:r>
              <a:rPr lang="en-US" dirty="0"/>
              <a:t>: Gov. DeWine’s legacy budget FY26-27 &amp; OGA legislative agenda (age of commitment, F4s &amp; F5s, discretion no gun specs, </a:t>
            </a:r>
            <a:r>
              <a:rPr lang="en-US" dirty="0" err="1"/>
              <a:t>bindover</a:t>
            </a:r>
            <a:r>
              <a:rPr lang="en-US" dirty="0"/>
              <a:t>)</a:t>
            </a:r>
          </a:p>
          <a:p>
            <a:endParaRPr lang="en-US" dirty="0"/>
          </a:p>
        </p:txBody>
      </p:sp>
      <p:sp>
        <p:nvSpPr>
          <p:cNvPr id="4" name="Slide Number Placeholder 3">
            <a:extLst>
              <a:ext uri="{FF2B5EF4-FFF2-40B4-BE49-F238E27FC236}">
                <a16:creationId xmlns:a16="http://schemas.microsoft.com/office/drawing/2014/main" id="{D300894E-DFA4-CC8B-98F8-BBB807E56FF1}"/>
              </a:ext>
            </a:extLst>
          </p:cNvPr>
          <p:cNvSpPr>
            <a:spLocks noGrp="1"/>
          </p:cNvSpPr>
          <p:nvPr>
            <p:ph type="sldNum" sz="quarter" idx="5"/>
          </p:nvPr>
        </p:nvSpPr>
        <p:spPr/>
        <p:txBody>
          <a:bodyPr/>
          <a:lstStyle/>
          <a:p>
            <a:fld id="{A16E0653-02E5-E34C-B2DA-EE909957DE3E}" type="slidenum">
              <a:rPr lang="en-US" smtClean="0"/>
              <a:t>24</a:t>
            </a:fld>
            <a:endParaRPr lang="en-US"/>
          </a:p>
        </p:txBody>
      </p:sp>
    </p:spTree>
    <p:extLst>
      <p:ext uri="{BB962C8B-B14F-4D97-AF65-F5344CB8AC3E}">
        <p14:creationId xmlns:p14="http://schemas.microsoft.com/office/powerpoint/2010/main" val="1160018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16"/>
              </a:spcAft>
              <a:buClrTx/>
              <a:buSzTx/>
              <a:buFontTx/>
              <a:buNone/>
              <a:tabLst/>
              <a:defRPr/>
            </a:pPr>
            <a:r>
              <a:rPr lang="en-US" sz="1400" dirty="0"/>
              <a:t>CCF: 329 STATE FUNDED BEDS </a:t>
            </a:r>
            <a:r>
              <a:rPr lang="en-US" sz="1400" dirty="0">
                <a:effectLst/>
                <a:latin typeface="PT Serif" panose="020A0603040505020204" pitchFamily="18" charset="0"/>
                <a:ea typeface="Calibri" panose="020F0502020204030204" pitchFamily="34" charset="0"/>
                <a:cs typeface="Times New Roman" panose="02020603050405020304" pitchFamily="18" charset="0"/>
              </a:rPr>
              <a:t>The Ohio Administrative Code (OAC) defines a Community Correctional Facility (CCF) as a county or multi county rehabilitation center for felony delinquents who have been committed to the Ohio Department of Youth </a:t>
            </a:r>
            <a:r>
              <a:rPr lang="en-US" sz="1400" dirty="0">
                <a:latin typeface="PT Serif" panose="020A0603040505020204" pitchFamily="18" charset="0"/>
                <a:ea typeface="Calibri" panose="020F0502020204030204" pitchFamily="34" charset="0"/>
                <a:cs typeface="Times New Roman" panose="02020603050405020304" pitchFamily="18" charset="0"/>
              </a:rPr>
              <a:t>S</a:t>
            </a:r>
            <a:r>
              <a:rPr lang="en-US" sz="1400" dirty="0">
                <a:effectLst/>
                <a:latin typeface="PT Serif" panose="020A0603040505020204" pitchFamily="18" charset="0"/>
                <a:ea typeface="Calibri" panose="020F0502020204030204" pitchFamily="34" charset="0"/>
                <a:cs typeface="Times New Roman" panose="02020603050405020304" pitchFamily="18" charset="0"/>
              </a:rPr>
              <a:t>ervices (ODYS) and diverted from care and custody in an institution and placed in the rehabilitation center pursuant to division (E) of section </a:t>
            </a:r>
            <a:r>
              <a:rPr lang="en-US" sz="1400" u="sng" dirty="0">
                <a:effectLst/>
                <a:latin typeface="PT Serif" panose="020A0603040505020204" pitchFamily="18" charset="0"/>
                <a:ea typeface="Calibri" panose="020F0502020204030204" pitchFamily="34" charset="0"/>
                <a:cs typeface="Times New Roman" panose="02020603050405020304" pitchFamily="18" charset="0"/>
                <a:hlinkClick r:id="rId3"/>
              </a:rPr>
              <a:t>5139.36</a:t>
            </a:r>
            <a:r>
              <a:rPr lang="en-US" sz="1400" dirty="0">
                <a:effectLst/>
                <a:latin typeface="PT Serif" panose="020A0603040505020204" pitchFamily="18" charset="0"/>
                <a:ea typeface="Calibri" panose="020F0502020204030204" pitchFamily="34" charset="0"/>
                <a:cs typeface="Times New Roman" panose="02020603050405020304" pitchFamily="18" charset="0"/>
              </a:rPr>
              <a:t> of the Revised Code.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A301713-49BE-49CD-B808-C530816E525A}" type="slidenum">
              <a:rPr lang="en-US" smtClean="0"/>
              <a:t>3</a:t>
            </a:fld>
            <a:endParaRPr lang="en-US"/>
          </a:p>
        </p:txBody>
      </p:sp>
    </p:spTree>
    <p:extLst>
      <p:ext uri="{BB962C8B-B14F-4D97-AF65-F5344CB8AC3E}">
        <p14:creationId xmlns:p14="http://schemas.microsoft.com/office/powerpoint/2010/main" val="2599969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ODYS State Facilities</a:t>
            </a:r>
          </a:p>
          <a:p>
            <a:pPr marL="285750" indent="-285750">
              <a:buFontTx/>
              <a:buChar char="-"/>
            </a:pPr>
            <a:r>
              <a:rPr lang="en-US" dirty="0"/>
              <a:t>State operated and administered</a:t>
            </a:r>
          </a:p>
          <a:p>
            <a:pPr marL="285750" indent="-285750">
              <a:buFontTx/>
              <a:buChar char="-"/>
            </a:pPr>
            <a:r>
              <a:rPr lang="en-US" dirty="0"/>
              <a:t>Large, institutional, </a:t>
            </a:r>
            <a:r>
              <a:rPr lang="en-US" b="1" dirty="0"/>
              <a:t>100 bed+ </a:t>
            </a:r>
            <a:r>
              <a:rPr lang="en-US" dirty="0"/>
              <a:t>capacity (avg. daily pop. 118-158); avg. </a:t>
            </a:r>
            <a:r>
              <a:rPr lang="en-US" b="1" dirty="0"/>
              <a:t>LOS 12.6 </a:t>
            </a:r>
            <a:r>
              <a:rPr lang="en-US" b="1" dirty="0" err="1"/>
              <a:t>mos</a:t>
            </a:r>
            <a:endParaRPr lang="en-US" b="1" dirty="0"/>
          </a:p>
          <a:p>
            <a:pPr marL="285750" indent="-285750">
              <a:buFontTx/>
              <a:buChar char="-"/>
            </a:pPr>
            <a:r>
              <a:rPr lang="en-US" dirty="0"/>
              <a:t>Currently only male youth, avg. age 17.7 years</a:t>
            </a:r>
          </a:p>
          <a:p>
            <a:pPr marL="285750" indent="-285750">
              <a:buFontTx/>
              <a:buChar char="-"/>
            </a:pPr>
            <a:r>
              <a:rPr lang="en-US" dirty="0"/>
              <a:t>3-year recidivism rate </a:t>
            </a:r>
            <a:r>
              <a:rPr lang="en-US" b="1" dirty="0"/>
              <a:t>45%</a:t>
            </a:r>
          </a:p>
          <a:p>
            <a:endParaRPr lang="en-US" dirty="0"/>
          </a:p>
          <a:p>
            <a:r>
              <a:rPr lang="en-US" b="1" dirty="0"/>
              <a:t>Community Correctional Facilities</a:t>
            </a:r>
          </a:p>
          <a:p>
            <a:pPr marL="285750" indent="-285750">
              <a:buFontTx/>
              <a:buChar char="-"/>
            </a:pPr>
            <a:r>
              <a:rPr lang="en-US" dirty="0"/>
              <a:t>Regionally located, often closer to youth’s home community</a:t>
            </a:r>
          </a:p>
          <a:p>
            <a:pPr marL="285750" indent="-285750">
              <a:buFontTx/>
              <a:buChar char="-"/>
            </a:pPr>
            <a:r>
              <a:rPr lang="en-US" dirty="0"/>
              <a:t>Locally administered, state-funded and budgetary oversight</a:t>
            </a:r>
          </a:p>
          <a:p>
            <a:pPr marL="285750" indent="-285750">
              <a:buFontTx/>
              <a:buChar char="-"/>
            </a:pPr>
            <a:r>
              <a:rPr lang="en-US" dirty="0"/>
              <a:t>Smaller size, </a:t>
            </a:r>
            <a:r>
              <a:rPr lang="en-US" dirty="0" err="1"/>
              <a:t>avg</a:t>
            </a:r>
            <a:r>
              <a:rPr lang="en-US" dirty="0"/>
              <a:t> </a:t>
            </a:r>
            <a:r>
              <a:rPr lang="en-US" b="1" dirty="0"/>
              <a:t>30-bed</a:t>
            </a:r>
            <a:r>
              <a:rPr lang="en-US" dirty="0"/>
              <a:t> capacity (16-50)</a:t>
            </a:r>
          </a:p>
          <a:p>
            <a:pPr marL="285750" indent="-285750">
              <a:buFontTx/>
              <a:buChar char="-"/>
            </a:pPr>
            <a:r>
              <a:rPr lang="en-US" dirty="0"/>
              <a:t>Cognitive Behavioral Treatment conversion</a:t>
            </a:r>
          </a:p>
          <a:p>
            <a:pPr marL="285750" indent="-285750">
              <a:buFontTx/>
              <a:buChar char="-"/>
            </a:pPr>
            <a:r>
              <a:rPr lang="en-US" dirty="0"/>
              <a:t>Variation in specialized treatment – </a:t>
            </a:r>
            <a:r>
              <a:rPr lang="en-US" b="1" dirty="0" err="1"/>
              <a:t>avg</a:t>
            </a:r>
            <a:r>
              <a:rPr lang="en-US" b="1" dirty="0"/>
              <a:t> LOS 7.4 </a:t>
            </a:r>
            <a:r>
              <a:rPr lang="en-US" b="1" dirty="0" err="1"/>
              <a:t>mos</a:t>
            </a:r>
            <a:endParaRPr lang="en-US" b="1" dirty="0"/>
          </a:p>
          <a:p>
            <a:pPr marL="285750" indent="-285750">
              <a:buFontTx/>
              <a:buChar char="-"/>
            </a:pPr>
            <a:r>
              <a:rPr lang="en-US" dirty="0"/>
              <a:t>3-year recidivism rate </a:t>
            </a:r>
            <a:r>
              <a:rPr lang="en-US" b="1" dirty="0"/>
              <a:t>33.1%</a:t>
            </a:r>
          </a:p>
        </p:txBody>
      </p:sp>
      <p:sp>
        <p:nvSpPr>
          <p:cNvPr id="4" name="Slide Number Placeholder 3"/>
          <p:cNvSpPr>
            <a:spLocks noGrp="1"/>
          </p:cNvSpPr>
          <p:nvPr>
            <p:ph type="sldNum" sz="quarter" idx="10"/>
          </p:nvPr>
        </p:nvSpPr>
        <p:spPr/>
        <p:txBody>
          <a:bodyPr/>
          <a:lstStyle/>
          <a:p>
            <a:fld id="{1EA3ADD8-894A-7F40-BB96-678468EA339E}" type="slidenum">
              <a:rPr lang="en-US" smtClean="0"/>
              <a:t>4</a:t>
            </a:fld>
            <a:endParaRPr lang="en-US"/>
          </a:p>
        </p:txBody>
      </p:sp>
    </p:spTree>
    <p:extLst>
      <p:ext uri="{BB962C8B-B14F-4D97-AF65-F5344CB8AC3E}">
        <p14:creationId xmlns:p14="http://schemas.microsoft.com/office/powerpoint/2010/main" val="17359599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1296253ea7b_5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1296253ea7b_5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b="1">
                <a:solidFill>
                  <a:schemeClr val="dk1"/>
                </a:solidFill>
              </a:rPr>
              <a:t>LW</a:t>
            </a:r>
            <a:endParaRPr sz="1200" b="1">
              <a:solidFill>
                <a:schemeClr val="dk1"/>
              </a:solidFill>
            </a:endParaRPr>
          </a:p>
          <a:p>
            <a:pPr marL="0" indent="0">
              <a:lnSpc>
                <a:spcPct val="115000"/>
              </a:lnSpc>
              <a:buClr>
                <a:schemeClr val="dk1"/>
              </a:buClr>
              <a:buNone/>
            </a:pPr>
            <a:r>
              <a:rPr lang="en" sz="1200">
                <a:solidFill>
                  <a:schemeClr val="dk1"/>
                </a:solidFill>
              </a:rPr>
              <a:t> </a:t>
            </a:r>
          </a:p>
          <a:p>
            <a:pPr marL="0" lvl="0" indent="0" algn="l" rtl="0">
              <a:lnSpc>
                <a:spcPct val="115000"/>
              </a:lnSpc>
              <a:spcBef>
                <a:spcPts val="0"/>
              </a:spcBef>
              <a:spcAft>
                <a:spcPts val="0"/>
              </a:spcAft>
              <a:buNone/>
            </a:pPr>
            <a:endParaRPr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1296253ea7b_0_3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1296253ea7b_0_3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solidFill>
                <a:schemeClr val="dk1"/>
              </a:solidFill>
              <a:latin typeface="Roboto"/>
              <a:ea typeface="Roboto"/>
              <a:cs typeface="Roboto"/>
              <a:sym typeface="Roboto"/>
            </a:endParaRPr>
          </a:p>
          <a:p>
            <a:pPr marL="0" lvl="0" indent="0" algn="l" rtl="0">
              <a:spcBef>
                <a:spcPts val="0"/>
              </a:spcBef>
              <a:spcAft>
                <a:spcPts val="0"/>
              </a:spcAft>
              <a:buNone/>
            </a:pPr>
            <a:r>
              <a:rPr lang="en" b="1"/>
              <a:t>LW</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www.urban.org</a:t>
            </a:r>
            <a:r>
              <a:rPr lang="en-US" dirty="0"/>
              <a:t>/sites/default/files/publication/102218/data-snapshot-of-youth-incarceration-in-ohio_0.pdf</a:t>
            </a:r>
          </a:p>
        </p:txBody>
      </p:sp>
      <p:sp>
        <p:nvSpPr>
          <p:cNvPr id="4" name="Slide Number Placeholder 3"/>
          <p:cNvSpPr>
            <a:spLocks noGrp="1"/>
          </p:cNvSpPr>
          <p:nvPr>
            <p:ph type="sldNum" sz="quarter" idx="5"/>
          </p:nvPr>
        </p:nvSpPr>
        <p:spPr/>
        <p:txBody>
          <a:bodyPr/>
          <a:lstStyle/>
          <a:p>
            <a:fld id="{A16E0653-02E5-E34C-B2DA-EE909957DE3E}" type="slidenum">
              <a:rPr lang="en-US" smtClean="0"/>
              <a:t>17</a:t>
            </a:fld>
            <a:endParaRPr lang="en-US"/>
          </a:p>
        </p:txBody>
      </p:sp>
    </p:spTree>
    <p:extLst>
      <p:ext uri="{BB962C8B-B14F-4D97-AF65-F5344CB8AC3E}">
        <p14:creationId xmlns:p14="http://schemas.microsoft.com/office/powerpoint/2010/main" val="14677044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a:extLst>
            <a:ext uri="{FF2B5EF4-FFF2-40B4-BE49-F238E27FC236}">
              <a16:creationId xmlns:a16="http://schemas.microsoft.com/office/drawing/2014/main" id="{2AAF2562-F754-EA13-AEB5-659418F151FA}"/>
            </a:ext>
          </a:extLst>
        </p:cNvPr>
        <p:cNvGrpSpPr/>
        <p:nvPr/>
      </p:nvGrpSpPr>
      <p:grpSpPr>
        <a:xfrm>
          <a:off x="0" y="0"/>
          <a:ext cx="0" cy="0"/>
          <a:chOff x="0" y="0"/>
          <a:chExt cx="0" cy="0"/>
        </a:xfrm>
      </p:grpSpPr>
      <p:sp>
        <p:nvSpPr>
          <p:cNvPr id="227" name="Google Shape;227;g1296253ea7b_0_329:notes">
            <a:extLst>
              <a:ext uri="{FF2B5EF4-FFF2-40B4-BE49-F238E27FC236}">
                <a16:creationId xmlns:a16="http://schemas.microsoft.com/office/drawing/2014/main" id="{CD02EF6B-644B-D775-DDB6-ED1C539ADC8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1296253ea7b_0_329:notes">
            <a:extLst>
              <a:ext uri="{FF2B5EF4-FFF2-40B4-BE49-F238E27FC236}">
                <a16:creationId xmlns:a16="http://schemas.microsoft.com/office/drawing/2014/main" id="{B189ECF7-011B-33F2-5F2C-CF67D6B5497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solidFill>
                <a:schemeClr val="dk1"/>
              </a:solidFill>
              <a:latin typeface="Roboto"/>
              <a:ea typeface="Roboto"/>
              <a:cs typeface="Roboto"/>
              <a:sym typeface="Roboto"/>
            </a:endParaRPr>
          </a:p>
          <a:p>
            <a:pPr marL="0" lvl="0" indent="0" algn="l" rtl="0">
              <a:spcBef>
                <a:spcPts val="0"/>
              </a:spcBef>
              <a:spcAft>
                <a:spcPts val="0"/>
              </a:spcAft>
              <a:buNone/>
            </a:pPr>
            <a:r>
              <a:rPr lang="en" b="1"/>
              <a:t>LW</a:t>
            </a:r>
            <a:endParaRPr/>
          </a:p>
        </p:txBody>
      </p:sp>
    </p:spTree>
    <p:extLst>
      <p:ext uri="{BB962C8B-B14F-4D97-AF65-F5344CB8AC3E}">
        <p14:creationId xmlns:p14="http://schemas.microsoft.com/office/powerpoint/2010/main" val="8220001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A608B-C084-7806-3C88-BE7556F7F0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EDAE8B-C343-3A7A-6989-E5C7A44C90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8AA908-C8EF-0B4A-4125-F2991F1E404A}"/>
              </a:ext>
            </a:extLst>
          </p:cNvPr>
          <p:cNvSpPr>
            <a:spLocks noGrp="1"/>
          </p:cNvSpPr>
          <p:nvPr>
            <p:ph type="body" idx="1"/>
          </p:nvPr>
        </p:nvSpPr>
        <p:spPr/>
        <p:txBody>
          <a:bodyPr/>
          <a:lstStyle/>
          <a:p>
            <a:r>
              <a:rPr lang="en-US" dirty="0"/>
              <a:t>https://</a:t>
            </a:r>
            <a:r>
              <a:rPr lang="en-US" dirty="0" err="1"/>
              <a:t>content.govdelivery.com</a:t>
            </a:r>
            <a:r>
              <a:rPr lang="en-US" dirty="0"/>
              <a:t>/attachments/OHIOGOVERNOR/2024/08/30/</a:t>
            </a:r>
            <a:r>
              <a:rPr lang="en-US" dirty="0" err="1"/>
              <a:t>file_attachments</a:t>
            </a:r>
            <a:r>
              <a:rPr lang="en-US" dirty="0"/>
              <a:t>/2983646/Juvenile%20Justice%20Internet%20FINAL.pdf</a:t>
            </a:r>
          </a:p>
          <a:p>
            <a:endParaRPr lang="en-US" dirty="0"/>
          </a:p>
        </p:txBody>
      </p:sp>
      <p:sp>
        <p:nvSpPr>
          <p:cNvPr id="4" name="Slide Number Placeholder 3">
            <a:extLst>
              <a:ext uri="{FF2B5EF4-FFF2-40B4-BE49-F238E27FC236}">
                <a16:creationId xmlns:a16="http://schemas.microsoft.com/office/drawing/2014/main" id="{679B9735-148E-6CD6-1AC3-9C97978ABEA7}"/>
              </a:ext>
            </a:extLst>
          </p:cNvPr>
          <p:cNvSpPr>
            <a:spLocks noGrp="1"/>
          </p:cNvSpPr>
          <p:nvPr>
            <p:ph type="sldNum" sz="quarter" idx="5"/>
          </p:nvPr>
        </p:nvSpPr>
        <p:spPr/>
        <p:txBody>
          <a:bodyPr/>
          <a:lstStyle/>
          <a:p>
            <a:fld id="{A16E0653-02E5-E34C-B2DA-EE909957DE3E}" type="slidenum">
              <a:rPr lang="en-US" smtClean="0"/>
              <a:t>19</a:t>
            </a:fld>
            <a:endParaRPr lang="en-US"/>
          </a:p>
        </p:txBody>
      </p:sp>
    </p:spTree>
    <p:extLst>
      <p:ext uri="{BB962C8B-B14F-4D97-AF65-F5344CB8AC3E}">
        <p14:creationId xmlns:p14="http://schemas.microsoft.com/office/powerpoint/2010/main" val="28926769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5CCA8-F6B2-03D1-3D06-8FC7025C34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FA5721-6353-3A60-ADAD-4ED629EDCD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BC9EBC-B8DA-83CA-28E6-F6D209800E21}"/>
              </a:ext>
            </a:extLst>
          </p:cNvPr>
          <p:cNvSpPr>
            <a:spLocks noGrp="1"/>
          </p:cNvSpPr>
          <p:nvPr>
            <p:ph type="body" idx="1"/>
          </p:nvPr>
        </p:nvSpPr>
        <p:spPr/>
        <p:txBody>
          <a:bodyPr/>
          <a:lstStyle/>
          <a:p>
            <a:pPr marL="0" marR="0">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400" dirty="0">
                <a:solidFill>
                  <a:srgbClr val="212121"/>
                </a:solidFill>
                <a:effectLst/>
                <a:latin typeface="Arial" panose="020B0604020202020204" pitchFamily="34" charset="0"/>
                <a:ea typeface="Aptos" panose="020B0004020202020204" pitchFamily="34" charset="0"/>
              </a:rPr>
              <a:t>EBP Design:</a:t>
            </a:r>
          </a:p>
          <a:p>
            <a:pPr marL="228600" marR="0">
              <a:spcBef>
                <a:spcPts val="0"/>
              </a:spcBef>
              <a:spcAft>
                <a:spcPts val="1500"/>
              </a:spcAft>
            </a:pPr>
            <a:r>
              <a:rPr lang="en-US" sz="1400" b="1" i="1" dirty="0">
                <a:solidFill>
                  <a:srgbClr val="222222"/>
                </a:solidFill>
                <a:effectLst/>
                <a:latin typeface="Arial" panose="020B0604020202020204" pitchFamily="34" charset="0"/>
                <a:ea typeface="Aptos" panose="020B0004020202020204" pitchFamily="34" charset="0"/>
              </a:rPr>
              <a:t>1. small-scale,</a:t>
            </a:r>
          </a:p>
          <a:p>
            <a:pPr marL="228600" marR="0">
              <a:spcBef>
                <a:spcPts val="0"/>
              </a:spcBef>
              <a:spcAft>
                <a:spcPts val="1500"/>
              </a:spcAft>
            </a:pPr>
            <a:r>
              <a:rPr lang="en-US" sz="1400" b="1" i="1" dirty="0">
                <a:solidFill>
                  <a:srgbClr val="222222"/>
                </a:solidFill>
                <a:effectLst/>
                <a:latin typeface="Arial" panose="020B0604020202020204" pitchFamily="34" charset="0"/>
                <a:ea typeface="Aptos" panose="020B0004020202020204" pitchFamily="34" charset="0"/>
              </a:rPr>
              <a:t>2. locally sited and integrated with the surrounding community, </a:t>
            </a:r>
          </a:p>
          <a:p>
            <a:pPr marL="228600">
              <a:spcAft>
                <a:spcPts val="1500"/>
              </a:spcAft>
            </a:pPr>
            <a:r>
              <a:rPr lang="en-US" sz="1400" b="1" i="1" dirty="0">
                <a:solidFill>
                  <a:srgbClr val="222222"/>
                </a:solidFill>
                <a:effectLst/>
                <a:latin typeface="Arial" panose="020B0604020202020204" pitchFamily="34" charset="0"/>
                <a:ea typeface="Aptos" panose="020B0004020202020204" pitchFamily="34" charset="0"/>
              </a:rPr>
              <a:t>3. comprising therapeutic design characteristics </a:t>
            </a:r>
            <a:r>
              <a:rPr lang="en-US" sz="1400" i="1" dirty="0">
                <a:solidFill>
                  <a:srgbClr val="222222"/>
                </a:solidFill>
                <a:effectLst/>
                <a:latin typeface="Arial" panose="020B0604020202020204" pitchFamily="34" charset="0"/>
                <a:ea typeface="Aptos" panose="020B0004020202020204" pitchFamily="34" charset="0"/>
              </a:rPr>
              <a:t>(light, communal areas, layout, quiet spaces, fresh air, green spaces, etc.), </a:t>
            </a:r>
            <a:r>
              <a:rPr lang="en-US" sz="1400" b="1" i="1" dirty="0">
                <a:solidFill>
                  <a:srgbClr val="222222"/>
                </a:solidFill>
                <a:effectLst/>
                <a:latin typeface="Arial" panose="020B0604020202020204" pitchFamily="34" charset="0"/>
                <a:ea typeface="Aptos" panose="020B0004020202020204" pitchFamily="34" charset="0"/>
              </a:rPr>
              <a:t>and</a:t>
            </a:r>
          </a:p>
          <a:p>
            <a:pPr marL="228600" marR="0">
              <a:spcBef>
                <a:spcPts val="0"/>
              </a:spcBef>
              <a:spcAft>
                <a:spcPts val="1500"/>
              </a:spcAft>
            </a:pPr>
            <a:r>
              <a:rPr lang="en-US" sz="1400" b="1" i="1" dirty="0">
                <a:solidFill>
                  <a:srgbClr val="222222"/>
                </a:solidFill>
                <a:effectLst/>
                <a:latin typeface="Arial" panose="020B0604020202020204" pitchFamily="34" charset="0"/>
                <a:ea typeface="Aptos" panose="020B0004020202020204" pitchFamily="34" charset="0"/>
              </a:rPr>
              <a:t>4. designed to promote relational and differentiated security.*</a:t>
            </a:r>
            <a:endParaRPr lang="en-US" sz="1400" dirty="0">
              <a:solidFill>
                <a:srgbClr val="212121"/>
              </a:solidFill>
              <a:effectLst/>
              <a:latin typeface="Arial" panose="020B0604020202020204" pitchFamily="34" charset="0"/>
              <a:ea typeface="Aptos" panose="020B0004020202020204" pitchFamily="34" charset="0"/>
            </a:endParaRPr>
          </a:p>
          <a:p>
            <a:pPr marL="0" marR="0">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1400" dirty="0">
              <a:solidFill>
                <a:srgbClr val="212121"/>
              </a:solidFill>
              <a:effectLst/>
              <a:latin typeface="Arial" panose="020B0604020202020204" pitchFamily="34" charset="0"/>
              <a:ea typeface="Aptos" panose="020B0004020202020204" pitchFamily="34" charset="0"/>
            </a:endParaRPr>
          </a:p>
          <a:p>
            <a:pPr marL="228600" marR="0">
              <a:spcBef>
                <a:spcPts val="0"/>
              </a:spcBef>
              <a:spcAft>
                <a:spcPts val="0"/>
              </a:spcAft>
            </a:pPr>
            <a:r>
              <a:rPr lang="en-US" sz="2000" kern="100" dirty="0">
                <a:solidFill>
                  <a:srgbClr val="212121"/>
                </a:solidFill>
                <a:effectLst/>
                <a:latin typeface="Arial Narrow" panose="020B0604020202020204" pitchFamily="34" charset="0"/>
                <a:ea typeface="Aptos" panose="020B0004020202020204" pitchFamily="34" charset="0"/>
                <a:cs typeface="Arial Narrow" panose="020B0604020202020204" pitchFamily="34" charset="0"/>
              </a:rPr>
              <a:t>“</a:t>
            </a:r>
            <a:r>
              <a:rPr lang="en-US" sz="2000" b="1" kern="100" dirty="0">
                <a:solidFill>
                  <a:schemeClr val="accent5"/>
                </a:solidFill>
                <a:effectLst/>
                <a:latin typeface="Arial Narrow" panose="020B0604020202020204" pitchFamily="34" charset="0"/>
                <a:ea typeface="Aptos" panose="020B0004020202020204" pitchFamily="34" charset="0"/>
                <a:cs typeface="Arial Narrow" panose="020B0604020202020204" pitchFamily="34" charset="0"/>
              </a:rPr>
              <a:t>Relational security</a:t>
            </a:r>
            <a:r>
              <a:rPr lang="en-US" sz="2000" kern="100" dirty="0">
                <a:solidFill>
                  <a:srgbClr val="212121"/>
                </a:solidFill>
                <a:latin typeface="Arial Narrow" panose="020B0604020202020204" pitchFamily="34" charset="0"/>
                <a:ea typeface="Aptos" panose="020B0004020202020204" pitchFamily="34" charset="0"/>
                <a:cs typeface="Arial Narrow" panose="020B0604020202020204" pitchFamily="34" charset="0"/>
              </a:rPr>
              <a:t>”: “</a:t>
            </a:r>
            <a:r>
              <a:rPr lang="en-US" sz="2000" b="1" dirty="0">
                <a:latin typeface="Arial Narrow" panose="020B0604020202020204" pitchFamily="34" charset="0"/>
                <a:cs typeface="Arial Narrow" panose="020B0604020202020204" pitchFamily="34" charset="0"/>
              </a:rPr>
              <a:t>most effective of security measures within a youth custodial setting</a:t>
            </a:r>
            <a:r>
              <a:rPr lang="en-US" sz="2000" dirty="0">
                <a:latin typeface="Arial Narrow" panose="020B0604020202020204" pitchFamily="34" charset="0"/>
                <a:cs typeface="Arial Narrow" panose="020B0604020202020204" pitchFamily="34" charset="0"/>
              </a:rPr>
              <a:t>” </a:t>
            </a:r>
            <a:endParaRPr lang="en-US" sz="2000" kern="100" dirty="0">
              <a:solidFill>
                <a:srgbClr val="212121"/>
              </a:solidFill>
              <a:effectLst/>
              <a:latin typeface="Arial Narrow" panose="020B0604020202020204" pitchFamily="34" charset="0"/>
              <a:ea typeface="Aptos" panose="020B0004020202020204" pitchFamily="34" charset="0"/>
              <a:cs typeface="Arial Narrow" panose="020B0604020202020204" pitchFamily="34" charset="0"/>
            </a:endParaRPr>
          </a:p>
          <a:p>
            <a:pPr marL="571500" marR="0" indent="-342900">
              <a:spcBef>
                <a:spcPts val="0"/>
              </a:spcBef>
              <a:spcAft>
                <a:spcPts val="0"/>
              </a:spcAft>
              <a:buFont typeface="Arial" panose="020B0604020202020204" pitchFamily="34" charset="0"/>
              <a:buChar char="•"/>
            </a:pPr>
            <a:r>
              <a:rPr lang="en-US" sz="2000" kern="100" dirty="0">
                <a:solidFill>
                  <a:srgbClr val="212121"/>
                </a:solidFill>
                <a:latin typeface="Arial Narrow" panose="020B0604020202020204" pitchFamily="34" charset="0"/>
                <a:ea typeface="Aptos" panose="020B0004020202020204" pitchFamily="34" charset="0"/>
                <a:cs typeface="Arial Narrow" panose="020B0604020202020204" pitchFamily="34" charset="0"/>
              </a:rPr>
              <a:t>A </a:t>
            </a:r>
            <a:r>
              <a:rPr lang="en-US" sz="2000" kern="100" dirty="0">
                <a:solidFill>
                  <a:srgbClr val="212121"/>
                </a:solidFill>
                <a:effectLst/>
                <a:latin typeface="Arial Narrow" panose="020B0604020202020204" pitchFamily="34" charset="0"/>
                <a:ea typeface="Aptos" panose="020B0004020202020204" pitchFamily="34" charset="0"/>
                <a:cs typeface="Arial Narrow" panose="020B0604020202020204" pitchFamily="34" charset="0"/>
              </a:rPr>
              <a:t>way of working that guides staff in how to establish a </a:t>
            </a:r>
            <a:r>
              <a:rPr lang="en-US" sz="2000" b="1" kern="100" dirty="0">
                <a:solidFill>
                  <a:srgbClr val="212121"/>
                </a:solidFill>
                <a:effectLst/>
                <a:latin typeface="Arial Narrow" panose="020B0604020202020204" pitchFamily="34" charset="0"/>
                <a:ea typeface="Aptos" panose="020B0004020202020204" pitchFamily="34" charset="0"/>
                <a:cs typeface="Arial Narrow" panose="020B0604020202020204" pitchFamily="34" charset="0"/>
              </a:rPr>
              <a:t>safe and therapeutic </a:t>
            </a:r>
            <a:r>
              <a:rPr lang="en-US" sz="2000" kern="100" dirty="0">
                <a:solidFill>
                  <a:srgbClr val="212121"/>
                </a:solidFill>
                <a:effectLst/>
                <a:latin typeface="Arial Narrow" panose="020B0604020202020204" pitchFamily="34" charset="0"/>
                <a:ea typeface="Aptos" panose="020B0004020202020204" pitchFamily="34" charset="0"/>
                <a:cs typeface="Arial Narrow" panose="020B0604020202020204" pitchFamily="34" charset="0"/>
              </a:rPr>
              <a:t>environment in secure facilities. Relational security is not only a way of working, but also a way of being. </a:t>
            </a:r>
          </a:p>
          <a:p>
            <a:pPr marL="571500" marR="0" indent="-342900">
              <a:spcBef>
                <a:spcPts val="0"/>
              </a:spcBef>
              <a:spcAft>
                <a:spcPts val="0"/>
              </a:spcAft>
              <a:buFont typeface="Arial" panose="020B0604020202020204" pitchFamily="34" charset="0"/>
              <a:buChar char="•"/>
            </a:pPr>
            <a:r>
              <a:rPr lang="en-US" sz="2000" dirty="0">
                <a:latin typeface="Arial Narrow" panose="020B0604020202020204" pitchFamily="34" charset="0"/>
                <a:cs typeface="Arial Narrow" panose="020B0604020202020204" pitchFamily="34" charset="0"/>
              </a:rPr>
              <a:t>The understanding and knowledge staff have of residents and how this </a:t>
            </a:r>
            <a:r>
              <a:rPr lang="en-US" sz="2000" b="1" dirty="0">
                <a:latin typeface="Arial Narrow" panose="020B0604020202020204" pitchFamily="34" charset="0"/>
                <a:cs typeface="Arial Narrow" panose="020B0604020202020204" pitchFamily="34" charset="0"/>
              </a:rPr>
              <a:t>informs the management and de-escalation of incidents</a:t>
            </a:r>
            <a:r>
              <a:rPr lang="en-US" sz="2000" dirty="0">
                <a:latin typeface="Arial Narrow" panose="020B0604020202020204" pitchFamily="34" charset="0"/>
                <a:cs typeface="Arial Narrow" panose="020B0604020202020204" pitchFamily="34" charset="0"/>
              </a:rPr>
              <a:t>.</a:t>
            </a:r>
            <a:endParaRPr lang="en-US" sz="2000" kern="100" dirty="0">
              <a:solidFill>
                <a:srgbClr val="212121"/>
              </a:solidFill>
              <a:effectLst/>
              <a:latin typeface="Arial Narrow" panose="020B0604020202020204" pitchFamily="34" charset="0"/>
              <a:ea typeface="Aptos" panose="020B0004020202020204" pitchFamily="34" charset="0"/>
              <a:cs typeface="Arial Narrow" panose="020B0604020202020204" pitchFamily="34" charset="0"/>
            </a:endParaRPr>
          </a:p>
          <a:p>
            <a:pPr marL="571500" marR="0" indent="-342900">
              <a:spcBef>
                <a:spcPts val="0"/>
              </a:spcBef>
              <a:spcAft>
                <a:spcPts val="0"/>
              </a:spcAft>
              <a:buFont typeface="Arial" panose="020B0604020202020204" pitchFamily="34" charset="0"/>
              <a:buChar char="•"/>
            </a:pPr>
            <a:r>
              <a:rPr lang="en-US" sz="2000" kern="100" dirty="0">
                <a:solidFill>
                  <a:srgbClr val="212121"/>
                </a:solidFill>
                <a:effectLst/>
                <a:latin typeface="Arial Narrow" panose="020B0604020202020204" pitchFamily="34" charset="0"/>
                <a:ea typeface="Aptos" panose="020B0004020202020204" pitchFamily="34" charset="0"/>
                <a:cs typeface="Arial Narrow" panose="020B0604020202020204" pitchFamily="34" charset="0"/>
              </a:rPr>
              <a:t>“It encompasses a vision about security and mentality towards justice-involved youth that</a:t>
            </a:r>
            <a:r>
              <a:rPr lang="en-US" sz="2000" b="1" kern="100" dirty="0">
                <a:solidFill>
                  <a:srgbClr val="212121"/>
                </a:solidFill>
                <a:effectLst/>
                <a:latin typeface="Arial Narrow" panose="020B0604020202020204" pitchFamily="34" charset="0"/>
                <a:ea typeface="Aptos" panose="020B0004020202020204" pitchFamily="34" charset="0"/>
                <a:cs typeface="Arial Narrow" panose="020B0604020202020204" pitchFamily="34" charset="0"/>
              </a:rPr>
              <a:t> </a:t>
            </a:r>
            <a:r>
              <a:rPr lang="en-US" sz="2000" b="1" kern="100" dirty="0">
                <a:solidFill>
                  <a:schemeClr val="accent5"/>
                </a:solidFill>
                <a:effectLst/>
                <a:latin typeface="Arial Narrow" panose="020B0604020202020204" pitchFamily="34" charset="0"/>
                <a:ea typeface="Aptos" panose="020B0004020202020204" pitchFamily="34" charset="0"/>
                <a:cs typeface="Arial Narrow" panose="020B0604020202020204" pitchFamily="34" charset="0"/>
              </a:rPr>
              <a:t>sees them not merely as 'risks to be managed', but primarily as 'resources to be developed</a:t>
            </a:r>
            <a:r>
              <a:rPr lang="en-US" sz="2000" b="1" kern="100" dirty="0">
                <a:solidFill>
                  <a:srgbClr val="212121"/>
                </a:solidFill>
                <a:effectLst/>
                <a:latin typeface="Arial Narrow" panose="020B0604020202020204" pitchFamily="34" charset="0"/>
                <a:ea typeface="Aptos" panose="020B0004020202020204" pitchFamily="34" charset="0"/>
                <a:cs typeface="Arial Narrow" panose="020B0604020202020204" pitchFamily="34" charset="0"/>
              </a:rPr>
              <a:t>’</a:t>
            </a:r>
            <a:r>
              <a:rPr lang="en-US" sz="2000" kern="100" dirty="0">
                <a:solidFill>
                  <a:srgbClr val="212121"/>
                </a:solidFill>
                <a:effectLst/>
                <a:latin typeface="Arial Narrow" panose="020B0604020202020204" pitchFamily="34" charset="0"/>
                <a:ea typeface="Aptos" panose="020B0004020202020204" pitchFamily="34" charset="0"/>
                <a:cs typeface="Arial Narrow" panose="020B0604020202020204" pitchFamily="34" charset="0"/>
              </a:rPr>
              <a:t>.”</a:t>
            </a:r>
          </a:p>
          <a:p>
            <a:pPr marL="571500" marR="0" indent="-342900">
              <a:spcBef>
                <a:spcPts val="0"/>
              </a:spcBef>
              <a:spcAft>
                <a:spcPts val="0"/>
              </a:spcAft>
              <a:buFont typeface="Arial" panose="020B0604020202020204" pitchFamily="34" charset="0"/>
              <a:buChar char="•"/>
            </a:pPr>
            <a:r>
              <a:rPr lang="en-US" sz="2000" dirty="0" err="1">
                <a:latin typeface="Arial Narrow" panose="020B0604020202020204" pitchFamily="34" charset="0"/>
                <a:cs typeface="Arial Narrow" panose="020B0604020202020204" pitchFamily="34" charset="0"/>
              </a:rPr>
              <a:t>Bennfits</a:t>
            </a:r>
            <a:r>
              <a:rPr lang="en-US" sz="2000" dirty="0">
                <a:latin typeface="Arial Narrow" panose="020B0604020202020204" pitchFamily="34" charset="0"/>
                <a:cs typeface="Arial Narrow" panose="020B0604020202020204" pitchFamily="34" charset="0"/>
              </a:rPr>
              <a:t> to staff &amp; youth: when individuals are in stressful living environments, like prisons, “it is important that they strive for a purpose and it is also </a:t>
            </a:r>
            <a:r>
              <a:rPr lang="en-US" sz="2000" b="1" dirty="0">
                <a:latin typeface="Arial Narrow" panose="020B0604020202020204" pitchFamily="34" charset="0"/>
                <a:cs typeface="Arial Narrow" panose="020B0604020202020204" pitchFamily="34" charset="0"/>
              </a:rPr>
              <a:t>important for the workers to feel that their work is purposeful. When workers understand the broad purpose of the organization, they are more likely to thrive</a:t>
            </a:r>
            <a:r>
              <a:rPr lang="en-US" sz="2000" dirty="0">
                <a:latin typeface="Arial Narrow" panose="020B0604020202020204" pitchFamily="34" charset="0"/>
                <a:cs typeface="Arial Narrow" panose="020B0604020202020204" pitchFamily="34" charset="0"/>
              </a:rPr>
              <a:t>.” </a:t>
            </a:r>
            <a:endParaRPr lang="en-US" sz="2000" kern="100" dirty="0">
              <a:effectLst/>
              <a:latin typeface="Arial Narrow" panose="020B0604020202020204" pitchFamily="34" charset="0"/>
              <a:ea typeface="Aptos" panose="020B0004020202020204" pitchFamily="34" charset="0"/>
              <a:cs typeface="Arial Narrow" panose="020B0604020202020204" pitchFamily="34" charset="0"/>
            </a:endParaRPr>
          </a:p>
        </p:txBody>
      </p:sp>
      <p:sp>
        <p:nvSpPr>
          <p:cNvPr id="4" name="Slide Number Placeholder 3">
            <a:extLst>
              <a:ext uri="{FF2B5EF4-FFF2-40B4-BE49-F238E27FC236}">
                <a16:creationId xmlns:a16="http://schemas.microsoft.com/office/drawing/2014/main" id="{57076DBB-AC6E-1043-CE58-91BED99137BE}"/>
              </a:ext>
            </a:extLst>
          </p:cNvPr>
          <p:cNvSpPr>
            <a:spLocks noGrp="1"/>
          </p:cNvSpPr>
          <p:nvPr>
            <p:ph type="sldNum" sz="quarter" idx="5"/>
          </p:nvPr>
        </p:nvSpPr>
        <p:spPr/>
        <p:txBody>
          <a:bodyPr/>
          <a:lstStyle/>
          <a:p>
            <a:fld id="{A16E0653-02E5-E34C-B2DA-EE909957DE3E}" type="slidenum">
              <a:rPr lang="en-US" smtClean="0"/>
              <a:t>20</a:t>
            </a:fld>
            <a:endParaRPr lang="en-US"/>
          </a:p>
        </p:txBody>
      </p:sp>
    </p:spTree>
    <p:extLst>
      <p:ext uri="{BB962C8B-B14F-4D97-AF65-F5344CB8AC3E}">
        <p14:creationId xmlns:p14="http://schemas.microsoft.com/office/powerpoint/2010/main" val="712229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D1FAB-BB07-5F71-0FD7-B2B9189F495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87D7CFF-768A-9A36-9EC2-CE82D9D2A2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814D452-3B13-CFB5-8D95-344F176B32C6}"/>
              </a:ext>
            </a:extLst>
          </p:cNvPr>
          <p:cNvSpPr>
            <a:spLocks noGrp="1"/>
          </p:cNvSpPr>
          <p:nvPr>
            <p:ph type="dt" sz="half" idx="10"/>
          </p:nvPr>
        </p:nvSpPr>
        <p:spPr/>
        <p:txBody>
          <a:bodyPr/>
          <a:lstStyle/>
          <a:p>
            <a:fld id="{A0550AED-7EFA-534F-9D2A-FCA669FED455}" type="datetimeFigureOut">
              <a:rPr lang="en-US" smtClean="0"/>
              <a:t>5/28/2025</a:t>
            </a:fld>
            <a:endParaRPr lang="en-US"/>
          </a:p>
        </p:txBody>
      </p:sp>
      <p:sp>
        <p:nvSpPr>
          <p:cNvPr id="5" name="Footer Placeholder 4">
            <a:extLst>
              <a:ext uri="{FF2B5EF4-FFF2-40B4-BE49-F238E27FC236}">
                <a16:creationId xmlns:a16="http://schemas.microsoft.com/office/drawing/2014/main" id="{C75812CC-7531-013A-CBE0-CCE23BF380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D571DB-A28E-9BF5-5304-DBBA91A7471D}"/>
              </a:ext>
            </a:extLst>
          </p:cNvPr>
          <p:cNvSpPr>
            <a:spLocks noGrp="1"/>
          </p:cNvSpPr>
          <p:nvPr>
            <p:ph type="sldNum" sz="quarter" idx="12"/>
          </p:nvPr>
        </p:nvSpPr>
        <p:spPr/>
        <p:txBody>
          <a:bodyPr/>
          <a:lstStyle/>
          <a:p>
            <a:fld id="{9E2961E8-A542-054F-8877-1B1F5562BB00}" type="slidenum">
              <a:rPr lang="en-US" smtClean="0"/>
              <a:t>‹#›</a:t>
            </a:fld>
            <a:endParaRPr lang="en-US"/>
          </a:p>
        </p:txBody>
      </p:sp>
    </p:spTree>
    <p:extLst>
      <p:ext uri="{BB962C8B-B14F-4D97-AF65-F5344CB8AC3E}">
        <p14:creationId xmlns:p14="http://schemas.microsoft.com/office/powerpoint/2010/main" val="2512449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7ED69-E8D7-895B-19C2-1E84521731F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FB42BA1-2C24-F160-4BDC-EB50AC13767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94693A-409C-01F9-843D-787A85FF8734}"/>
              </a:ext>
            </a:extLst>
          </p:cNvPr>
          <p:cNvSpPr>
            <a:spLocks noGrp="1"/>
          </p:cNvSpPr>
          <p:nvPr>
            <p:ph type="dt" sz="half" idx="10"/>
          </p:nvPr>
        </p:nvSpPr>
        <p:spPr/>
        <p:txBody>
          <a:bodyPr/>
          <a:lstStyle/>
          <a:p>
            <a:fld id="{A0550AED-7EFA-534F-9D2A-FCA669FED455}" type="datetimeFigureOut">
              <a:rPr lang="en-US" smtClean="0"/>
              <a:t>5/28/2025</a:t>
            </a:fld>
            <a:endParaRPr lang="en-US"/>
          </a:p>
        </p:txBody>
      </p:sp>
      <p:sp>
        <p:nvSpPr>
          <p:cNvPr id="5" name="Footer Placeholder 4">
            <a:extLst>
              <a:ext uri="{FF2B5EF4-FFF2-40B4-BE49-F238E27FC236}">
                <a16:creationId xmlns:a16="http://schemas.microsoft.com/office/drawing/2014/main" id="{61136D91-C7C5-A4F8-7E2F-0642C43151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F8AC76-9863-6717-4235-36BC0AE487C1}"/>
              </a:ext>
            </a:extLst>
          </p:cNvPr>
          <p:cNvSpPr>
            <a:spLocks noGrp="1"/>
          </p:cNvSpPr>
          <p:nvPr>
            <p:ph type="sldNum" sz="quarter" idx="12"/>
          </p:nvPr>
        </p:nvSpPr>
        <p:spPr/>
        <p:txBody>
          <a:bodyPr/>
          <a:lstStyle/>
          <a:p>
            <a:fld id="{9E2961E8-A542-054F-8877-1B1F5562BB00}" type="slidenum">
              <a:rPr lang="en-US" smtClean="0"/>
              <a:t>‹#›</a:t>
            </a:fld>
            <a:endParaRPr lang="en-US"/>
          </a:p>
        </p:txBody>
      </p:sp>
    </p:spTree>
    <p:extLst>
      <p:ext uri="{BB962C8B-B14F-4D97-AF65-F5344CB8AC3E}">
        <p14:creationId xmlns:p14="http://schemas.microsoft.com/office/powerpoint/2010/main" val="2996885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F4DD22-CAD6-178C-FC35-C9760131A92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FEF3FAE-6358-9A64-7100-A7E05F8CBCF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5F786C-A2E4-AFC9-A5B3-D1C1BC4F39CD}"/>
              </a:ext>
            </a:extLst>
          </p:cNvPr>
          <p:cNvSpPr>
            <a:spLocks noGrp="1"/>
          </p:cNvSpPr>
          <p:nvPr>
            <p:ph type="dt" sz="half" idx="10"/>
          </p:nvPr>
        </p:nvSpPr>
        <p:spPr/>
        <p:txBody>
          <a:bodyPr/>
          <a:lstStyle/>
          <a:p>
            <a:fld id="{A0550AED-7EFA-534F-9D2A-FCA669FED455}" type="datetimeFigureOut">
              <a:rPr lang="en-US" smtClean="0"/>
              <a:t>5/28/2025</a:t>
            </a:fld>
            <a:endParaRPr lang="en-US"/>
          </a:p>
        </p:txBody>
      </p:sp>
      <p:sp>
        <p:nvSpPr>
          <p:cNvPr id="5" name="Footer Placeholder 4">
            <a:extLst>
              <a:ext uri="{FF2B5EF4-FFF2-40B4-BE49-F238E27FC236}">
                <a16:creationId xmlns:a16="http://schemas.microsoft.com/office/drawing/2014/main" id="{C7271463-0234-0904-9131-134B3F4FC1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FD1F3F-4577-D09D-A472-943166D299C0}"/>
              </a:ext>
            </a:extLst>
          </p:cNvPr>
          <p:cNvSpPr>
            <a:spLocks noGrp="1"/>
          </p:cNvSpPr>
          <p:nvPr>
            <p:ph type="sldNum" sz="quarter" idx="12"/>
          </p:nvPr>
        </p:nvSpPr>
        <p:spPr/>
        <p:txBody>
          <a:bodyPr/>
          <a:lstStyle/>
          <a:p>
            <a:fld id="{9E2961E8-A542-054F-8877-1B1F5562BB00}" type="slidenum">
              <a:rPr lang="en-US" smtClean="0"/>
              <a:t>‹#›</a:t>
            </a:fld>
            <a:endParaRPr lang="en-US"/>
          </a:p>
        </p:txBody>
      </p:sp>
    </p:spTree>
    <p:extLst>
      <p:ext uri="{BB962C8B-B14F-4D97-AF65-F5344CB8AC3E}">
        <p14:creationId xmlns:p14="http://schemas.microsoft.com/office/powerpoint/2010/main" val="3092924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9105A-C11D-5CFC-02BF-0140C0204B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8BEE2F-9B97-05BE-145D-C75803A1B8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091687-D91A-6484-DEC5-0264E73E3A39}"/>
              </a:ext>
            </a:extLst>
          </p:cNvPr>
          <p:cNvSpPr>
            <a:spLocks noGrp="1"/>
          </p:cNvSpPr>
          <p:nvPr>
            <p:ph type="dt" sz="half" idx="10"/>
          </p:nvPr>
        </p:nvSpPr>
        <p:spPr/>
        <p:txBody>
          <a:bodyPr/>
          <a:lstStyle/>
          <a:p>
            <a:fld id="{A0550AED-7EFA-534F-9D2A-FCA669FED455}" type="datetimeFigureOut">
              <a:rPr lang="en-US" smtClean="0"/>
              <a:t>5/28/2025</a:t>
            </a:fld>
            <a:endParaRPr lang="en-US"/>
          </a:p>
        </p:txBody>
      </p:sp>
      <p:sp>
        <p:nvSpPr>
          <p:cNvPr id="5" name="Footer Placeholder 4">
            <a:extLst>
              <a:ext uri="{FF2B5EF4-FFF2-40B4-BE49-F238E27FC236}">
                <a16:creationId xmlns:a16="http://schemas.microsoft.com/office/drawing/2014/main" id="{151CB5DB-D964-7544-53AE-1D66C549D3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D4929-C2BD-16DB-7430-0A24C1A9D3D2}"/>
              </a:ext>
            </a:extLst>
          </p:cNvPr>
          <p:cNvSpPr>
            <a:spLocks noGrp="1"/>
          </p:cNvSpPr>
          <p:nvPr>
            <p:ph type="sldNum" sz="quarter" idx="12"/>
          </p:nvPr>
        </p:nvSpPr>
        <p:spPr/>
        <p:txBody>
          <a:bodyPr/>
          <a:lstStyle/>
          <a:p>
            <a:fld id="{9E2961E8-A542-054F-8877-1B1F5562BB00}" type="slidenum">
              <a:rPr lang="en-US" smtClean="0"/>
              <a:t>‹#›</a:t>
            </a:fld>
            <a:endParaRPr lang="en-US"/>
          </a:p>
        </p:txBody>
      </p:sp>
    </p:spTree>
    <p:extLst>
      <p:ext uri="{BB962C8B-B14F-4D97-AF65-F5344CB8AC3E}">
        <p14:creationId xmlns:p14="http://schemas.microsoft.com/office/powerpoint/2010/main" val="2108590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2E754-8149-2A79-7ADA-35A1046E8CD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4404E8B-8AA3-746F-CAC0-60AD01710B3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901271B-2C38-1CEF-1CC5-29473AFB7BEC}"/>
              </a:ext>
            </a:extLst>
          </p:cNvPr>
          <p:cNvSpPr>
            <a:spLocks noGrp="1"/>
          </p:cNvSpPr>
          <p:nvPr>
            <p:ph type="dt" sz="half" idx="10"/>
          </p:nvPr>
        </p:nvSpPr>
        <p:spPr/>
        <p:txBody>
          <a:bodyPr/>
          <a:lstStyle/>
          <a:p>
            <a:fld id="{A0550AED-7EFA-534F-9D2A-FCA669FED455}" type="datetimeFigureOut">
              <a:rPr lang="en-US" smtClean="0"/>
              <a:t>5/28/2025</a:t>
            </a:fld>
            <a:endParaRPr lang="en-US"/>
          </a:p>
        </p:txBody>
      </p:sp>
      <p:sp>
        <p:nvSpPr>
          <p:cNvPr id="5" name="Footer Placeholder 4">
            <a:extLst>
              <a:ext uri="{FF2B5EF4-FFF2-40B4-BE49-F238E27FC236}">
                <a16:creationId xmlns:a16="http://schemas.microsoft.com/office/drawing/2014/main" id="{A0D3AF61-451A-A48D-460D-39C434F905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D833A0-5693-4B3D-1DD9-CD81518B4971}"/>
              </a:ext>
            </a:extLst>
          </p:cNvPr>
          <p:cNvSpPr>
            <a:spLocks noGrp="1"/>
          </p:cNvSpPr>
          <p:nvPr>
            <p:ph type="sldNum" sz="quarter" idx="12"/>
          </p:nvPr>
        </p:nvSpPr>
        <p:spPr/>
        <p:txBody>
          <a:bodyPr/>
          <a:lstStyle/>
          <a:p>
            <a:fld id="{9E2961E8-A542-054F-8877-1B1F5562BB00}" type="slidenum">
              <a:rPr lang="en-US" smtClean="0"/>
              <a:t>‹#›</a:t>
            </a:fld>
            <a:endParaRPr lang="en-US"/>
          </a:p>
        </p:txBody>
      </p:sp>
    </p:spTree>
    <p:extLst>
      <p:ext uri="{BB962C8B-B14F-4D97-AF65-F5344CB8AC3E}">
        <p14:creationId xmlns:p14="http://schemas.microsoft.com/office/powerpoint/2010/main" val="4104746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3661B-E2C8-98E2-D638-942E69065F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BC77B6-D62A-6730-797F-7CCB48A85BE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A3F0F7-B238-B3A1-C061-3F2C69D0A6D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0609F4E-B464-F967-4349-BBE931BB3206}"/>
              </a:ext>
            </a:extLst>
          </p:cNvPr>
          <p:cNvSpPr>
            <a:spLocks noGrp="1"/>
          </p:cNvSpPr>
          <p:nvPr>
            <p:ph type="dt" sz="half" idx="10"/>
          </p:nvPr>
        </p:nvSpPr>
        <p:spPr/>
        <p:txBody>
          <a:bodyPr/>
          <a:lstStyle/>
          <a:p>
            <a:fld id="{A0550AED-7EFA-534F-9D2A-FCA669FED455}" type="datetimeFigureOut">
              <a:rPr lang="en-US" smtClean="0"/>
              <a:t>5/28/2025</a:t>
            </a:fld>
            <a:endParaRPr lang="en-US"/>
          </a:p>
        </p:txBody>
      </p:sp>
      <p:sp>
        <p:nvSpPr>
          <p:cNvPr id="6" name="Footer Placeholder 5">
            <a:extLst>
              <a:ext uri="{FF2B5EF4-FFF2-40B4-BE49-F238E27FC236}">
                <a16:creationId xmlns:a16="http://schemas.microsoft.com/office/drawing/2014/main" id="{D2EB1679-B335-381B-B844-A1A0089A7B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A1D324-EF06-C19D-B840-4B09FDDD6818}"/>
              </a:ext>
            </a:extLst>
          </p:cNvPr>
          <p:cNvSpPr>
            <a:spLocks noGrp="1"/>
          </p:cNvSpPr>
          <p:nvPr>
            <p:ph type="sldNum" sz="quarter" idx="12"/>
          </p:nvPr>
        </p:nvSpPr>
        <p:spPr/>
        <p:txBody>
          <a:bodyPr/>
          <a:lstStyle/>
          <a:p>
            <a:fld id="{9E2961E8-A542-054F-8877-1B1F5562BB00}" type="slidenum">
              <a:rPr lang="en-US" smtClean="0"/>
              <a:t>‹#›</a:t>
            </a:fld>
            <a:endParaRPr lang="en-US"/>
          </a:p>
        </p:txBody>
      </p:sp>
    </p:spTree>
    <p:extLst>
      <p:ext uri="{BB962C8B-B14F-4D97-AF65-F5344CB8AC3E}">
        <p14:creationId xmlns:p14="http://schemas.microsoft.com/office/powerpoint/2010/main" val="3639749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EB5C1-229A-2150-395B-EEC6B745769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6070F2B-F6A7-D716-E1C5-DC7DB88B10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6D4E617-9A4B-0E7F-447F-0267C16F43B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C3F29B9-6A96-794B-EBFC-DFC1C61352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9F11F95-C822-D6B4-B33B-FA47B14A917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53E090E-56B7-E303-C59A-BDB62E01D970}"/>
              </a:ext>
            </a:extLst>
          </p:cNvPr>
          <p:cNvSpPr>
            <a:spLocks noGrp="1"/>
          </p:cNvSpPr>
          <p:nvPr>
            <p:ph type="dt" sz="half" idx="10"/>
          </p:nvPr>
        </p:nvSpPr>
        <p:spPr/>
        <p:txBody>
          <a:bodyPr/>
          <a:lstStyle/>
          <a:p>
            <a:fld id="{A0550AED-7EFA-534F-9D2A-FCA669FED455}" type="datetimeFigureOut">
              <a:rPr lang="en-US" smtClean="0"/>
              <a:t>5/28/2025</a:t>
            </a:fld>
            <a:endParaRPr lang="en-US"/>
          </a:p>
        </p:txBody>
      </p:sp>
      <p:sp>
        <p:nvSpPr>
          <p:cNvPr id="8" name="Footer Placeholder 7">
            <a:extLst>
              <a:ext uri="{FF2B5EF4-FFF2-40B4-BE49-F238E27FC236}">
                <a16:creationId xmlns:a16="http://schemas.microsoft.com/office/drawing/2014/main" id="{A3009F59-4B64-7B7B-42E8-CD100E6ADB2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63A466E-EEA4-FA7A-5776-59DEAFC365B6}"/>
              </a:ext>
            </a:extLst>
          </p:cNvPr>
          <p:cNvSpPr>
            <a:spLocks noGrp="1"/>
          </p:cNvSpPr>
          <p:nvPr>
            <p:ph type="sldNum" sz="quarter" idx="12"/>
          </p:nvPr>
        </p:nvSpPr>
        <p:spPr/>
        <p:txBody>
          <a:bodyPr/>
          <a:lstStyle/>
          <a:p>
            <a:fld id="{9E2961E8-A542-054F-8877-1B1F5562BB00}" type="slidenum">
              <a:rPr lang="en-US" smtClean="0"/>
              <a:t>‹#›</a:t>
            </a:fld>
            <a:endParaRPr lang="en-US"/>
          </a:p>
        </p:txBody>
      </p:sp>
    </p:spTree>
    <p:extLst>
      <p:ext uri="{BB962C8B-B14F-4D97-AF65-F5344CB8AC3E}">
        <p14:creationId xmlns:p14="http://schemas.microsoft.com/office/powerpoint/2010/main" val="3918714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33225-EE0D-2AD6-F76E-58FB2DBF4D7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AE179D8-7AE2-5EE8-15A1-76A56B0D44A0}"/>
              </a:ext>
            </a:extLst>
          </p:cNvPr>
          <p:cNvSpPr>
            <a:spLocks noGrp="1"/>
          </p:cNvSpPr>
          <p:nvPr>
            <p:ph type="dt" sz="half" idx="10"/>
          </p:nvPr>
        </p:nvSpPr>
        <p:spPr/>
        <p:txBody>
          <a:bodyPr/>
          <a:lstStyle/>
          <a:p>
            <a:fld id="{A0550AED-7EFA-534F-9D2A-FCA669FED455}" type="datetimeFigureOut">
              <a:rPr lang="en-US" smtClean="0"/>
              <a:t>5/28/2025</a:t>
            </a:fld>
            <a:endParaRPr lang="en-US"/>
          </a:p>
        </p:txBody>
      </p:sp>
      <p:sp>
        <p:nvSpPr>
          <p:cNvPr id="4" name="Footer Placeholder 3">
            <a:extLst>
              <a:ext uri="{FF2B5EF4-FFF2-40B4-BE49-F238E27FC236}">
                <a16:creationId xmlns:a16="http://schemas.microsoft.com/office/drawing/2014/main" id="{D83F636F-B2E7-7932-9081-439AE3DF0B5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9C69792-C3CA-7AA8-4385-8197F921C2B7}"/>
              </a:ext>
            </a:extLst>
          </p:cNvPr>
          <p:cNvSpPr>
            <a:spLocks noGrp="1"/>
          </p:cNvSpPr>
          <p:nvPr>
            <p:ph type="sldNum" sz="quarter" idx="12"/>
          </p:nvPr>
        </p:nvSpPr>
        <p:spPr/>
        <p:txBody>
          <a:bodyPr/>
          <a:lstStyle/>
          <a:p>
            <a:fld id="{9E2961E8-A542-054F-8877-1B1F5562BB00}" type="slidenum">
              <a:rPr lang="en-US" smtClean="0"/>
              <a:t>‹#›</a:t>
            </a:fld>
            <a:endParaRPr lang="en-US"/>
          </a:p>
        </p:txBody>
      </p:sp>
    </p:spTree>
    <p:extLst>
      <p:ext uri="{BB962C8B-B14F-4D97-AF65-F5344CB8AC3E}">
        <p14:creationId xmlns:p14="http://schemas.microsoft.com/office/powerpoint/2010/main" val="27123923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2B1BF12-418E-55E1-B541-99FA5EA3CEB4}"/>
              </a:ext>
            </a:extLst>
          </p:cNvPr>
          <p:cNvSpPr>
            <a:spLocks noGrp="1"/>
          </p:cNvSpPr>
          <p:nvPr>
            <p:ph type="dt" sz="half" idx="10"/>
          </p:nvPr>
        </p:nvSpPr>
        <p:spPr/>
        <p:txBody>
          <a:bodyPr/>
          <a:lstStyle/>
          <a:p>
            <a:fld id="{A0550AED-7EFA-534F-9D2A-FCA669FED455}" type="datetimeFigureOut">
              <a:rPr lang="en-US" smtClean="0"/>
              <a:t>5/28/2025</a:t>
            </a:fld>
            <a:endParaRPr lang="en-US"/>
          </a:p>
        </p:txBody>
      </p:sp>
      <p:sp>
        <p:nvSpPr>
          <p:cNvPr id="3" name="Footer Placeholder 2">
            <a:extLst>
              <a:ext uri="{FF2B5EF4-FFF2-40B4-BE49-F238E27FC236}">
                <a16:creationId xmlns:a16="http://schemas.microsoft.com/office/drawing/2014/main" id="{6DF19F58-94A8-68FA-18B0-26A056F84D5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28C8B95-85DC-8560-0177-9495BD390E40}"/>
              </a:ext>
            </a:extLst>
          </p:cNvPr>
          <p:cNvSpPr>
            <a:spLocks noGrp="1"/>
          </p:cNvSpPr>
          <p:nvPr>
            <p:ph type="sldNum" sz="quarter" idx="12"/>
          </p:nvPr>
        </p:nvSpPr>
        <p:spPr/>
        <p:txBody>
          <a:bodyPr/>
          <a:lstStyle/>
          <a:p>
            <a:fld id="{9E2961E8-A542-054F-8877-1B1F5562BB00}" type="slidenum">
              <a:rPr lang="en-US" smtClean="0"/>
              <a:t>‹#›</a:t>
            </a:fld>
            <a:endParaRPr lang="en-US"/>
          </a:p>
        </p:txBody>
      </p:sp>
    </p:spTree>
    <p:extLst>
      <p:ext uri="{BB962C8B-B14F-4D97-AF65-F5344CB8AC3E}">
        <p14:creationId xmlns:p14="http://schemas.microsoft.com/office/powerpoint/2010/main" val="170895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073D5-7175-1400-2748-0C52E2E21F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765BC26-0866-9D04-8271-F3120EA5F5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7F1735-D3E8-A8A5-09AC-BF43C7C401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722621-1F9E-3F6A-1733-5C21C59FD5E5}"/>
              </a:ext>
            </a:extLst>
          </p:cNvPr>
          <p:cNvSpPr>
            <a:spLocks noGrp="1"/>
          </p:cNvSpPr>
          <p:nvPr>
            <p:ph type="dt" sz="half" idx="10"/>
          </p:nvPr>
        </p:nvSpPr>
        <p:spPr/>
        <p:txBody>
          <a:bodyPr/>
          <a:lstStyle/>
          <a:p>
            <a:fld id="{A0550AED-7EFA-534F-9D2A-FCA669FED455}" type="datetimeFigureOut">
              <a:rPr lang="en-US" smtClean="0"/>
              <a:t>5/28/2025</a:t>
            </a:fld>
            <a:endParaRPr lang="en-US"/>
          </a:p>
        </p:txBody>
      </p:sp>
      <p:sp>
        <p:nvSpPr>
          <p:cNvPr id="6" name="Footer Placeholder 5">
            <a:extLst>
              <a:ext uri="{FF2B5EF4-FFF2-40B4-BE49-F238E27FC236}">
                <a16:creationId xmlns:a16="http://schemas.microsoft.com/office/drawing/2014/main" id="{D1B26607-3FD2-A1B6-52CC-2454DAC7D3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003EF5-A9DA-E2DD-8844-10065BD5B7F5}"/>
              </a:ext>
            </a:extLst>
          </p:cNvPr>
          <p:cNvSpPr>
            <a:spLocks noGrp="1"/>
          </p:cNvSpPr>
          <p:nvPr>
            <p:ph type="sldNum" sz="quarter" idx="12"/>
          </p:nvPr>
        </p:nvSpPr>
        <p:spPr/>
        <p:txBody>
          <a:bodyPr/>
          <a:lstStyle/>
          <a:p>
            <a:fld id="{9E2961E8-A542-054F-8877-1B1F5562BB00}" type="slidenum">
              <a:rPr lang="en-US" smtClean="0"/>
              <a:t>‹#›</a:t>
            </a:fld>
            <a:endParaRPr lang="en-US"/>
          </a:p>
        </p:txBody>
      </p:sp>
    </p:spTree>
    <p:extLst>
      <p:ext uri="{BB962C8B-B14F-4D97-AF65-F5344CB8AC3E}">
        <p14:creationId xmlns:p14="http://schemas.microsoft.com/office/powerpoint/2010/main" val="1030110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0E1DB-A272-7E80-C0DC-EBB3B43245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F111AA6-C975-A5D1-8E10-4DD850A27E2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D6BA812-847A-AE81-A2F2-EA7361C424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DF5FD3-049C-5F2E-2518-661839E07FF9}"/>
              </a:ext>
            </a:extLst>
          </p:cNvPr>
          <p:cNvSpPr>
            <a:spLocks noGrp="1"/>
          </p:cNvSpPr>
          <p:nvPr>
            <p:ph type="dt" sz="half" idx="10"/>
          </p:nvPr>
        </p:nvSpPr>
        <p:spPr/>
        <p:txBody>
          <a:bodyPr/>
          <a:lstStyle/>
          <a:p>
            <a:fld id="{A0550AED-7EFA-534F-9D2A-FCA669FED455}" type="datetimeFigureOut">
              <a:rPr lang="en-US" smtClean="0"/>
              <a:t>5/28/2025</a:t>
            </a:fld>
            <a:endParaRPr lang="en-US"/>
          </a:p>
        </p:txBody>
      </p:sp>
      <p:sp>
        <p:nvSpPr>
          <p:cNvPr id="6" name="Footer Placeholder 5">
            <a:extLst>
              <a:ext uri="{FF2B5EF4-FFF2-40B4-BE49-F238E27FC236}">
                <a16:creationId xmlns:a16="http://schemas.microsoft.com/office/drawing/2014/main" id="{6EBB0ADA-5FCE-3B35-A045-AF52D87B48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2761AD-D3DD-EDA2-7F45-3B52E40FD06B}"/>
              </a:ext>
            </a:extLst>
          </p:cNvPr>
          <p:cNvSpPr>
            <a:spLocks noGrp="1"/>
          </p:cNvSpPr>
          <p:nvPr>
            <p:ph type="sldNum" sz="quarter" idx="12"/>
          </p:nvPr>
        </p:nvSpPr>
        <p:spPr/>
        <p:txBody>
          <a:bodyPr/>
          <a:lstStyle/>
          <a:p>
            <a:fld id="{9E2961E8-A542-054F-8877-1B1F5562BB00}" type="slidenum">
              <a:rPr lang="en-US" smtClean="0"/>
              <a:t>‹#›</a:t>
            </a:fld>
            <a:endParaRPr lang="en-US"/>
          </a:p>
        </p:txBody>
      </p:sp>
    </p:spTree>
    <p:extLst>
      <p:ext uri="{BB962C8B-B14F-4D97-AF65-F5344CB8AC3E}">
        <p14:creationId xmlns:p14="http://schemas.microsoft.com/office/powerpoint/2010/main" val="22525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158F20-FBE5-B427-9DD1-5C9FF3B21E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1EF6AF4-8851-DCDD-0EAD-29EE51BD572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07E146-5204-193D-2535-FE8641AFE0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550AED-7EFA-534F-9D2A-FCA669FED455}" type="datetimeFigureOut">
              <a:rPr lang="en-US" smtClean="0"/>
              <a:t>5/28/2025</a:t>
            </a:fld>
            <a:endParaRPr lang="en-US"/>
          </a:p>
        </p:txBody>
      </p:sp>
      <p:sp>
        <p:nvSpPr>
          <p:cNvPr id="5" name="Footer Placeholder 4">
            <a:extLst>
              <a:ext uri="{FF2B5EF4-FFF2-40B4-BE49-F238E27FC236}">
                <a16:creationId xmlns:a16="http://schemas.microsoft.com/office/drawing/2014/main" id="{F39AC25D-A6FD-A462-6AF8-6526804672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0833359-AEC3-AE2C-135E-C944B86E68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E2961E8-A542-054F-8877-1B1F5562BB00}" type="slidenum">
              <a:rPr lang="en-US" smtClean="0"/>
              <a:t>‹#›</a:t>
            </a:fld>
            <a:endParaRPr lang="en-US"/>
          </a:p>
        </p:txBody>
      </p:sp>
    </p:spTree>
    <p:extLst>
      <p:ext uri="{BB962C8B-B14F-4D97-AF65-F5344CB8AC3E}">
        <p14:creationId xmlns:p14="http://schemas.microsoft.com/office/powerpoint/2010/main" val="13984708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ontent.govdelivery.com/attachments/OHIOGOVERNOR/2024/08/30/file_attachments/2983646/Juvenile%20Justice%20Internet%20FINAL.pdf"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customXml" Target="../ink/ink13.xml"/><Relationship Id="rId2" Type="http://schemas.openxmlformats.org/officeDocument/2006/relationships/chart" Target="../charts/chart3.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1.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37.png"/><Relationship Id="rId11" Type="http://schemas.openxmlformats.org/officeDocument/2006/relationships/customXml" Target="../ink/ink15.xml"/><Relationship Id="rId5" Type="http://schemas.openxmlformats.org/officeDocument/2006/relationships/image" Target="../media/image36.png"/><Relationship Id="rId10" Type="http://schemas.openxmlformats.org/officeDocument/2006/relationships/image" Target="../media/image40.png"/><Relationship Id="rId4" Type="http://schemas.openxmlformats.org/officeDocument/2006/relationships/image" Target="../media/image35.png"/><Relationship Id="rId9" Type="http://schemas.openxmlformats.org/officeDocument/2006/relationships/customXml" Target="../ink/ink14.xml"/></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43.png"/><Relationship Id="rId5" Type="http://schemas.openxmlformats.org/officeDocument/2006/relationships/customXml" Target="../ink/ink16.xml"/><Relationship Id="rId4" Type="http://schemas.openxmlformats.org/officeDocument/2006/relationships/hyperlink" Target="https://nij.ojp.gov/topics/articles/dual-system-youth-intersection-child-maltreatment-and-delinquency" TargetMode="Externa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5.png"/><Relationship Id="rId7" Type="http://schemas.openxmlformats.org/officeDocument/2006/relationships/customXml" Target="../ink/ink18.xml"/><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customXml" Target="../ink/ink17.xml"/><Relationship Id="rId10" Type="http://schemas.openxmlformats.org/officeDocument/2006/relationships/image" Target="../media/image48.png"/><Relationship Id="rId4" Type="http://schemas.openxmlformats.org/officeDocument/2006/relationships/image" Target="../media/image15.png"/><Relationship Id="rId9" Type="http://schemas.openxmlformats.org/officeDocument/2006/relationships/customXml" Target="../ink/ink19.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43.png"/><Relationship Id="rId5" Type="http://schemas.openxmlformats.org/officeDocument/2006/relationships/customXml" Target="../ink/ink20.xml"/><Relationship Id="rId4" Type="http://schemas.openxmlformats.org/officeDocument/2006/relationships/hyperlink" Target="https://nij.ojp.gov/topics/articles/dual-system-youth-intersection-child-maltreatment-and-delinquency"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content.govdelivery.com/attachments/OHIOGOVERNOR/2024/08/30/file_attachments/2983646/Juvenile%20Justice%20Internet%20FINAL.pdf"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hyperlink" Target="https://content.govdelivery.com/attachments/OHIOGOVERNOR/2024/08/30/file_attachments/2983646/Juvenile%20Justice%20Internet%20FINAL.pdf"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https://pubmed.ncbi.nlm.nih.gov/37592271/" TargetMode="External"/><Relationship Id="rId5" Type="http://schemas.openxmlformats.org/officeDocument/2006/relationships/image" Target="../media/image2.pn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hyperlink" Target="https://content.govdelivery.com/attachments/OHIOGOVERNOR/2024/08/30/file_attachments/2983646/Juvenile%20Justice%20Internet%20FINAL.pdf"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hyperlink" Target="https://urbanviolence.org/smaller-prisons-are-smarter/" TargetMode="External"/><Relationship Id="rId5" Type="http://schemas.openxmlformats.org/officeDocument/2006/relationships/image" Target="../media/image2.pn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hyperlink" Target="https://content.govdelivery.com/attachments/OHIOGOVERNOR/2024/08/30/file_attachments/2983646/Juvenile%20Justice%20Internet%20FINAL.pdf"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hyperlink" Target="https://pmc.ncbi.nlm.nih.gov/articles/PMC6867082/#R36" TargetMode="External"/><Relationship Id="rId5" Type="http://schemas.openxmlformats.org/officeDocument/2006/relationships/image" Target="../media/image2.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hyperlink" Target="https://content.govdelivery.com/attachments/OHIOGOVERNOR/2024/08/30/file_attachments/2983646/Juvenile%20Justice%20Internet%20FINAL.pdf"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hyperlink" Target="https://www.ojp.gov/pdffiles1/ojjdp/209326.pdf" TargetMode="External"/><Relationship Id="rId5" Type="http://schemas.openxmlformats.org/officeDocument/2006/relationships/image" Target="../media/image2.pn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hyperlink" Target="https://content.govdelivery.com/attachments/OHIOGOVERNOR/2024/08/30/file_attachments/2983646/Juvenile%20Justice%20Internet%20FINAL.pdf"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media/image12.png"/><Relationship Id="rId5" Type="http://schemas.openxmlformats.org/officeDocument/2006/relationships/image" Target="../media/image9.png"/><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hyperlink" Target="https://ojjdp.ojp.gov/publications/juvenile-arrests-2019.pdf" TargetMode="External"/><Relationship Id="rId4" Type="http://schemas.openxmlformats.org/officeDocument/2006/relationships/hyperlink" Target="http://juvenile.cuyahogacounty.us/en-US/AnnualReports.aspx;" TargetMode="External"/></Relationships>
</file>

<file path=ppt/slides/_rels/slide9.xml.rels><?xml version="1.0" encoding="UTF-8" standalone="yes"?>
<Relationships xmlns="http://schemas.openxmlformats.org/package/2006/relationships"><Relationship Id="rId8" Type="http://schemas.openxmlformats.org/officeDocument/2006/relationships/customXml" Target="../ink/ink5.xml"/><Relationship Id="rId13" Type="http://schemas.openxmlformats.org/officeDocument/2006/relationships/image" Target="../media/image25.png"/><Relationship Id="rId18" Type="http://schemas.openxmlformats.org/officeDocument/2006/relationships/customXml" Target="../ink/ink10.xml"/><Relationship Id="rId3" Type="http://schemas.openxmlformats.org/officeDocument/2006/relationships/image" Target="../media/image18.png"/><Relationship Id="rId21" Type="http://schemas.openxmlformats.org/officeDocument/2006/relationships/image" Target="../media/image29.png"/><Relationship Id="rId7" Type="http://schemas.openxmlformats.org/officeDocument/2006/relationships/image" Target="../media/image22.png"/><Relationship Id="rId12" Type="http://schemas.openxmlformats.org/officeDocument/2006/relationships/customXml" Target="../ink/ink7.xml"/><Relationship Id="rId17" Type="http://schemas.openxmlformats.org/officeDocument/2006/relationships/image" Target="../media/image27.png"/><Relationship Id="rId2" Type="http://schemas.openxmlformats.org/officeDocument/2006/relationships/image" Target="../media/image13.png"/><Relationship Id="rId16" Type="http://schemas.openxmlformats.org/officeDocument/2006/relationships/customXml" Target="../ink/ink9.xml"/><Relationship Id="rId20" Type="http://schemas.openxmlformats.org/officeDocument/2006/relationships/customXml" Target="../ink/ink11.xml"/><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4.png"/><Relationship Id="rId5" Type="http://schemas.openxmlformats.org/officeDocument/2006/relationships/image" Target="../media/image20.png"/><Relationship Id="rId15" Type="http://schemas.openxmlformats.org/officeDocument/2006/relationships/image" Target="../media/image26.png"/><Relationship Id="rId23" Type="http://schemas.openxmlformats.org/officeDocument/2006/relationships/image" Target="../media/image30.png"/><Relationship Id="rId10" Type="http://schemas.openxmlformats.org/officeDocument/2006/relationships/customXml" Target="../ink/ink6.xml"/><Relationship Id="rId19" Type="http://schemas.openxmlformats.org/officeDocument/2006/relationships/image" Target="../media/image28.png"/><Relationship Id="rId4" Type="http://schemas.openxmlformats.org/officeDocument/2006/relationships/image" Target="../media/image19.png"/><Relationship Id="rId9" Type="http://schemas.openxmlformats.org/officeDocument/2006/relationships/image" Target="../media/image23.png"/><Relationship Id="rId14" Type="http://schemas.openxmlformats.org/officeDocument/2006/relationships/customXml" Target="../ink/ink8.xml"/><Relationship Id="rId22" Type="http://schemas.openxmlformats.org/officeDocument/2006/relationships/customXml" Target="../ink/ink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07FDD-22DE-EC72-D00F-759E6322D3A1}"/>
              </a:ext>
            </a:extLst>
          </p:cNvPr>
          <p:cNvSpPr>
            <a:spLocks noGrp="1"/>
          </p:cNvSpPr>
          <p:nvPr>
            <p:ph type="ctrTitle"/>
          </p:nvPr>
        </p:nvSpPr>
        <p:spPr>
          <a:xfrm>
            <a:off x="5926444" y="307585"/>
            <a:ext cx="5617535" cy="4512131"/>
          </a:xfrm>
        </p:spPr>
        <p:txBody>
          <a:bodyPr>
            <a:normAutofit fontScale="90000"/>
          </a:bodyPr>
          <a:lstStyle/>
          <a:p>
            <a:r>
              <a:rPr lang="en-US" dirty="0"/>
              <a:t>Ohio Juvenile Justice Working Group Overview &amp; Cuyahoga County Impacts/ Opportunities</a:t>
            </a:r>
          </a:p>
        </p:txBody>
      </p:sp>
      <p:sp>
        <p:nvSpPr>
          <p:cNvPr id="3" name="Subtitle 2">
            <a:extLst>
              <a:ext uri="{FF2B5EF4-FFF2-40B4-BE49-F238E27FC236}">
                <a16:creationId xmlns:a16="http://schemas.microsoft.com/office/drawing/2014/main" id="{F151280D-DDE1-1ECE-6259-186FCFFE86EE}"/>
              </a:ext>
            </a:extLst>
          </p:cNvPr>
          <p:cNvSpPr>
            <a:spLocks noGrp="1"/>
          </p:cNvSpPr>
          <p:nvPr>
            <p:ph type="subTitle" idx="1"/>
          </p:nvPr>
        </p:nvSpPr>
        <p:spPr>
          <a:xfrm>
            <a:off x="7250867" y="4894653"/>
            <a:ext cx="3405963" cy="1655762"/>
          </a:xfrm>
        </p:spPr>
        <p:txBody>
          <a:bodyPr/>
          <a:lstStyle/>
          <a:p>
            <a:r>
              <a:rPr lang="en-US" dirty="0"/>
              <a:t>Gabriella Celeste, JD</a:t>
            </a:r>
          </a:p>
          <a:p>
            <a:r>
              <a:rPr lang="en-US" dirty="0"/>
              <a:t>OJJWG Member</a:t>
            </a:r>
          </a:p>
          <a:p>
            <a:r>
              <a:rPr lang="en-US" dirty="0"/>
              <a:t>October 28, 2024</a:t>
            </a:r>
          </a:p>
        </p:txBody>
      </p:sp>
      <p:pic>
        <p:nvPicPr>
          <p:cNvPr id="5" name="Picture 4">
            <a:hlinkClick r:id="rId3"/>
            <a:extLst>
              <a:ext uri="{FF2B5EF4-FFF2-40B4-BE49-F238E27FC236}">
                <a16:creationId xmlns:a16="http://schemas.microsoft.com/office/drawing/2014/main" id="{12C166FE-03DA-C007-AA06-B54C91285E54}"/>
              </a:ext>
            </a:extLst>
          </p:cNvPr>
          <p:cNvPicPr>
            <a:picLocks noChangeAspect="1"/>
          </p:cNvPicPr>
          <p:nvPr/>
        </p:nvPicPr>
        <p:blipFill>
          <a:blip r:embed="rId4"/>
          <a:stretch>
            <a:fillRect/>
          </a:stretch>
        </p:blipFill>
        <p:spPr>
          <a:xfrm>
            <a:off x="185352" y="152077"/>
            <a:ext cx="5115697" cy="6553846"/>
          </a:xfrm>
          <a:prstGeom prst="rect">
            <a:avLst/>
          </a:prstGeom>
        </p:spPr>
      </p:pic>
    </p:spTree>
    <p:extLst>
      <p:ext uri="{BB962C8B-B14F-4D97-AF65-F5344CB8AC3E}">
        <p14:creationId xmlns:p14="http://schemas.microsoft.com/office/powerpoint/2010/main" val="2717861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FBCC0-ACD4-7B1F-0764-932CD1159ABB}"/>
            </a:ext>
          </a:extLst>
        </p:cNvPr>
        <p:cNvGrpSpPr/>
        <p:nvPr/>
      </p:nvGrpSpPr>
      <p:grpSpPr>
        <a:xfrm>
          <a:off x="0" y="0"/>
          <a:ext cx="0" cy="0"/>
          <a:chOff x="0" y="0"/>
          <a:chExt cx="0" cy="0"/>
        </a:xfrm>
      </p:grpSpPr>
      <p:pic>
        <p:nvPicPr>
          <p:cNvPr id="5" name="Content Placeholder 4" descr="A graph with numbers and lines&#10;&#10;Description automatically generated">
            <a:extLst>
              <a:ext uri="{FF2B5EF4-FFF2-40B4-BE49-F238E27FC236}">
                <a16:creationId xmlns:a16="http://schemas.microsoft.com/office/drawing/2014/main" id="{00EA1431-434F-BE70-DE68-C630A5AA61CE}"/>
              </a:ext>
            </a:extLst>
          </p:cNvPr>
          <p:cNvPicPr>
            <a:picLocks noGrp="1" noChangeAspect="1"/>
          </p:cNvPicPr>
          <p:nvPr>
            <p:ph idx="1"/>
          </p:nvPr>
        </p:nvPicPr>
        <p:blipFill>
          <a:blip r:embed="rId2"/>
          <a:stretch>
            <a:fillRect/>
          </a:stretch>
        </p:blipFill>
        <p:spPr>
          <a:xfrm>
            <a:off x="1170113" y="3101010"/>
            <a:ext cx="10399035" cy="3253098"/>
          </a:xfrm>
        </p:spPr>
      </p:pic>
      <p:pic>
        <p:nvPicPr>
          <p:cNvPr id="7" name="Picture 6" descr="A close up of a word&#10;&#10;Description automatically generated">
            <a:extLst>
              <a:ext uri="{FF2B5EF4-FFF2-40B4-BE49-F238E27FC236}">
                <a16:creationId xmlns:a16="http://schemas.microsoft.com/office/drawing/2014/main" id="{14543BE0-C07A-DA62-65CC-6BEB3FCD1650}"/>
              </a:ext>
            </a:extLst>
          </p:cNvPr>
          <p:cNvPicPr>
            <a:picLocks noChangeAspect="1"/>
          </p:cNvPicPr>
          <p:nvPr/>
        </p:nvPicPr>
        <p:blipFill>
          <a:blip r:embed="rId3"/>
          <a:stretch>
            <a:fillRect/>
          </a:stretch>
        </p:blipFill>
        <p:spPr>
          <a:xfrm>
            <a:off x="1170113" y="1550814"/>
            <a:ext cx="9736927" cy="1232142"/>
          </a:xfrm>
          <a:prstGeom prst="rect">
            <a:avLst/>
          </a:prstGeom>
        </p:spPr>
      </p:pic>
      <p:pic>
        <p:nvPicPr>
          <p:cNvPr id="9" name="Picture 8" descr="A logo with red and blue text&#10;&#10;Description automatically generated">
            <a:extLst>
              <a:ext uri="{FF2B5EF4-FFF2-40B4-BE49-F238E27FC236}">
                <a16:creationId xmlns:a16="http://schemas.microsoft.com/office/drawing/2014/main" id="{34051AD5-1556-8C30-BD98-AEA78704CF2C}"/>
              </a:ext>
            </a:extLst>
          </p:cNvPr>
          <p:cNvPicPr>
            <a:picLocks noChangeAspect="1"/>
          </p:cNvPicPr>
          <p:nvPr/>
        </p:nvPicPr>
        <p:blipFill>
          <a:blip r:embed="rId4"/>
          <a:stretch>
            <a:fillRect/>
          </a:stretch>
        </p:blipFill>
        <p:spPr>
          <a:xfrm>
            <a:off x="669235" y="355943"/>
            <a:ext cx="2389536" cy="1075291"/>
          </a:xfrm>
          <a:prstGeom prst="rect">
            <a:avLst/>
          </a:prstGeom>
        </p:spPr>
      </p:pic>
    </p:spTree>
    <p:extLst>
      <p:ext uri="{BB962C8B-B14F-4D97-AF65-F5344CB8AC3E}">
        <p14:creationId xmlns:p14="http://schemas.microsoft.com/office/powerpoint/2010/main" val="3110591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2BCA2-E6E7-C61C-2C25-CA0695ECBC61}"/>
            </a:ext>
          </a:extLst>
        </p:cNvPr>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5B0217AD-9A5A-F815-8B35-880C19C8895E}"/>
              </a:ext>
            </a:extLst>
          </p:cNvPr>
          <p:cNvGraphicFramePr>
            <a:graphicFrameLocks/>
          </p:cNvGraphicFramePr>
          <p:nvPr/>
        </p:nvGraphicFramePr>
        <p:xfrm>
          <a:off x="0" y="0"/>
          <a:ext cx="12192000" cy="6331352"/>
        </p:xfrm>
        <a:graphic>
          <a:graphicData uri="http://schemas.openxmlformats.org/drawingml/2006/chart">
            <c:chart xmlns:c="http://schemas.openxmlformats.org/drawingml/2006/chart" xmlns:r="http://schemas.openxmlformats.org/officeDocument/2006/relationships" r:id="rId2"/>
          </a:graphicData>
        </a:graphic>
      </p:graphicFrame>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45D5B229-4513-9E2A-CE7B-9B226A0E44C0}"/>
                  </a:ext>
                </a:extLst>
              </p14:cNvPr>
              <p14:cNvContentPartPr/>
              <p14:nvPr/>
            </p14:nvContentPartPr>
            <p14:xfrm>
              <a:off x="591820" y="267340"/>
              <a:ext cx="4089960" cy="2952360"/>
            </p14:xfrm>
          </p:contentPart>
        </mc:Choice>
        <mc:Fallback xmlns="">
          <p:pic>
            <p:nvPicPr>
              <p:cNvPr id="2" name="Ink 1">
                <a:extLst>
                  <a:ext uri="{FF2B5EF4-FFF2-40B4-BE49-F238E27FC236}">
                    <a16:creationId xmlns:a16="http://schemas.microsoft.com/office/drawing/2014/main" id="{45D5B229-4513-9E2A-CE7B-9B226A0E44C0}"/>
                  </a:ext>
                </a:extLst>
              </p:cNvPr>
              <p:cNvPicPr/>
              <p:nvPr/>
            </p:nvPicPr>
            <p:blipFill>
              <a:blip r:embed="rId4"/>
              <a:stretch>
                <a:fillRect/>
              </a:stretch>
            </p:blipFill>
            <p:spPr>
              <a:xfrm>
                <a:off x="582820" y="258700"/>
                <a:ext cx="4107600" cy="2970000"/>
              </a:xfrm>
              <a:prstGeom prst="rect">
                <a:avLst/>
              </a:prstGeom>
            </p:spPr>
          </p:pic>
        </mc:Fallback>
      </mc:AlternateContent>
    </p:spTree>
    <p:extLst>
      <p:ext uri="{BB962C8B-B14F-4D97-AF65-F5344CB8AC3E}">
        <p14:creationId xmlns:p14="http://schemas.microsoft.com/office/powerpoint/2010/main" val="2107074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drawProgress</p:attrName>
                                        </p:attrNameLst>
                                      </p:cBhvr>
                                      <p:tavLst>
                                        <p:tav tm="0">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5E518-7752-6F11-EC94-7C1D4DBAA629}"/>
            </a:ext>
          </a:extLst>
        </p:cNvPr>
        <p:cNvGrpSpPr/>
        <p:nvPr/>
      </p:nvGrpSpPr>
      <p:grpSpPr>
        <a:xfrm>
          <a:off x="0" y="0"/>
          <a:ext cx="0" cy="0"/>
          <a:chOff x="0" y="0"/>
          <a:chExt cx="0" cy="0"/>
        </a:xfrm>
      </p:grpSpPr>
      <p:pic>
        <p:nvPicPr>
          <p:cNvPr id="9" name="Picture 8" descr="A logo with red and blue text&#10;&#10;Description automatically generated">
            <a:extLst>
              <a:ext uri="{FF2B5EF4-FFF2-40B4-BE49-F238E27FC236}">
                <a16:creationId xmlns:a16="http://schemas.microsoft.com/office/drawing/2014/main" id="{2D5AF9BB-2083-CBCD-36AE-37BE93336046}"/>
              </a:ext>
            </a:extLst>
          </p:cNvPr>
          <p:cNvPicPr>
            <a:picLocks noChangeAspect="1"/>
          </p:cNvPicPr>
          <p:nvPr/>
        </p:nvPicPr>
        <p:blipFill>
          <a:blip r:embed="rId2"/>
          <a:stretch>
            <a:fillRect/>
          </a:stretch>
        </p:blipFill>
        <p:spPr>
          <a:xfrm>
            <a:off x="669235" y="355943"/>
            <a:ext cx="2389536" cy="1075291"/>
          </a:xfrm>
          <a:prstGeom prst="rect">
            <a:avLst/>
          </a:prstGeom>
        </p:spPr>
      </p:pic>
      <p:pic>
        <p:nvPicPr>
          <p:cNvPr id="6" name="Content Placeholder 5" descr="A blue line with numbers and a line&#10;&#10;Description automatically generated with medium confidence">
            <a:extLst>
              <a:ext uri="{FF2B5EF4-FFF2-40B4-BE49-F238E27FC236}">
                <a16:creationId xmlns:a16="http://schemas.microsoft.com/office/drawing/2014/main" id="{029D63A8-414E-DAA3-7323-FC4BA1CCAAED}"/>
              </a:ext>
            </a:extLst>
          </p:cNvPr>
          <p:cNvPicPr>
            <a:picLocks noGrp="1" noChangeAspect="1"/>
          </p:cNvPicPr>
          <p:nvPr>
            <p:ph idx="1"/>
          </p:nvPr>
        </p:nvPicPr>
        <p:blipFill>
          <a:blip r:embed="rId3"/>
          <a:stretch>
            <a:fillRect/>
          </a:stretch>
        </p:blipFill>
        <p:spPr>
          <a:xfrm>
            <a:off x="4762500" y="1332915"/>
            <a:ext cx="6350849" cy="2117579"/>
          </a:xfrm>
        </p:spPr>
      </p:pic>
      <p:pic>
        <p:nvPicPr>
          <p:cNvPr id="8" name="Picture 7">
            <a:extLst>
              <a:ext uri="{FF2B5EF4-FFF2-40B4-BE49-F238E27FC236}">
                <a16:creationId xmlns:a16="http://schemas.microsoft.com/office/drawing/2014/main" id="{04EBBC41-22B4-FEDC-C01D-A8A6E4A42029}"/>
              </a:ext>
            </a:extLst>
          </p:cNvPr>
          <p:cNvPicPr>
            <a:picLocks noChangeAspect="1"/>
          </p:cNvPicPr>
          <p:nvPr/>
        </p:nvPicPr>
        <p:blipFill>
          <a:blip r:embed="rId4"/>
          <a:stretch>
            <a:fillRect/>
          </a:stretch>
        </p:blipFill>
        <p:spPr>
          <a:xfrm>
            <a:off x="674866" y="3932870"/>
            <a:ext cx="10888572" cy="361408"/>
          </a:xfrm>
          <a:prstGeom prst="rect">
            <a:avLst/>
          </a:prstGeom>
        </p:spPr>
      </p:pic>
      <p:pic>
        <p:nvPicPr>
          <p:cNvPr id="13" name="Picture 12">
            <a:extLst>
              <a:ext uri="{FF2B5EF4-FFF2-40B4-BE49-F238E27FC236}">
                <a16:creationId xmlns:a16="http://schemas.microsoft.com/office/drawing/2014/main" id="{1EB9174D-435F-C1FD-053A-EB456FFCD070}"/>
              </a:ext>
            </a:extLst>
          </p:cNvPr>
          <p:cNvPicPr>
            <a:picLocks noChangeAspect="1"/>
          </p:cNvPicPr>
          <p:nvPr/>
        </p:nvPicPr>
        <p:blipFill>
          <a:blip r:embed="rId5"/>
          <a:stretch>
            <a:fillRect/>
          </a:stretch>
        </p:blipFill>
        <p:spPr>
          <a:xfrm>
            <a:off x="686134" y="4603877"/>
            <a:ext cx="10888573" cy="160361"/>
          </a:xfrm>
          <a:prstGeom prst="rect">
            <a:avLst/>
          </a:prstGeom>
        </p:spPr>
      </p:pic>
      <p:pic>
        <p:nvPicPr>
          <p:cNvPr id="16" name="Picture 15">
            <a:extLst>
              <a:ext uri="{FF2B5EF4-FFF2-40B4-BE49-F238E27FC236}">
                <a16:creationId xmlns:a16="http://schemas.microsoft.com/office/drawing/2014/main" id="{855E15A1-2FAE-AD66-E7DC-83DAE1183F7B}"/>
              </a:ext>
            </a:extLst>
          </p:cNvPr>
          <p:cNvPicPr>
            <a:picLocks noChangeAspect="1"/>
          </p:cNvPicPr>
          <p:nvPr/>
        </p:nvPicPr>
        <p:blipFill>
          <a:blip r:embed="rId6"/>
          <a:stretch>
            <a:fillRect/>
          </a:stretch>
        </p:blipFill>
        <p:spPr>
          <a:xfrm>
            <a:off x="680499" y="5092366"/>
            <a:ext cx="10888573" cy="176919"/>
          </a:xfrm>
          <a:prstGeom prst="rect">
            <a:avLst/>
          </a:prstGeom>
        </p:spPr>
      </p:pic>
      <p:pic>
        <p:nvPicPr>
          <p:cNvPr id="28" name="Picture 27">
            <a:extLst>
              <a:ext uri="{FF2B5EF4-FFF2-40B4-BE49-F238E27FC236}">
                <a16:creationId xmlns:a16="http://schemas.microsoft.com/office/drawing/2014/main" id="{29B9BDB6-A119-6E68-A3A0-3A7A46A904C6}"/>
              </a:ext>
            </a:extLst>
          </p:cNvPr>
          <p:cNvPicPr>
            <a:picLocks noChangeAspect="1"/>
          </p:cNvPicPr>
          <p:nvPr/>
        </p:nvPicPr>
        <p:blipFill>
          <a:blip r:embed="rId7"/>
          <a:stretch>
            <a:fillRect/>
          </a:stretch>
        </p:blipFill>
        <p:spPr>
          <a:xfrm>
            <a:off x="686134" y="4776654"/>
            <a:ext cx="10877304" cy="318664"/>
          </a:xfrm>
          <a:prstGeom prst="rect">
            <a:avLst/>
          </a:prstGeom>
        </p:spPr>
      </p:pic>
      <p:pic>
        <p:nvPicPr>
          <p:cNvPr id="31" name="Picture 30">
            <a:extLst>
              <a:ext uri="{FF2B5EF4-FFF2-40B4-BE49-F238E27FC236}">
                <a16:creationId xmlns:a16="http://schemas.microsoft.com/office/drawing/2014/main" id="{AB3DB801-6D34-7C6A-03DB-F75CFD543D55}"/>
              </a:ext>
            </a:extLst>
          </p:cNvPr>
          <p:cNvPicPr>
            <a:picLocks noChangeAspect="1"/>
          </p:cNvPicPr>
          <p:nvPr/>
        </p:nvPicPr>
        <p:blipFill>
          <a:blip r:embed="rId8"/>
          <a:stretch>
            <a:fillRect/>
          </a:stretch>
        </p:blipFill>
        <p:spPr>
          <a:xfrm>
            <a:off x="680499" y="5445346"/>
            <a:ext cx="10920742" cy="176919"/>
          </a:xfrm>
          <a:prstGeom prst="rect">
            <a:avLst/>
          </a:prstGeom>
        </p:spPr>
      </p:pic>
      <mc:AlternateContent xmlns:mc="http://schemas.openxmlformats.org/markup-compatibility/2006" xmlns:p14="http://schemas.microsoft.com/office/powerpoint/2010/main">
        <mc:Choice Requires="p14">
          <p:contentPart p14:bwMode="auto" r:id="rId9">
            <p14:nvContentPartPr>
              <p14:cNvPr id="32" name="Ink 31">
                <a:extLst>
                  <a:ext uri="{FF2B5EF4-FFF2-40B4-BE49-F238E27FC236}">
                    <a16:creationId xmlns:a16="http://schemas.microsoft.com/office/drawing/2014/main" id="{7FB2E6AD-277F-F56D-78C3-1F8EB3B2AD64}"/>
                  </a:ext>
                </a:extLst>
              </p14:cNvPr>
              <p14:cNvContentPartPr/>
              <p14:nvPr/>
            </p14:nvContentPartPr>
            <p14:xfrm>
              <a:off x="731450" y="4093569"/>
              <a:ext cx="685440" cy="16200"/>
            </p14:xfrm>
          </p:contentPart>
        </mc:Choice>
        <mc:Fallback xmlns="">
          <p:pic>
            <p:nvPicPr>
              <p:cNvPr id="32" name="Ink 31">
                <a:extLst>
                  <a:ext uri="{FF2B5EF4-FFF2-40B4-BE49-F238E27FC236}">
                    <a16:creationId xmlns:a16="http://schemas.microsoft.com/office/drawing/2014/main" id="{7FB2E6AD-277F-F56D-78C3-1F8EB3B2AD64}"/>
                  </a:ext>
                </a:extLst>
              </p:cNvPr>
              <p:cNvPicPr/>
              <p:nvPr/>
            </p:nvPicPr>
            <p:blipFill>
              <a:blip r:embed="rId10"/>
              <a:stretch>
                <a:fillRect/>
              </a:stretch>
            </p:blipFill>
            <p:spPr>
              <a:xfrm>
                <a:off x="677810" y="3985569"/>
                <a:ext cx="793080" cy="2318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33" name="Ink 32">
                <a:extLst>
                  <a:ext uri="{FF2B5EF4-FFF2-40B4-BE49-F238E27FC236}">
                    <a16:creationId xmlns:a16="http://schemas.microsoft.com/office/drawing/2014/main" id="{0BC44640-3D30-CA79-0C63-4248ADC1DCB7}"/>
                  </a:ext>
                </a:extLst>
              </p14:cNvPr>
              <p14:cNvContentPartPr/>
              <p14:nvPr/>
            </p14:nvContentPartPr>
            <p14:xfrm>
              <a:off x="11371610" y="4062969"/>
              <a:ext cx="158760" cy="6840"/>
            </p14:xfrm>
          </p:contentPart>
        </mc:Choice>
        <mc:Fallback xmlns="">
          <p:pic>
            <p:nvPicPr>
              <p:cNvPr id="33" name="Ink 32">
                <a:extLst>
                  <a:ext uri="{FF2B5EF4-FFF2-40B4-BE49-F238E27FC236}">
                    <a16:creationId xmlns:a16="http://schemas.microsoft.com/office/drawing/2014/main" id="{0BC44640-3D30-CA79-0C63-4248ADC1DCB7}"/>
                  </a:ext>
                </a:extLst>
              </p:cNvPr>
              <p:cNvPicPr/>
              <p:nvPr/>
            </p:nvPicPr>
            <p:blipFill>
              <a:blip r:embed="rId12"/>
              <a:stretch>
                <a:fillRect/>
              </a:stretch>
            </p:blipFill>
            <p:spPr>
              <a:xfrm>
                <a:off x="11317610" y="3955329"/>
                <a:ext cx="266400" cy="222480"/>
              </a:xfrm>
              <a:prstGeom prst="rect">
                <a:avLst/>
              </a:prstGeom>
            </p:spPr>
          </p:pic>
        </mc:Fallback>
      </mc:AlternateContent>
      <p:sp>
        <p:nvSpPr>
          <p:cNvPr id="36" name="TextBox 35">
            <a:extLst>
              <a:ext uri="{FF2B5EF4-FFF2-40B4-BE49-F238E27FC236}">
                <a16:creationId xmlns:a16="http://schemas.microsoft.com/office/drawing/2014/main" id="{71ED0FFA-16BC-D7BA-4709-EBF7E3D94129}"/>
              </a:ext>
            </a:extLst>
          </p:cNvPr>
          <p:cNvSpPr txBox="1"/>
          <p:nvPr/>
        </p:nvSpPr>
        <p:spPr>
          <a:xfrm>
            <a:off x="5537200" y="463806"/>
            <a:ext cx="5267660" cy="523220"/>
          </a:xfrm>
          <a:prstGeom prst="rect">
            <a:avLst/>
          </a:prstGeom>
          <a:solidFill>
            <a:schemeClr val="tx2">
              <a:lumMod val="25000"/>
              <a:lumOff val="75000"/>
            </a:schemeClr>
          </a:solidFill>
        </p:spPr>
        <p:txBody>
          <a:bodyPr wrap="none" rtlCol="0">
            <a:spAutoFit/>
          </a:bodyPr>
          <a:lstStyle/>
          <a:p>
            <a:r>
              <a:rPr lang="en-US" sz="2800" b="1" dirty="0"/>
              <a:t>Youth </a:t>
            </a:r>
            <a:r>
              <a:rPr lang="en-US" sz="2800" b="1" dirty="0" err="1"/>
              <a:t>Bindovers</a:t>
            </a:r>
            <a:r>
              <a:rPr lang="en-US" sz="2800" b="1" dirty="0"/>
              <a:t> – Last 10 Years</a:t>
            </a:r>
          </a:p>
        </p:txBody>
      </p:sp>
      <p:sp>
        <p:nvSpPr>
          <p:cNvPr id="37" name="TextBox 36">
            <a:extLst>
              <a:ext uri="{FF2B5EF4-FFF2-40B4-BE49-F238E27FC236}">
                <a16:creationId xmlns:a16="http://schemas.microsoft.com/office/drawing/2014/main" id="{51147F70-F830-1593-C04D-1411751B7FAD}"/>
              </a:ext>
            </a:extLst>
          </p:cNvPr>
          <p:cNvSpPr txBox="1"/>
          <p:nvPr/>
        </p:nvSpPr>
        <p:spPr>
          <a:xfrm>
            <a:off x="469900" y="1780136"/>
            <a:ext cx="3759200" cy="1938992"/>
          </a:xfrm>
          <a:prstGeom prst="rect">
            <a:avLst/>
          </a:prstGeom>
          <a:solidFill>
            <a:schemeClr val="tx2">
              <a:lumMod val="25000"/>
              <a:lumOff val="75000"/>
            </a:schemeClr>
          </a:solidFill>
        </p:spPr>
        <p:txBody>
          <a:bodyPr wrap="square" rtlCol="0">
            <a:spAutoFit/>
          </a:bodyPr>
          <a:lstStyle/>
          <a:p>
            <a:r>
              <a:rPr lang="en-US" sz="2000" b="1" dirty="0"/>
              <a:t>Cuyahoga county youth </a:t>
            </a:r>
            <a:r>
              <a:rPr lang="en-US" sz="2000" b="1" dirty="0" err="1"/>
              <a:t>bindovers</a:t>
            </a:r>
            <a:r>
              <a:rPr lang="en-US" sz="2000" b="1" dirty="0"/>
              <a:t> have decreased in the last year – after record levels – but still are 3x the number of the next 3 highest counties combined in 2023</a:t>
            </a:r>
          </a:p>
        </p:txBody>
      </p:sp>
    </p:spTree>
    <p:extLst>
      <p:ext uri="{BB962C8B-B14F-4D97-AF65-F5344CB8AC3E}">
        <p14:creationId xmlns:p14="http://schemas.microsoft.com/office/powerpoint/2010/main" val="1846766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dissolve">
                                      <p:cBhvr>
                                        <p:cTn id="7" dur="500"/>
                                        <p:tgtEl>
                                          <p:spTgt spid="37"/>
                                        </p:tgtEl>
                                      </p:cBhvr>
                                    </p:animEffect>
                                  </p:childTnLst>
                                </p:cTn>
                              </p:par>
                              <p:par>
                                <p:cTn id="8" presetID="9"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ssolve">
                                      <p:cBhvr>
                                        <p:cTn id="10" dur="500"/>
                                        <p:tgtEl>
                                          <p:spTgt spid="8"/>
                                        </p:tgtEl>
                                      </p:cBhvr>
                                    </p:animEffect>
                                  </p:childTnLst>
                                </p:cTn>
                              </p:par>
                              <p:par>
                                <p:cTn id="11" presetID="9" presetClass="entr" presetSubtype="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dissolve">
                                      <p:cBhvr>
                                        <p:cTn id="13" dur="500"/>
                                        <p:tgtEl>
                                          <p:spTgt spid="28"/>
                                        </p:tgtEl>
                                      </p:cBhvr>
                                    </p:animEffect>
                                  </p:childTnLst>
                                </p:cTn>
                              </p:par>
                              <p:par>
                                <p:cTn id="14" presetID="9"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dissolve">
                                      <p:cBhvr>
                                        <p:cTn id="16" dur="500"/>
                                        <p:tgtEl>
                                          <p:spTgt spid="13"/>
                                        </p:tgtEl>
                                      </p:cBhvr>
                                    </p:animEffect>
                                  </p:childTnLst>
                                </p:cTn>
                              </p:par>
                              <p:par>
                                <p:cTn id="17" presetID="9"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dissolve">
                                      <p:cBhvr>
                                        <p:cTn id="19" dur="500"/>
                                        <p:tgtEl>
                                          <p:spTgt spid="16"/>
                                        </p:tgtEl>
                                      </p:cBhvr>
                                    </p:animEffect>
                                  </p:childTnLst>
                                </p:cTn>
                              </p:par>
                              <p:par>
                                <p:cTn id="20" presetID="9" presetClass="entr" presetSubtype="0" fill="hold"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dissolve">
                                      <p:cBhvr>
                                        <p:cTn id="2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2"/>
          <p:cNvSpPr txBox="1">
            <a:spLocks noGrp="1"/>
          </p:cNvSpPr>
          <p:nvPr>
            <p:ph type="title"/>
          </p:nvPr>
        </p:nvSpPr>
        <p:spPr>
          <a:xfrm>
            <a:off x="408533" y="244700"/>
            <a:ext cx="11360800" cy="1358322"/>
          </a:xfrm>
          <a:prstGeom prst="rect">
            <a:avLst/>
          </a:prstGeom>
          <a:solidFill>
            <a:schemeClr val="tx2">
              <a:lumMod val="25000"/>
              <a:lumOff val="75000"/>
            </a:schemeClr>
          </a:solidFill>
        </p:spPr>
        <p:txBody>
          <a:bodyPr spcFirstLastPara="1" vert="horz" wrap="square" lIns="121900" tIns="121900" rIns="121900" bIns="121900" rtlCol="0" anchor="t" anchorCtr="0">
            <a:normAutofit fontScale="90000"/>
          </a:bodyPr>
          <a:lstStyle/>
          <a:p>
            <a:pPr algn="ctr">
              <a:spcBef>
                <a:spcPts val="0"/>
              </a:spcBef>
            </a:pPr>
            <a:r>
              <a:rPr lang="en" b="1" dirty="0"/>
              <a:t>Childhood Trauma: 2/3 of Kids in Cuyahoga Juvenile Justice System had Prior Child Welfare Involvement</a:t>
            </a:r>
            <a:endParaRPr b="1" dirty="0"/>
          </a:p>
        </p:txBody>
      </p:sp>
      <p:pic>
        <p:nvPicPr>
          <p:cNvPr id="231" name="Google Shape;231;p32"/>
          <p:cNvPicPr preferRelativeResize="0"/>
          <p:nvPr/>
        </p:nvPicPr>
        <p:blipFill>
          <a:blip r:embed="rId3">
            <a:alphaModFix/>
          </a:blip>
          <a:stretch>
            <a:fillRect/>
          </a:stretch>
        </p:blipFill>
        <p:spPr>
          <a:xfrm>
            <a:off x="1562616" y="1603022"/>
            <a:ext cx="9066767" cy="4499800"/>
          </a:xfrm>
          <a:prstGeom prst="rect">
            <a:avLst/>
          </a:prstGeom>
          <a:noFill/>
          <a:ln>
            <a:noFill/>
          </a:ln>
        </p:spPr>
      </p:pic>
      <p:sp>
        <p:nvSpPr>
          <p:cNvPr id="232" name="Google Shape;232;p32"/>
          <p:cNvSpPr txBox="1"/>
          <p:nvPr/>
        </p:nvSpPr>
        <p:spPr>
          <a:xfrm>
            <a:off x="235733" y="6216432"/>
            <a:ext cx="11706400" cy="670913"/>
          </a:xfrm>
          <a:prstGeom prst="rect">
            <a:avLst/>
          </a:prstGeom>
          <a:noFill/>
          <a:ln>
            <a:noFill/>
          </a:ln>
        </p:spPr>
        <p:txBody>
          <a:bodyPr spcFirstLastPara="1" wrap="square" lIns="121900" tIns="121900" rIns="121900" bIns="121900" anchor="t" anchorCtr="0">
            <a:spAutoFit/>
          </a:bodyPr>
          <a:lstStyle/>
          <a:p>
            <a:pPr algn="ctr">
              <a:lnSpc>
                <a:spcPct val="115000"/>
              </a:lnSpc>
            </a:pPr>
            <a:r>
              <a:rPr lang="en" sz="1200" dirty="0">
                <a:solidFill>
                  <a:srgbClr val="1B1B1B"/>
                </a:solidFill>
                <a:latin typeface="Roboto"/>
                <a:ea typeface="Roboto"/>
                <a:cs typeface="Roboto"/>
                <a:sym typeface="Roboto"/>
              </a:rPr>
              <a:t>Source: Barbara </a:t>
            </a:r>
            <a:r>
              <a:rPr lang="en" sz="1200" dirty="0" err="1">
                <a:solidFill>
                  <a:srgbClr val="1B1B1B"/>
                </a:solidFill>
                <a:latin typeface="Roboto"/>
                <a:ea typeface="Roboto"/>
                <a:cs typeface="Roboto"/>
                <a:sym typeface="Roboto"/>
              </a:rPr>
              <a:t>Tatem</a:t>
            </a:r>
            <a:r>
              <a:rPr lang="en" sz="1200" dirty="0">
                <a:solidFill>
                  <a:srgbClr val="1B1B1B"/>
                </a:solidFill>
                <a:latin typeface="Roboto"/>
                <a:ea typeface="Roboto"/>
                <a:cs typeface="Roboto"/>
                <a:sym typeface="Roboto"/>
              </a:rPr>
              <a:t> Kelley; Paul A. Haskins, "Dual System Youth: At the Intersection of Child Maltreatment and Delinquency," August 10, 2021, </a:t>
            </a:r>
            <a:r>
              <a:rPr lang="en" sz="1200" dirty="0" err="1">
                <a:solidFill>
                  <a:srgbClr val="1B1B1B"/>
                </a:solidFill>
                <a:latin typeface="Roboto"/>
                <a:ea typeface="Roboto"/>
                <a:cs typeface="Roboto"/>
                <a:sym typeface="Roboto"/>
              </a:rPr>
              <a:t>nij.ojp.gov</a:t>
            </a:r>
            <a:r>
              <a:rPr lang="en" sz="1200" dirty="0">
                <a:solidFill>
                  <a:srgbClr val="1B1B1B"/>
                </a:solidFill>
                <a:latin typeface="Roboto"/>
                <a:ea typeface="Roboto"/>
                <a:cs typeface="Roboto"/>
                <a:sym typeface="Roboto"/>
              </a:rPr>
              <a:t>: </a:t>
            </a:r>
            <a:r>
              <a:rPr lang="en" sz="1200" u="sng" dirty="0">
                <a:solidFill>
                  <a:schemeClr val="hlink"/>
                </a:solidFill>
                <a:latin typeface="Roboto"/>
                <a:ea typeface="Roboto"/>
                <a:cs typeface="Roboto"/>
                <a:sym typeface="Roboto"/>
                <a:hlinkClick r:id="rId4"/>
              </a:rPr>
              <a:t>https://nij.ojp.gov/topics/articles/dual-system-youth-intersection-child-maltreatment-and-delinquency</a:t>
            </a:r>
            <a:r>
              <a:rPr lang="en" sz="1200" dirty="0">
                <a:solidFill>
                  <a:srgbClr val="1B1B1B"/>
                </a:solidFill>
                <a:latin typeface="Roboto"/>
                <a:ea typeface="Roboto"/>
                <a:cs typeface="Roboto"/>
                <a:sym typeface="Roboto"/>
              </a:rPr>
              <a:t> </a:t>
            </a:r>
            <a:endParaRPr sz="1200" dirty="0">
              <a:solidFill>
                <a:srgbClr val="1B1B1B"/>
              </a:solidFill>
              <a:latin typeface="Roboto"/>
              <a:ea typeface="Roboto"/>
              <a:cs typeface="Roboto"/>
              <a:sym typeface="Roboto"/>
            </a:endParaRPr>
          </a:p>
        </p:txBody>
      </p:sp>
      <mc:AlternateContent xmlns:mc="http://schemas.openxmlformats.org/markup-compatibility/2006" xmlns:p14="http://schemas.microsoft.com/office/powerpoint/2010/main">
        <mc:Choice Requires="p14">
          <p:contentPart p14:bwMode="auto" r:id="rId5">
            <p14:nvContentPartPr>
              <p14:cNvPr id="3" name="Ink 2">
                <a:extLst>
                  <a:ext uri="{FF2B5EF4-FFF2-40B4-BE49-F238E27FC236}">
                    <a16:creationId xmlns:a16="http://schemas.microsoft.com/office/drawing/2014/main" id="{B3D89BA3-2ABC-CAE0-F3BA-3B4A57A1B546}"/>
                  </a:ext>
                </a:extLst>
              </p14:cNvPr>
              <p14:cNvContentPartPr/>
              <p14:nvPr/>
            </p14:nvContentPartPr>
            <p14:xfrm>
              <a:off x="5371916" y="4168844"/>
              <a:ext cx="1160280" cy="907920"/>
            </p14:xfrm>
          </p:contentPart>
        </mc:Choice>
        <mc:Fallback xmlns="">
          <p:pic>
            <p:nvPicPr>
              <p:cNvPr id="3" name="Ink 2">
                <a:extLst>
                  <a:ext uri="{FF2B5EF4-FFF2-40B4-BE49-F238E27FC236}">
                    <a16:creationId xmlns:a16="http://schemas.microsoft.com/office/drawing/2014/main" id="{B3D89BA3-2ABC-CAE0-F3BA-3B4A57A1B546}"/>
                  </a:ext>
                </a:extLst>
              </p:cNvPr>
              <p:cNvPicPr/>
              <p:nvPr/>
            </p:nvPicPr>
            <p:blipFill>
              <a:blip r:embed="rId6"/>
              <a:stretch>
                <a:fillRect/>
              </a:stretch>
            </p:blipFill>
            <p:spPr>
              <a:xfrm>
                <a:off x="5362916" y="4159844"/>
                <a:ext cx="1177920" cy="92556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drawProgress</p:attrName>
                                        </p:attrNameLst>
                                      </p:cBhvr>
                                      <p:tavLst>
                                        <p:tav tm="0">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a:extLst>
              <a:ext uri="{FF2B5EF4-FFF2-40B4-BE49-F238E27FC236}">
                <a16:creationId xmlns:a16="http://schemas.microsoft.com/office/drawing/2014/main" id="{D874DFDD-1D22-2897-345F-F8A861A1EE14}"/>
              </a:ext>
            </a:extLst>
          </p:cNvPr>
          <p:cNvGraphicFramePr>
            <a:graphicFrameLocks/>
          </p:cNvGraphicFramePr>
          <p:nvPr>
            <p:extLst>
              <p:ext uri="{D42A27DB-BD31-4B8C-83A1-F6EECF244321}">
                <p14:modId xmlns:p14="http://schemas.microsoft.com/office/powerpoint/2010/main" val="2779504487"/>
              </p:ext>
            </p:extLst>
          </p:nvPr>
        </p:nvGraphicFramePr>
        <p:xfrm>
          <a:off x="0" y="-1"/>
          <a:ext cx="12192000" cy="631977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921296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18060542-7CE2-4682-ABB2-21F480B02939}"/>
              </a:ext>
            </a:extLst>
          </p:cNvPr>
          <p:cNvGraphicFramePr>
            <a:graphicFrameLocks/>
          </p:cNvGraphicFramePr>
          <p:nvPr>
            <p:extLst>
              <p:ext uri="{D42A27DB-BD31-4B8C-83A1-F6EECF244321}">
                <p14:modId xmlns:p14="http://schemas.microsoft.com/office/powerpoint/2010/main" val="2220629796"/>
              </p:ext>
            </p:extLst>
          </p:nvPr>
        </p:nvGraphicFramePr>
        <p:xfrm>
          <a:off x="-251927" y="0"/>
          <a:ext cx="12745617" cy="630749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021075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1B71A-8C77-90F8-0CAD-72DFBD5D2371}"/>
              </a:ext>
            </a:extLst>
          </p:cNvPr>
          <p:cNvSpPr>
            <a:spLocks noGrp="1"/>
          </p:cNvSpPr>
          <p:nvPr>
            <p:ph type="title"/>
          </p:nvPr>
        </p:nvSpPr>
        <p:spPr>
          <a:xfrm>
            <a:off x="417689" y="503934"/>
            <a:ext cx="2473936" cy="3684244"/>
          </a:xfrm>
          <a:solidFill>
            <a:schemeClr val="tx2">
              <a:lumMod val="25000"/>
              <a:lumOff val="75000"/>
            </a:schemeClr>
          </a:solidFill>
        </p:spPr>
        <p:txBody>
          <a:bodyPr>
            <a:normAutofit/>
          </a:bodyPr>
          <a:lstStyle/>
          <a:p>
            <a:pPr algn="ctr"/>
            <a:r>
              <a:rPr lang="en-US" sz="4000" dirty="0"/>
              <a:t>DYS Facility</a:t>
            </a:r>
            <a:br>
              <a:rPr lang="en-US" sz="4000" dirty="0"/>
            </a:br>
            <a:r>
              <a:rPr lang="en-US" sz="4000" dirty="0"/>
              <a:t>Staff </a:t>
            </a:r>
            <a:r>
              <a:rPr lang="en-US" sz="4000" b="1" dirty="0"/>
              <a:t>Vacancies</a:t>
            </a:r>
            <a:r>
              <a:rPr lang="en-US" sz="4000" dirty="0"/>
              <a:t> </a:t>
            </a:r>
            <a:r>
              <a:rPr lang="en-US" sz="3600" dirty="0"/>
              <a:t>11/24/2023</a:t>
            </a:r>
          </a:p>
        </p:txBody>
      </p:sp>
      <p:pic>
        <p:nvPicPr>
          <p:cNvPr id="5" name="Picture 4">
            <a:extLst>
              <a:ext uri="{FF2B5EF4-FFF2-40B4-BE49-F238E27FC236}">
                <a16:creationId xmlns:a16="http://schemas.microsoft.com/office/drawing/2014/main" id="{A0E08E1B-3E54-03AB-4598-75E77EB34E74}"/>
              </a:ext>
            </a:extLst>
          </p:cNvPr>
          <p:cNvPicPr>
            <a:picLocks noChangeAspect="1"/>
          </p:cNvPicPr>
          <p:nvPr/>
        </p:nvPicPr>
        <p:blipFill>
          <a:blip r:embed="rId2"/>
          <a:stretch>
            <a:fillRect/>
          </a:stretch>
        </p:blipFill>
        <p:spPr>
          <a:xfrm>
            <a:off x="7801173" y="925689"/>
            <a:ext cx="4166195" cy="5428378"/>
          </a:xfrm>
          <a:prstGeom prst="rect">
            <a:avLst/>
          </a:prstGeom>
        </p:spPr>
      </p:pic>
      <p:pic>
        <p:nvPicPr>
          <p:cNvPr id="14" name="Picture 13">
            <a:extLst>
              <a:ext uri="{FF2B5EF4-FFF2-40B4-BE49-F238E27FC236}">
                <a16:creationId xmlns:a16="http://schemas.microsoft.com/office/drawing/2014/main" id="{CF7EEB8A-7162-E8B8-46B0-FB97A941651F}"/>
              </a:ext>
            </a:extLst>
          </p:cNvPr>
          <p:cNvPicPr>
            <a:picLocks noChangeAspect="1"/>
          </p:cNvPicPr>
          <p:nvPr/>
        </p:nvPicPr>
        <p:blipFill>
          <a:blip r:embed="rId3"/>
          <a:stretch>
            <a:fillRect/>
          </a:stretch>
        </p:blipFill>
        <p:spPr>
          <a:xfrm>
            <a:off x="3104444" y="925688"/>
            <a:ext cx="4483910" cy="5428378"/>
          </a:xfrm>
          <a:prstGeom prst="rect">
            <a:avLst/>
          </a:prstGeom>
        </p:spPr>
      </p:pic>
      <p:pic>
        <p:nvPicPr>
          <p:cNvPr id="3" name="Picture 2">
            <a:extLst>
              <a:ext uri="{FF2B5EF4-FFF2-40B4-BE49-F238E27FC236}">
                <a16:creationId xmlns:a16="http://schemas.microsoft.com/office/drawing/2014/main" id="{E94CD664-F6D5-D0EB-D1C4-6CC6EE9F8ECD}"/>
              </a:ext>
            </a:extLst>
          </p:cNvPr>
          <p:cNvPicPr>
            <a:picLocks noChangeAspect="1"/>
          </p:cNvPicPr>
          <p:nvPr/>
        </p:nvPicPr>
        <p:blipFill>
          <a:blip r:embed="rId4"/>
          <a:stretch>
            <a:fillRect/>
          </a:stretch>
        </p:blipFill>
        <p:spPr>
          <a:xfrm>
            <a:off x="10107647" y="93307"/>
            <a:ext cx="1854200" cy="292100"/>
          </a:xfrm>
          <a:prstGeom prst="rect">
            <a:avLst/>
          </a:prstGeom>
        </p:spPr>
      </p:pic>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FF697DFC-D5D6-AB85-879A-952B4D5110B5}"/>
                  </a:ext>
                </a:extLst>
              </p14:cNvPr>
              <p14:cNvContentPartPr/>
              <p14:nvPr/>
            </p14:nvContentPartPr>
            <p14:xfrm>
              <a:off x="3313076" y="667484"/>
              <a:ext cx="1805040" cy="640440"/>
            </p14:xfrm>
          </p:contentPart>
        </mc:Choice>
        <mc:Fallback xmlns="">
          <p:pic>
            <p:nvPicPr>
              <p:cNvPr id="4" name="Ink 3">
                <a:extLst>
                  <a:ext uri="{FF2B5EF4-FFF2-40B4-BE49-F238E27FC236}">
                    <a16:creationId xmlns:a16="http://schemas.microsoft.com/office/drawing/2014/main" id="{FF697DFC-D5D6-AB85-879A-952B4D5110B5}"/>
                  </a:ext>
                </a:extLst>
              </p:cNvPr>
              <p:cNvPicPr/>
              <p:nvPr/>
            </p:nvPicPr>
            <p:blipFill>
              <a:blip r:embed="rId6"/>
              <a:stretch>
                <a:fillRect/>
              </a:stretch>
            </p:blipFill>
            <p:spPr>
              <a:xfrm>
                <a:off x="3304076" y="658484"/>
                <a:ext cx="1822680" cy="6580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Ink 6">
                <a:extLst>
                  <a:ext uri="{FF2B5EF4-FFF2-40B4-BE49-F238E27FC236}">
                    <a16:creationId xmlns:a16="http://schemas.microsoft.com/office/drawing/2014/main" id="{3A3B8F2A-EB31-0816-6BA2-4DF58069B73D}"/>
                  </a:ext>
                </a:extLst>
              </p14:cNvPr>
              <p14:cNvContentPartPr/>
              <p14:nvPr/>
            </p14:nvContentPartPr>
            <p14:xfrm>
              <a:off x="8338676" y="634364"/>
              <a:ext cx="1092240" cy="684720"/>
            </p14:xfrm>
          </p:contentPart>
        </mc:Choice>
        <mc:Fallback xmlns="">
          <p:pic>
            <p:nvPicPr>
              <p:cNvPr id="7" name="Ink 6">
                <a:extLst>
                  <a:ext uri="{FF2B5EF4-FFF2-40B4-BE49-F238E27FC236}">
                    <a16:creationId xmlns:a16="http://schemas.microsoft.com/office/drawing/2014/main" id="{3A3B8F2A-EB31-0816-6BA2-4DF58069B73D}"/>
                  </a:ext>
                </a:extLst>
              </p:cNvPr>
              <p:cNvPicPr/>
              <p:nvPr/>
            </p:nvPicPr>
            <p:blipFill>
              <a:blip r:embed="rId8"/>
              <a:stretch>
                <a:fillRect/>
              </a:stretch>
            </p:blipFill>
            <p:spPr>
              <a:xfrm>
                <a:off x="8330036" y="625724"/>
                <a:ext cx="1109880" cy="7023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8" name="Ink 7">
                <a:extLst>
                  <a:ext uri="{FF2B5EF4-FFF2-40B4-BE49-F238E27FC236}">
                    <a16:creationId xmlns:a16="http://schemas.microsoft.com/office/drawing/2014/main" id="{419A4C21-0140-71C7-CE2A-09AF39B29E80}"/>
                  </a:ext>
                </a:extLst>
              </p14:cNvPr>
              <p14:cNvContentPartPr/>
              <p14:nvPr/>
            </p14:nvContentPartPr>
            <p14:xfrm>
              <a:off x="11321276" y="5018804"/>
              <a:ext cx="551160" cy="285480"/>
            </p14:xfrm>
          </p:contentPart>
        </mc:Choice>
        <mc:Fallback xmlns="">
          <p:pic>
            <p:nvPicPr>
              <p:cNvPr id="8" name="Ink 7">
                <a:extLst>
                  <a:ext uri="{FF2B5EF4-FFF2-40B4-BE49-F238E27FC236}">
                    <a16:creationId xmlns:a16="http://schemas.microsoft.com/office/drawing/2014/main" id="{419A4C21-0140-71C7-CE2A-09AF39B29E80}"/>
                  </a:ext>
                </a:extLst>
              </p:cNvPr>
              <p:cNvPicPr/>
              <p:nvPr/>
            </p:nvPicPr>
            <p:blipFill>
              <a:blip r:embed="rId10"/>
              <a:stretch>
                <a:fillRect/>
              </a:stretch>
            </p:blipFill>
            <p:spPr>
              <a:xfrm>
                <a:off x="11312276" y="5009804"/>
                <a:ext cx="568800" cy="303120"/>
              </a:xfrm>
              <a:prstGeom prst="rect">
                <a:avLst/>
              </a:prstGeom>
            </p:spPr>
          </p:pic>
        </mc:Fallback>
      </mc:AlternateContent>
    </p:spTree>
    <p:extLst>
      <p:ext uri="{BB962C8B-B14F-4D97-AF65-F5344CB8AC3E}">
        <p14:creationId xmlns:p14="http://schemas.microsoft.com/office/powerpoint/2010/main" val="2491919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drawProgress</p:attrName>
                                        </p:attrNameLst>
                                      </p:cBhvr>
                                      <p:tavLst>
                                        <p:tav tm="0">
                                          <p:val>
                                            <p:fltVal val="0"/>
                                          </p:val>
                                        </p:tav>
                                        <p:tav tm="100000">
                                          <p:val>
                                            <p:fltVal val="1"/>
                                          </p:val>
                                        </p:tav>
                                      </p:tavLst>
                                    </p:anim>
                                  </p:childTnLst>
                                </p:cTn>
                              </p:par>
                              <p:par>
                                <p:cTn id="8" presetID="63"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2000" fill="hold"/>
                                        <p:tgtEl>
                                          <p:spTgt spid="7"/>
                                        </p:tgtEl>
                                        <p:attrNameLst>
                                          <p:attrName>drawProgress</p:attrName>
                                        </p:attrNameLst>
                                      </p:cBhvr>
                                      <p:tavLst>
                                        <p:tav tm="0">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63"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2000" fill="hold"/>
                                        <p:tgtEl>
                                          <p:spTgt spid="8"/>
                                        </p:tgtEl>
                                        <p:attrNameLst>
                                          <p:attrName>drawProgress</p:attrName>
                                        </p:attrNameLst>
                                      </p:cBhvr>
                                      <p:tavLst>
                                        <p:tav tm="0">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0993E-051C-7D6A-3251-7C691BAE67C9}"/>
              </a:ext>
            </a:extLst>
          </p:cNvPr>
          <p:cNvSpPr>
            <a:spLocks noGrp="1"/>
          </p:cNvSpPr>
          <p:nvPr>
            <p:ph type="title"/>
          </p:nvPr>
        </p:nvSpPr>
        <p:spPr>
          <a:xfrm>
            <a:off x="231846" y="432739"/>
            <a:ext cx="1806222" cy="4779983"/>
          </a:xfrm>
          <a:solidFill>
            <a:schemeClr val="tx2">
              <a:lumMod val="25000"/>
              <a:lumOff val="75000"/>
            </a:schemeClr>
          </a:solidFill>
        </p:spPr>
        <p:txBody>
          <a:bodyPr>
            <a:normAutofit/>
          </a:bodyPr>
          <a:lstStyle/>
          <a:p>
            <a:r>
              <a:rPr lang="en-US" sz="2400" b="1" dirty="0"/>
              <a:t>Value of Diversion &amp; Community Based Programs:</a:t>
            </a:r>
            <a:br>
              <a:rPr lang="en-US" sz="2400" b="1" dirty="0"/>
            </a:br>
            <a:br>
              <a:rPr lang="en-US" sz="2400" b="1" dirty="0"/>
            </a:br>
            <a:r>
              <a:rPr lang="en-US" sz="2400" b="1" dirty="0"/>
              <a:t>Why Justice System Involvement Leads to Worse Youth Outcomes &amp; Less Safety </a:t>
            </a:r>
          </a:p>
        </p:txBody>
      </p:sp>
      <p:pic>
        <p:nvPicPr>
          <p:cNvPr id="5" name="Content Placeholder 4" descr="A blue and white logo&#10;&#10;Description automatically generated">
            <a:extLst>
              <a:ext uri="{FF2B5EF4-FFF2-40B4-BE49-F238E27FC236}">
                <a16:creationId xmlns:a16="http://schemas.microsoft.com/office/drawing/2014/main" id="{B1DB477D-2F62-EF33-B2A0-1A6E4D644212}"/>
              </a:ext>
            </a:extLst>
          </p:cNvPr>
          <p:cNvPicPr>
            <a:picLocks noGrp="1" noChangeAspect="1"/>
          </p:cNvPicPr>
          <p:nvPr>
            <p:ph idx="1"/>
          </p:nvPr>
        </p:nvPicPr>
        <p:blipFill>
          <a:blip r:embed="rId3"/>
          <a:stretch>
            <a:fillRect/>
          </a:stretch>
        </p:blipFill>
        <p:spPr>
          <a:xfrm>
            <a:off x="644449" y="5708822"/>
            <a:ext cx="981017" cy="969408"/>
          </a:xfrm>
        </p:spPr>
      </p:pic>
      <p:pic>
        <p:nvPicPr>
          <p:cNvPr id="11" name="Picture 10" descr="A road with white text&#10;&#10;Description automatically generated with medium confidence">
            <a:extLst>
              <a:ext uri="{FF2B5EF4-FFF2-40B4-BE49-F238E27FC236}">
                <a16:creationId xmlns:a16="http://schemas.microsoft.com/office/drawing/2014/main" id="{30C24C86-D1FB-A466-1C76-353E865725FD}"/>
              </a:ext>
            </a:extLst>
          </p:cNvPr>
          <p:cNvPicPr>
            <a:picLocks noChangeAspect="1"/>
          </p:cNvPicPr>
          <p:nvPr/>
        </p:nvPicPr>
        <p:blipFill>
          <a:blip r:embed="rId4"/>
          <a:stretch>
            <a:fillRect/>
          </a:stretch>
        </p:blipFill>
        <p:spPr>
          <a:xfrm>
            <a:off x="2108845" y="432739"/>
            <a:ext cx="9990416" cy="5571577"/>
          </a:xfrm>
          <a:prstGeom prst="rect">
            <a:avLst/>
          </a:prstGeom>
        </p:spPr>
      </p:pic>
    </p:spTree>
    <p:extLst>
      <p:ext uri="{BB962C8B-B14F-4D97-AF65-F5344CB8AC3E}">
        <p14:creationId xmlns:p14="http://schemas.microsoft.com/office/powerpoint/2010/main" val="26849456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9">
          <a:extLst>
            <a:ext uri="{FF2B5EF4-FFF2-40B4-BE49-F238E27FC236}">
              <a16:creationId xmlns:a16="http://schemas.microsoft.com/office/drawing/2014/main" id="{E74C1063-9F31-92E5-280E-AFDD50E11618}"/>
            </a:ext>
          </a:extLst>
        </p:cNvPr>
        <p:cNvGrpSpPr/>
        <p:nvPr/>
      </p:nvGrpSpPr>
      <p:grpSpPr>
        <a:xfrm>
          <a:off x="0" y="0"/>
          <a:ext cx="0" cy="0"/>
          <a:chOff x="0" y="0"/>
          <a:chExt cx="0" cy="0"/>
        </a:xfrm>
      </p:grpSpPr>
      <p:sp>
        <p:nvSpPr>
          <p:cNvPr id="230" name="Google Shape;230;p32">
            <a:extLst>
              <a:ext uri="{FF2B5EF4-FFF2-40B4-BE49-F238E27FC236}">
                <a16:creationId xmlns:a16="http://schemas.microsoft.com/office/drawing/2014/main" id="{17932E95-DBA7-FC5B-1C56-E109EE408381}"/>
              </a:ext>
            </a:extLst>
          </p:cNvPr>
          <p:cNvSpPr txBox="1">
            <a:spLocks noGrp="1"/>
          </p:cNvSpPr>
          <p:nvPr>
            <p:ph type="title"/>
          </p:nvPr>
        </p:nvSpPr>
        <p:spPr>
          <a:xfrm>
            <a:off x="408533" y="244700"/>
            <a:ext cx="11360800" cy="1358322"/>
          </a:xfrm>
          <a:prstGeom prst="rect">
            <a:avLst/>
          </a:prstGeom>
          <a:solidFill>
            <a:schemeClr val="tx2">
              <a:lumMod val="25000"/>
              <a:lumOff val="75000"/>
            </a:schemeClr>
          </a:solidFill>
        </p:spPr>
        <p:txBody>
          <a:bodyPr spcFirstLastPara="1" vert="horz" wrap="square" lIns="121900" tIns="121900" rIns="121900" bIns="121900" rtlCol="0" anchor="t" anchorCtr="0">
            <a:normAutofit fontScale="90000"/>
          </a:bodyPr>
          <a:lstStyle/>
          <a:p>
            <a:pPr algn="ctr">
              <a:spcBef>
                <a:spcPts val="0"/>
              </a:spcBef>
            </a:pPr>
            <a:r>
              <a:rPr lang="en" b="1" dirty="0"/>
              <a:t>Childhood Trauma: 2/3 of Kids in Cuyahoga Juvenile Justice System had Prior Child Welfare Involvement</a:t>
            </a:r>
            <a:endParaRPr b="1" dirty="0"/>
          </a:p>
        </p:txBody>
      </p:sp>
      <p:pic>
        <p:nvPicPr>
          <p:cNvPr id="231" name="Google Shape;231;p32">
            <a:extLst>
              <a:ext uri="{FF2B5EF4-FFF2-40B4-BE49-F238E27FC236}">
                <a16:creationId xmlns:a16="http://schemas.microsoft.com/office/drawing/2014/main" id="{4A7DCB39-C03E-7AEB-1C3F-8A47A6AC614A}"/>
              </a:ext>
            </a:extLst>
          </p:cNvPr>
          <p:cNvPicPr preferRelativeResize="0"/>
          <p:nvPr/>
        </p:nvPicPr>
        <p:blipFill>
          <a:blip r:embed="rId3">
            <a:alphaModFix/>
          </a:blip>
          <a:stretch>
            <a:fillRect/>
          </a:stretch>
        </p:blipFill>
        <p:spPr>
          <a:xfrm>
            <a:off x="1562616" y="1603022"/>
            <a:ext cx="9066767" cy="4499800"/>
          </a:xfrm>
          <a:prstGeom prst="rect">
            <a:avLst/>
          </a:prstGeom>
          <a:noFill/>
          <a:ln>
            <a:noFill/>
          </a:ln>
        </p:spPr>
      </p:pic>
      <p:sp>
        <p:nvSpPr>
          <p:cNvPr id="232" name="Google Shape;232;p32">
            <a:extLst>
              <a:ext uri="{FF2B5EF4-FFF2-40B4-BE49-F238E27FC236}">
                <a16:creationId xmlns:a16="http://schemas.microsoft.com/office/drawing/2014/main" id="{FFF17DD1-1061-B660-3662-082DF28F3E4A}"/>
              </a:ext>
            </a:extLst>
          </p:cNvPr>
          <p:cNvSpPr txBox="1"/>
          <p:nvPr/>
        </p:nvSpPr>
        <p:spPr>
          <a:xfrm>
            <a:off x="235733" y="6216432"/>
            <a:ext cx="11706400" cy="670913"/>
          </a:xfrm>
          <a:prstGeom prst="rect">
            <a:avLst/>
          </a:prstGeom>
          <a:noFill/>
          <a:ln>
            <a:noFill/>
          </a:ln>
        </p:spPr>
        <p:txBody>
          <a:bodyPr spcFirstLastPara="1" wrap="square" lIns="121900" tIns="121900" rIns="121900" bIns="121900" anchor="t" anchorCtr="0">
            <a:spAutoFit/>
          </a:bodyPr>
          <a:lstStyle/>
          <a:p>
            <a:pPr algn="ctr">
              <a:lnSpc>
                <a:spcPct val="115000"/>
              </a:lnSpc>
            </a:pPr>
            <a:r>
              <a:rPr lang="en" sz="1200" dirty="0">
                <a:solidFill>
                  <a:srgbClr val="1B1B1B"/>
                </a:solidFill>
                <a:latin typeface="Roboto"/>
                <a:ea typeface="Roboto"/>
                <a:cs typeface="Roboto"/>
                <a:sym typeface="Roboto"/>
              </a:rPr>
              <a:t>Source: Barbara </a:t>
            </a:r>
            <a:r>
              <a:rPr lang="en" sz="1200" dirty="0" err="1">
                <a:solidFill>
                  <a:srgbClr val="1B1B1B"/>
                </a:solidFill>
                <a:latin typeface="Roboto"/>
                <a:ea typeface="Roboto"/>
                <a:cs typeface="Roboto"/>
                <a:sym typeface="Roboto"/>
              </a:rPr>
              <a:t>Tatem</a:t>
            </a:r>
            <a:r>
              <a:rPr lang="en" sz="1200" dirty="0">
                <a:solidFill>
                  <a:srgbClr val="1B1B1B"/>
                </a:solidFill>
                <a:latin typeface="Roboto"/>
                <a:ea typeface="Roboto"/>
                <a:cs typeface="Roboto"/>
                <a:sym typeface="Roboto"/>
              </a:rPr>
              <a:t> Kelley; Paul A. Haskins, "Dual System Youth: At the Intersection of Child Maltreatment and Delinquency," August 10, 2021, </a:t>
            </a:r>
            <a:r>
              <a:rPr lang="en" sz="1200" dirty="0" err="1">
                <a:solidFill>
                  <a:srgbClr val="1B1B1B"/>
                </a:solidFill>
                <a:latin typeface="Roboto"/>
                <a:ea typeface="Roboto"/>
                <a:cs typeface="Roboto"/>
                <a:sym typeface="Roboto"/>
              </a:rPr>
              <a:t>nij.ojp.gov</a:t>
            </a:r>
            <a:r>
              <a:rPr lang="en" sz="1200" dirty="0">
                <a:solidFill>
                  <a:srgbClr val="1B1B1B"/>
                </a:solidFill>
                <a:latin typeface="Roboto"/>
                <a:ea typeface="Roboto"/>
                <a:cs typeface="Roboto"/>
                <a:sym typeface="Roboto"/>
              </a:rPr>
              <a:t>: </a:t>
            </a:r>
            <a:r>
              <a:rPr lang="en" sz="1200" u="sng" dirty="0">
                <a:solidFill>
                  <a:schemeClr val="hlink"/>
                </a:solidFill>
                <a:latin typeface="Roboto"/>
                <a:ea typeface="Roboto"/>
                <a:cs typeface="Roboto"/>
                <a:sym typeface="Roboto"/>
                <a:hlinkClick r:id="rId4"/>
              </a:rPr>
              <a:t>https://nij.ojp.gov/topics/articles/dual-system-youth-intersection-child-maltreatment-and-delinquency</a:t>
            </a:r>
            <a:r>
              <a:rPr lang="en" sz="1200" dirty="0">
                <a:solidFill>
                  <a:srgbClr val="1B1B1B"/>
                </a:solidFill>
                <a:latin typeface="Roboto"/>
                <a:ea typeface="Roboto"/>
                <a:cs typeface="Roboto"/>
                <a:sym typeface="Roboto"/>
              </a:rPr>
              <a:t> </a:t>
            </a:r>
            <a:endParaRPr sz="1200" dirty="0">
              <a:solidFill>
                <a:srgbClr val="1B1B1B"/>
              </a:solidFill>
              <a:latin typeface="Roboto"/>
              <a:ea typeface="Roboto"/>
              <a:cs typeface="Roboto"/>
              <a:sym typeface="Roboto"/>
            </a:endParaRPr>
          </a:p>
        </p:txBody>
      </p:sp>
      <mc:AlternateContent xmlns:mc="http://schemas.openxmlformats.org/markup-compatibility/2006" xmlns:p14="http://schemas.microsoft.com/office/powerpoint/2010/main">
        <mc:Choice Requires="p14">
          <p:contentPart p14:bwMode="auto" r:id="rId5">
            <p14:nvContentPartPr>
              <p14:cNvPr id="3" name="Ink 2">
                <a:extLst>
                  <a:ext uri="{FF2B5EF4-FFF2-40B4-BE49-F238E27FC236}">
                    <a16:creationId xmlns:a16="http://schemas.microsoft.com/office/drawing/2014/main" id="{96325F5E-9C28-0F10-FDBB-B1A954A45716}"/>
                  </a:ext>
                </a:extLst>
              </p14:cNvPr>
              <p14:cNvContentPartPr/>
              <p14:nvPr/>
            </p14:nvContentPartPr>
            <p14:xfrm>
              <a:off x="5371916" y="4168844"/>
              <a:ext cx="1160280" cy="907920"/>
            </p14:xfrm>
          </p:contentPart>
        </mc:Choice>
        <mc:Fallback xmlns="">
          <p:pic>
            <p:nvPicPr>
              <p:cNvPr id="3" name="Ink 2">
                <a:extLst>
                  <a:ext uri="{FF2B5EF4-FFF2-40B4-BE49-F238E27FC236}">
                    <a16:creationId xmlns:a16="http://schemas.microsoft.com/office/drawing/2014/main" id="{96325F5E-9C28-0F10-FDBB-B1A954A45716}"/>
                  </a:ext>
                </a:extLst>
              </p:cNvPr>
              <p:cNvPicPr/>
              <p:nvPr/>
            </p:nvPicPr>
            <p:blipFill>
              <a:blip r:embed="rId6"/>
              <a:stretch>
                <a:fillRect/>
              </a:stretch>
            </p:blipFill>
            <p:spPr>
              <a:xfrm>
                <a:off x="5362916" y="4159844"/>
                <a:ext cx="1177920" cy="925560"/>
              </a:xfrm>
              <a:prstGeom prst="rect">
                <a:avLst/>
              </a:prstGeom>
            </p:spPr>
          </p:pic>
        </mc:Fallback>
      </mc:AlternateContent>
    </p:spTree>
    <p:extLst>
      <p:ext uri="{BB962C8B-B14F-4D97-AF65-F5344CB8AC3E}">
        <p14:creationId xmlns:p14="http://schemas.microsoft.com/office/powerpoint/2010/main" val="2711855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drawProgress</p:attrName>
                                        </p:attrNameLst>
                                      </p:cBhvr>
                                      <p:tavLst>
                                        <p:tav tm="0">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871F3-AFD2-0858-43FD-55981CFC59E7}"/>
            </a:ext>
          </a:extLst>
        </p:cNvPr>
        <p:cNvGrpSpPr/>
        <p:nvPr/>
      </p:nvGrpSpPr>
      <p:grpSpPr>
        <a:xfrm>
          <a:off x="0" y="0"/>
          <a:ext cx="0" cy="0"/>
          <a:chOff x="0" y="0"/>
          <a:chExt cx="0" cy="0"/>
        </a:xfrm>
      </p:grpSpPr>
      <p:pic>
        <p:nvPicPr>
          <p:cNvPr id="5" name="Picture 4">
            <a:hlinkClick r:id="rId3"/>
            <a:extLst>
              <a:ext uri="{FF2B5EF4-FFF2-40B4-BE49-F238E27FC236}">
                <a16:creationId xmlns:a16="http://schemas.microsoft.com/office/drawing/2014/main" id="{DCC9B38D-507C-BE8C-A5EE-B10F3885EAE9}"/>
              </a:ext>
            </a:extLst>
          </p:cNvPr>
          <p:cNvPicPr>
            <a:picLocks noChangeAspect="1"/>
          </p:cNvPicPr>
          <p:nvPr/>
        </p:nvPicPr>
        <p:blipFill>
          <a:blip r:embed="rId4"/>
          <a:stretch>
            <a:fillRect/>
          </a:stretch>
        </p:blipFill>
        <p:spPr>
          <a:xfrm>
            <a:off x="197711" y="370703"/>
            <a:ext cx="2145783" cy="2749015"/>
          </a:xfrm>
          <a:prstGeom prst="rect">
            <a:avLst/>
          </a:prstGeom>
        </p:spPr>
      </p:pic>
      <p:pic>
        <p:nvPicPr>
          <p:cNvPr id="4" name="Content Placeholder 4" descr="A blue and white logo&#10;&#10;Description automatically generated">
            <a:extLst>
              <a:ext uri="{FF2B5EF4-FFF2-40B4-BE49-F238E27FC236}">
                <a16:creationId xmlns:a16="http://schemas.microsoft.com/office/drawing/2014/main" id="{16EB0DA8-4703-FBFF-DF4A-630E9708EB4B}"/>
              </a:ext>
            </a:extLst>
          </p:cNvPr>
          <p:cNvPicPr>
            <a:picLocks noChangeAspect="1"/>
          </p:cNvPicPr>
          <p:nvPr/>
        </p:nvPicPr>
        <p:blipFill>
          <a:blip r:embed="rId5"/>
          <a:stretch>
            <a:fillRect/>
          </a:stretch>
        </p:blipFill>
        <p:spPr>
          <a:xfrm>
            <a:off x="644449" y="5708822"/>
            <a:ext cx="981017" cy="969408"/>
          </a:xfrm>
          <a:prstGeom prst="rect">
            <a:avLst/>
          </a:prstGeom>
        </p:spPr>
      </p:pic>
      <p:sp>
        <p:nvSpPr>
          <p:cNvPr id="7" name="Subtitle 6">
            <a:extLst>
              <a:ext uri="{FF2B5EF4-FFF2-40B4-BE49-F238E27FC236}">
                <a16:creationId xmlns:a16="http://schemas.microsoft.com/office/drawing/2014/main" id="{CCDD2E3D-A3EE-97B4-8AF5-45E97E8C8F4C}"/>
              </a:ext>
            </a:extLst>
          </p:cNvPr>
          <p:cNvSpPr>
            <a:spLocks noGrp="1"/>
          </p:cNvSpPr>
          <p:nvPr>
            <p:ph type="subTitle" idx="1"/>
          </p:nvPr>
        </p:nvSpPr>
        <p:spPr>
          <a:xfrm>
            <a:off x="3160889" y="370703"/>
            <a:ext cx="8664527" cy="6153665"/>
          </a:xfrm>
        </p:spPr>
        <p:txBody>
          <a:bodyPr>
            <a:normAutofit/>
          </a:bodyPr>
          <a:lstStyle/>
          <a:p>
            <a:r>
              <a:rPr lang="en-US" b="1" dirty="0"/>
              <a:t>KEY ISSUES &amp; RECOMMENDATIONS: </a:t>
            </a:r>
          </a:p>
          <a:p>
            <a:r>
              <a:rPr lang="en-US" dirty="0"/>
              <a:t>SAFETY, STAFFING &amp; SUPPORT for YOUTH SUCCESS*</a:t>
            </a:r>
          </a:p>
          <a:p>
            <a:endParaRPr lang="en-US" dirty="0"/>
          </a:p>
          <a:p>
            <a:pPr marL="457200" indent="-457200" algn="l">
              <a:buFont typeface="Arial" panose="020B0604020202020204" pitchFamily="34" charset="0"/>
              <a:buAutoNum type="arabicPeriod"/>
            </a:pPr>
            <a:r>
              <a:rPr lang="en-US" dirty="0"/>
              <a:t>“</a:t>
            </a:r>
            <a:r>
              <a:rPr lang="en-US" b="1" dirty="0"/>
              <a:t>Smaller is Better</a:t>
            </a:r>
            <a:r>
              <a:rPr lang="en-US" dirty="0"/>
              <a:t>”: Transforming Built Environment to be Trauma-Responsive – replacing 3 JCFs with up to 4 regional 36-bed facilities designed for youth [ Recs 1-3]</a:t>
            </a:r>
          </a:p>
          <a:p>
            <a:pPr marL="457200" indent="-457200" algn="l">
              <a:buAutoNum type="arabicPeriod"/>
            </a:pPr>
            <a:r>
              <a:rPr lang="en-US" b="1" dirty="0"/>
              <a:t>Targeting JCFs for Deepest-End Population through State Statutory Changes &amp; Supporting CCFs </a:t>
            </a:r>
            <a:r>
              <a:rPr lang="en-US" dirty="0"/>
              <a:t>in big counties [7-13]</a:t>
            </a:r>
          </a:p>
          <a:p>
            <a:pPr marL="457200" indent="-457200" algn="l">
              <a:buAutoNum type="arabicPeriod"/>
            </a:pPr>
            <a:r>
              <a:rPr lang="en-US" b="1" dirty="0"/>
              <a:t>Improving Local Detention </a:t>
            </a:r>
            <a:r>
              <a:rPr lang="en-US" dirty="0"/>
              <a:t>&amp; Safety Measures [14-16, 18]</a:t>
            </a:r>
          </a:p>
          <a:p>
            <a:pPr marL="457200" indent="-457200" algn="l">
              <a:buAutoNum type="arabicPeriod"/>
            </a:pPr>
            <a:r>
              <a:rPr lang="en-US" dirty="0"/>
              <a:t>Wholistic </a:t>
            </a:r>
            <a:r>
              <a:rPr lang="en-US" b="1" dirty="0"/>
              <a:t>Behavioral Health Supports </a:t>
            </a:r>
            <a:r>
              <a:rPr lang="en-US" dirty="0"/>
              <a:t>with </a:t>
            </a:r>
            <a:r>
              <a:rPr lang="en-US" b="1" dirty="0"/>
              <a:t>Cross-System Coordination </a:t>
            </a:r>
            <a:r>
              <a:rPr lang="en-US" dirty="0"/>
              <a:t>of Care [4, 17-20], Leveraging NEW mandatory &amp; optional </a:t>
            </a:r>
            <a:r>
              <a:rPr lang="en-US" b="1" dirty="0"/>
              <a:t>Medicaid coverage </a:t>
            </a:r>
            <a:r>
              <a:rPr lang="en-US" dirty="0"/>
              <a:t>[23]</a:t>
            </a:r>
          </a:p>
          <a:p>
            <a:pPr marL="457200" indent="-457200" algn="l">
              <a:buAutoNum type="arabicPeriod"/>
            </a:pPr>
            <a:r>
              <a:rPr lang="en-US" b="1" dirty="0"/>
              <a:t>Credible Messenger and Family </a:t>
            </a:r>
            <a:r>
              <a:rPr lang="en-US" dirty="0"/>
              <a:t>Liaison Supports [21-22]</a:t>
            </a:r>
          </a:p>
          <a:p>
            <a:pPr marL="457200" indent="-457200" algn="l">
              <a:buAutoNum type="arabicPeriod"/>
            </a:pPr>
            <a:r>
              <a:rPr lang="en-US" b="1" dirty="0"/>
              <a:t>Staff Wellness</a:t>
            </a:r>
            <a:r>
              <a:rPr lang="en-US" dirty="0"/>
              <a:t>, Recruitment &amp; Professional Development [24-26]</a:t>
            </a:r>
          </a:p>
          <a:p>
            <a:pPr algn="l"/>
            <a:endParaRPr lang="en-US" dirty="0"/>
          </a:p>
        </p:txBody>
      </p:sp>
    </p:spTree>
    <p:extLst>
      <p:ext uri="{BB962C8B-B14F-4D97-AF65-F5344CB8AC3E}">
        <p14:creationId xmlns:p14="http://schemas.microsoft.com/office/powerpoint/2010/main" val="2168075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33299-44AE-C961-B3C1-DAAD4CA91B17}"/>
            </a:ext>
          </a:extLst>
        </p:cNvPr>
        <p:cNvGrpSpPr/>
        <p:nvPr/>
      </p:nvGrpSpPr>
      <p:grpSpPr>
        <a:xfrm>
          <a:off x="0" y="0"/>
          <a:ext cx="0" cy="0"/>
          <a:chOff x="0" y="0"/>
          <a:chExt cx="0" cy="0"/>
        </a:xfrm>
      </p:grpSpPr>
      <p:pic>
        <p:nvPicPr>
          <p:cNvPr id="5" name="Content Placeholder 4" descr="A blue and white logo&#10;&#10;Description automatically generated">
            <a:extLst>
              <a:ext uri="{FF2B5EF4-FFF2-40B4-BE49-F238E27FC236}">
                <a16:creationId xmlns:a16="http://schemas.microsoft.com/office/drawing/2014/main" id="{A63CD078-3584-9136-9765-F32A5A3374D5}"/>
              </a:ext>
            </a:extLst>
          </p:cNvPr>
          <p:cNvPicPr>
            <a:picLocks noGrp="1" noChangeAspect="1"/>
          </p:cNvPicPr>
          <p:nvPr>
            <p:ph idx="1"/>
          </p:nvPr>
        </p:nvPicPr>
        <p:blipFill>
          <a:blip r:embed="rId2"/>
          <a:stretch>
            <a:fillRect/>
          </a:stretch>
        </p:blipFill>
        <p:spPr>
          <a:xfrm>
            <a:off x="644449" y="5708822"/>
            <a:ext cx="981017" cy="969408"/>
          </a:xfrm>
        </p:spPr>
      </p:pic>
      <p:pic>
        <p:nvPicPr>
          <p:cNvPr id="9" name="Picture 8" descr="A screenshot of a phone&#10;&#10;Description automatically generated">
            <a:extLst>
              <a:ext uri="{FF2B5EF4-FFF2-40B4-BE49-F238E27FC236}">
                <a16:creationId xmlns:a16="http://schemas.microsoft.com/office/drawing/2014/main" id="{C3C0E324-C366-805E-2818-B77BA3432C58}"/>
              </a:ext>
            </a:extLst>
          </p:cNvPr>
          <p:cNvPicPr>
            <a:picLocks noChangeAspect="1"/>
          </p:cNvPicPr>
          <p:nvPr/>
        </p:nvPicPr>
        <p:blipFill>
          <a:blip r:embed="rId3"/>
          <a:stretch>
            <a:fillRect/>
          </a:stretch>
        </p:blipFill>
        <p:spPr>
          <a:xfrm>
            <a:off x="130776" y="531341"/>
            <a:ext cx="3864807" cy="5155083"/>
          </a:xfrm>
          <a:prstGeom prst="rect">
            <a:avLst/>
          </a:prstGeom>
        </p:spPr>
      </p:pic>
      <p:pic>
        <p:nvPicPr>
          <p:cNvPr id="4" name="Picture 3" descr="A list of information on a white background&#10;&#10;Description automatically generated">
            <a:extLst>
              <a:ext uri="{FF2B5EF4-FFF2-40B4-BE49-F238E27FC236}">
                <a16:creationId xmlns:a16="http://schemas.microsoft.com/office/drawing/2014/main" id="{3E40C876-63BA-9D5F-D2E4-DDC499DCE2D7}"/>
              </a:ext>
            </a:extLst>
          </p:cNvPr>
          <p:cNvPicPr>
            <a:picLocks noChangeAspect="1"/>
          </p:cNvPicPr>
          <p:nvPr/>
        </p:nvPicPr>
        <p:blipFill>
          <a:blip r:embed="rId4"/>
          <a:stretch>
            <a:fillRect/>
          </a:stretch>
        </p:blipFill>
        <p:spPr>
          <a:xfrm>
            <a:off x="3757377" y="272447"/>
            <a:ext cx="8303847" cy="6313105"/>
          </a:xfrm>
          <a:prstGeom prst="rect">
            <a:avLst/>
          </a:prstGeom>
        </p:spPr>
      </p:pic>
    </p:spTree>
    <p:extLst>
      <p:ext uri="{BB962C8B-B14F-4D97-AF65-F5344CB8AC3E}">
        <p14:creationId xmlns:p14="http://schemas.microsoft.com/office/powerpoint/2010/main" val="2256600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F55B6-671A-BA5F-11E5-8933EBC68DA6}"/>
            </a:ext>
          </a:extLst>
        </p:cNvPr>
        <p:cNvGrpSpPr/>
        <p:nvPr/>
      </p:nvGrpSpPr>
      <p:grpSpPr>
        <a:xfrm>
          <a:off x="0" y="0"/>
          <a:ext cx="0" cy="0"/>
          <a:chOff x="0" y="0"/>
          <a:chExt cx="0" cy="0"/>
        </a:xfrm>
      </p:grpSpPr>
      <p:pic>
        <p:nvPicPr>
          <p:cNvPr id="5" name="Picture 4">
            <a:hlinkClick r:id="rId3"/>
            <a:extLst>
              <a:ext uri="{FF2B5EF4-FFF2-40B4-BE49-F238E27FC236}">
                <a16:creationId xmlns:a16="http://schemas.microsoft.com/office/drawing/2014/main" id="{0229FE48-DD59-88CA-5148-C8558456AB73}"/>
              </a:ext>
            </a:extLst>
          </p:cNvPr>
          <p:cNvPicPr>
            <a:picLocks noChangeAspect="1"/>
          </p:cNvPicPr>
          <p:nvPr/>
        </p:nvPicPr>
        <p:blipFill>
          <a:blip r:embed="rId4"/>
          <a:stretch>
            <a:fillRect/>
          </a:stretch>
        </p:blipFill>
        <p:spPr>
          <a:xfrm>
            <a:off x="197711" y="370703"/>
            <a:ext cx="2139785" cy="2741331"/>
          </a:xfrm>
          <a:prstGeom prst="rect">
            <a:avLst/>
          </a:prstGeom>
        </p:spPr>
      </p:pic>
      <p:pic>
        <p:nvPicPr>
          <p:cNvPr id="4" name="Content Placeholder 4" descr="A blue and white logo&#10;&#10;Description automatically generated">
            <a:extLst>
              <a:ext uri="{FF2B5EF4-FFF2-40B4-BE49-F238E27FC236}">
                <a16:creationId xmlns:a16="http://schemas.microsoft.com/office/drawing/2014/main" id="{567A0244-B6B8-8925-010F-2C13E18D8DBC}"/>
              </a:ext>
            </a:extLst>
          </p:cNvPr>
          <p:cNvPicPr>
            <a:picLocks noChangeAspect="1"/>
          </p:cNvPicPr>
          <p:nvPr/>
        </p:nvPicPr>
        <p:blipFill>
          <a:blip r:embed="rId5"/>
          <a:stretch>
            <a:fillRect/>
          </a:stretch>
        </p:blipFill>
        <p:spPr>
          <a:xfrm>
            <a:off x="644449" y="5708822"/>
            <a:ext cx="981017" cy="969408"/>
          </a:xfrm>
          <a:prstGeom prst="rect">
            <a:avLst/>
          </a:prstGeom>
        </p:spPr>
      </p:pic>
      <p:sp>
        <p:nvSpPr>
          <p:cNvPr id="3" name="TextBox 2">
            <a:extLst>
              <a:ext uri="{FF2B5EF4-FFF2-40B4-BE49-F238E27FC236}">
                <a16:creationId xmlns:a16="http://schemas.microsoft.com/office/drawing/2014/main" id="{46B86669-DE9E-2B3A-6279-1662D34FCFE0}"/>
              </a:ext>
            </a:extLst>
          </p:cNvPr>
          <p:cNvSpPr txBox="1"/>
          <p:nvPr/>
        </p:nvSpPr>
        <p:spPr>
          <a:xfrm>
            <a:off x="2781573" y="876585"/>
            <a:ext cx="8857271" cy="2800767"/>
          </a:xfrm>
          <a:prstGeom prst="rect">
            <a:avLst/>
          </a:prstGeom>
          <a:solidFill>
            <a:schemeClr val="accent6">
              <a:lumMod val="20000"/>
              <a:lumOff val="80000"/>
            </a:schemeClr>
          </a:solidFill>
        </p:spPr>
        <p:txBody>
          <a:bodyPr wrap="square">
            <a:spAutoFit/>
          </a:bodyPr>
          <a:lstStyle/>
          <a:p>
            <a:pPr marL="228600" marR="0">
              <a:spcBef>
                <a:spcPts val="0"/>
              </a:spcBef>
              <a:spcAft>
                <a:spcPts val="1500"/>
              </a:spcAft>
            </a:pPr>
            <a:r>
              <a:rPr lang="en-US" sz="1800" b="1" i="1" dirty="0">
                <a:solidFill>
                  <a:srgbClr val="222222"/>
                </a:solidFill>
                <a:effectLst/>
                <a:latin typeface="Arial" panose="020B0604020202020204" pitchFamily="34" charset="0"/>
                <a:ea typeface="Aptos" panose="020B0004020202020204" pitchFamily="34" charset="0"/>
              </a:rPr>
              <a:t>Evidence-based design implications for youth specific facilities include </a:t>
            </a:r>
            <a:r>
              <a:rPr lang="en-US" b="1" i="1" dirty="0">
                <a:solidFill>
                  <a:srgbClr val="222222"/>
                </a:solidFill>
                <a:latin typeface="Arial" panose="020B0604020202020204" pitchFamily="34" charset="0"/>
                <a:ea typeface="Aptos" panose="020B0004020202020204" pitchFamily="34" charset="0"/>
              </a:rPr>
              <a:t>4 </a:t>
            </a:r>
            <a:r>
              <a:rPr lang="en-US" sz="1800" b="1" i="1" dirty="0">
                <a:solidFill>
                  <a:srgbClr val="222222"/>
                </a:solidFill>
                <a:effectLst/>
                <a:latin typeface="Arial" panose="020B0604020202020204" pitchFamily="34" charset="0"/>
                <a:ea typeface="Aptos" panose="020B0004020202020204" pitchFamily="34" charset="0"/>
              </a:rPr>
              <a:t>key design principles for best-practices:</a:t>
            </a:r>
          </a:p>
          <a:p>
            <a:pPr marL="228600" marR="0">
              <a:spcBef>
                <a:spcPts val="0"/>
              </a:spcBef>
              <a:spcAft>
                <a:spcPts val="1500"/>
              </a:spcAft>
            </a:pPr>
            <a:r>
              <a:rPr lang="en-US" sz="1800" b="1" i="1" dirty="0">
                <a:solidFill>
                  <a:srgbClr val="222222"/>
                </a:solidFill>
                <a:effectLst/>
                <a:latin typeface="Arial" panose="020B0604020202020204" pitchFamily="34" charset="0"/>
                <a:ea typeface="Aptos" panose="020B0004020202020204" pitchFamily="34" charset="0"/>
              </a:rPr>
              <a:t>1. small-scale,</a:t>
            </a:r>
          </a:p>
          <a:p>
            <a:pPr marL="228600" marR="0">
              <a:spcBef>
                <a:spcPts val="0"/>
              </a:spcBef>
              <a:spcAft>
                <a:spcPts val="1500"/>
              </a:spcAft>
            </a:pPr>
            <a:r>
              <a:rPr lang="en-US" sz="1800" b="1" i="1" dirty="0">
                <a:solidFill>
                  <a:srgbClr val="222222"/>
                </a:solidFill>
                <a:effectLst/>
                <a:latin typeface="Arial" panose="020B0604020202020204" pitchFamily="34" charset="0"/>
                <a:ea typeface="Aptos" panose="020B0004020202020204" pitchFamily="34" charset="0"/>
              </a:rPr>
              <a:t>2. locally sited and integrated with the surrounding community, </a:t>
            </a:r>
          </a:p>
          <a:p>
            <a:pPr marL="228600">
              <a:spcAft>
                <a:spcPts val="1500"/>
              </a:spcAft>
            </a:pPr>
            <a:r>
              <a:rPr lang="en-US" sz="1800" b="1" i="1" dirty="0">
                <a:solidFill>
                  <a:srgbClr val="222222"/>
                </a:solidFill>
                <a:effectLst/>
                <a:latin typeface="Arial" panose="020B0604020202020204" pitchFamily="34" charset="0"/>
                <a:ea typeface="Aptos" panose="020B0004020202020204" pitchFamily="34" charset="0"/>
              </a:rPr>
              <a:t>3. comprising therapeutic design characteristics </a:t>
            </a:r>
            <a:r>
              <a:rPr lang="en-US" sz="1800" i="1" dirty="0">
                <a:solidFill>
                  <a:srgbClr val="222222"/>
                </a:solidFill>
                <a:effectLst/>
                <a:latin typeface="Arial" panose="020B0604020202020204" pitchFamily="34" charset="0"/>
                <a:ea typeface="Aptos" panose="020B0004020202020204" pitchFamily="34" charset="0"/>
              </a:rPr>
              <a:t>(light, communal areas, layout, quiet spaces, fresh air, green spaces, etc.), and</a:t>
            </a:r>
          </a:p>
          <a:p>
            <a:pPr marL="228600" marR="0">
              <a:spcBef>
                <a:spcPts val="0"/>
              </a:spcBef>
              <a:spcAft>
                <a:spcPts val="1500"/>
              </a:spcAft>
            </a:pPr>
            <a:r>
              <a:rPr lang="en-US" sz="1800" b="1" i="1" dirty="0">
                <a:solidFill>
                  <a:srgbClr val="222222"/>
                </a:solidFill>
                <a:effectLst/>
                <a:latin typeface="Arial" panose="020B0604020202020204" pitchFamily="34" charset="0"/>
                <a:ea typeface="Aptos" panose="020B0004020202020204" pitchFamily="34" charset="0"/>
              </a:rPr>
              <a:t>4. designed to promote relational and differentiated security.*</a:t>
            </a:r>
            <a:endParaRPr lang="en-US" sz="1800" dirty="0">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7F5A15C4-B7AA-8DEB-3E3F-DC4B14D787E6}"/>
              </a:ext>
            </a:extLst>
          </p:cNvPr>
          <p:cNvSpPr txBox="1"/>
          <p:nvPr/>
        </p:nvSpPr>
        <p:spPr>
          <a:xfrm>
            <a:off x="104357" y="3128997"/>
            <a:ext cx="2455178" cy="2585323"/>
          </a:xfrm>
          <a:prstGeom prst="rect">
            <a:avLst/>
          </a:prstGeom>
          <a:noFill/>
        </p:spPr>
        <p:txBody>
          <a:bodyPr wrap="square">
            <a:spAutoFit/>
          </a:bodyPr>
          <a:lstStyle/>
          <a:p>
            <a:r>
              <a:rPr lang="en-US" sz="900" kern="100" dirty="0">
                <a:effectLst/>
                <a:latin typeface="Arial Narrow" panose="020B0604020202020204" pitchFamily="34" charset="0"/>
                <a:ea typeface="Aptos" panose="020B0004020202020204" pitchFamily="34" charset="0"/>
                <a:cs typeface="Times New Roman" panose="02020603050405020304" pitchFamily="18" charset="0"/>
              </a:rPr>
              <a:t>Sources:</a:t>
            </a:r>
          </a:p>
          <a:p>
            <a:r>
              <a:rPr lang="en-US" sz="900" kern="100" dirty="0">
                <a:effectLst/>
                <a:latin typeface="Arial Narrow" panose="020B0604020202020204" pitchFamily="34" charset="0"/>
                <a:ea typeface="Aptos" panose="020B0004020202020204" pitchFamily="34" charset="0"/>
                <a:cs typeface="Times New Roman" panose="02020603050405020304" pitchFamily="18" charset="0"/>
              </a:rPr>
              <a:t> (1) </a:t>
            </a:r>
            <a:r>
              <a:rPr lang="en-US" sz="900" dirty="0">
                <a:solidFill>
                  <a:srgbClr val="222222"/>
                </a:solidFill>
                <a:effectLst/>
                <a:latin typeface="Arial Narrow" panose="020B0604020202020204" pitchFamily="34" charset="0"/>
                <a:ea typeface="Aptos" panose="020B0004020202020204" pitchFamily="34" charset="0"/>
                <a:cs typeface="Times New Roman" panose="02020603050405020304" pitchFamily="18" charset="0"/>
              </a:rPr>
              <a:t>Dwyer, M., </a:t>
            </a:r>
            <a:r>
              <a:rPr lang="en-US" sz="900" dirty="0" err="1">
                <a:solidFill>
                  <a:srgbClr val="222222"/>
                </a:solidFill>
                <a:effectLst/>
                <a:latin typeface="Arial Narrow" panose="020B0604020202020204" pitchFamily="34" charset="0"/>
                <a:ea typeface="Aptos" panose="020B0004020202020204" pitchFamily="34" charset="0"/>
                <a:cs typeface="Times New Roman" panose="02020603050405020304" pitchFamily="18" charset="0"/>
              </a:rPr>
              <a:t>Oostermeijer</a:t>
            </a:r>
            <a:r>
              <a:rPr lang="en-US" sz="900" dirty="0">
                <a:solidFill>
                  <a:srgbClr val="222222"/>
                </a:solidFill>
                <a:effectLst/>
                <a:latin typeface="Arial Narrow" panose="020B0604020202020204" pitchFamily="34" charset="0"/>
                <a:ea typeface="Aptos" panose="020B0004020202020204" pitchFamily="34" charset="0"/>
                <a:cs typeface="Times New Roman" panose="02020603050405020304" pitchFamily="18" charset="0"/>
              </a:rPr>
              <a:t>, S. (2023). A Model for the Design of Youth Custodial Facilities: Key Characteristics to Promote Effective Treatment. In: Moran, D., </a:t>
            </a:r>
            <a:r>
              <a:rPr lang="en-US" sz="900" dirty="0" err="1">
                <a:solidFill>
                  <a:srgbClr val="222222"/>
                </a:solidFill>
                <a:effectLst/>
                <a:latin typeface="Arial Narrow" panose="020B0604020202020204" pitchFamily="34" charset="0"/>
                <a:ea typeface="Aptos" panose="020B0004020202020204" pitchFamily="34" charset="0"/>
                <a:cs typeface="Times New Roman" panose="02020603050405020304" pitchFamily="18" charset="0"/>
              </a:rPr>
              <a:t>Jewkes</a:t>
            </a:r>
            <a:r>
              <a:rPr lang="en-US" sz="900" dirty="0">
                <a:solidFill>
                  <a:srgbClr val="222222"/>
                </a:solidFill>
                <a:effectLst/>
                <a:latin typeface="Arial Narrow" panose="020B0604020202020204" pitchFamily="34" charset="0"/>
                <a:ea typeface="Aptos" panose="020B0004020202020204" pitchFamily="34" charset="0"/>
                <a:cs typeface="Times New Roman" panose="02020603050405020304" pitchFamily="18" charset="0"/>
              </a:rPr>
              <a:t>, Y., Blount-Hill, KL., St. John, V. (eds) The Palgrave Handbook of Prison Design. </a:t>
            </a:r>
          </a:p>
          <a:p>
            <a:r>
              <a:rPr lang="en-US" sz="900" dirty="0">
                <a:solidFill>
                  <a:srgbClr val="222222"/>
                </a:solidFill>
                <a:effectLst/>
                <a:latin typeface="Arial Narrow" panose="020B0604020202020204" pitchFamily="34" charset="0"/>
                <a:ea typeface="Aptos" panose="020B0004020202020204" pitchFamily="34" charset="0"/>
                <a:cs typeface="Times New Roman" panose="02020603050405020304" pitchFamily="18" charset="0"/>
              </a:rPr>
              <a:t>(2) </a:t>
            </a:r>
            <a:r>
              <a:rPr lang="en-US" sz="900" kern="100" dirty="0" err="1">
                <a:solidFill>
                  <a:srgbClr val="212121"/>
                </a:solidFill>
                <a:effectLst/>
                <a:latin typeface="Arial Narrow" panose="020B0604020202020204" pitchFamily="34" charset="0"/>
                <a:ea typeface="Aptos" panose="020B0004020202020204" pitchFamily="34" charset="0"/>
                <a:cs typeface="Segoe UI" panose="020B0502040204020203" pitchFamily="34" charset="0"/>
              </a:rPr>
              <a:t>Souverein</a:t>
            </a:r>
            <a:r>
              <a:rPr lang="en-US" sz="900" kern="100" dirty="0">
                <a:solidFill>
                  <a:srgbClr val="212121"/>
                </a:solidFill>
                <a:effectLst/>
                <a:latin typeface="Arial Narrow" panose="020B0604020202020204" pitchFamily="34" charset="0"/>
                <a:ea typeface="Aptos" panose="020B0004020202020204" pitchFamily="34" charset="0"/>
                <a:cs typeface="Segoe UI" panose="020B0502040204020203" pitchFamily="34" charset="0"/>
              </a:rPr>
              <a:t> F, Mulder E, van </a:t>
            </a:r>
            <a:r>
              <a:rPr lang="en-US" sz="900" kern="100" dirty="0" err="1">
                <a:solidFill>
                  <a:srgbClr val="212121"/>
                </a:solidFill>
                <a:effectLst/>
                <a:latin typeface="Arial Narrow" panose="020B0604020202020204" pitchFamily="34" charset="0"/>
                <a:ea typeface="Aptos" panose="020B0004020202020204" pitchFamily="34" charset="0"/>
                <a:cs typeface="Segoe UI" panose="020B0502040204020203" pitchFamily="34" charset="0"/>
              </a:rPr>
              <a:t>Domburgh</a:t>
            </a:r>
            <a:r>
              <a:rPr lang="en-US" sz="900" kern="100" dirty="0">
                <a:solidFill>
                  <a:srgbClr val="212121"/>
                </a:solidFill>
                <a:effectLst/>
                <a:latin typeface="Arial Narrow" panose="020B0604020202020204" pitchFamily="34" charset="0"/>
                <a:ea typeface="Aptos" panose="020B0004020202020204" pitchFamily="34" charset="0"/>
                <a:cs typeface="Segoe UI" panose="020B0502040204020203" pitchFamily="34" charset="0"/>
              </a:rPr>
              <a:t> L, </a:t>
            </a:r>
            <a:r>
              <a:rPr lang="en-US" sz="900" kern="100" dirty="0" err="1">
                <a:solidFill>
                  <a:srgbClr val="212121"/>
                </a:solidFill>
                <a:effectLst/>
                <a:latin typeface="Arial Narrow" panose="020B0604020202020204" pitchFamily="34" charset="0"/>
                <a:ea typeface="Aptos" panose="020B0004020202020204" pitchFamily="34" charset="0"/>
                <a:cs typeface="Segoe UI" panose="020B0502040204020203" pitchFamily="34" charset="0"/>
              </a:rPr>
              <a:t>Popma</a:t>
            </a:r>
            <a:r>
              <a:rPr lang="en-US" sz="900" kern="100" dirty="0">
                <a:solidFill>
                  <a:srgbClr val="212121"/>
                </a:solidFill>
                <a:effectLst/>
                <a:latin typeface="Arial Narrow" panose="020B0604020202020204" pitchFamily="34" charset="0"/>
                <a:ea typeface="Aptos" panose="020B0004020202020204" pitchFamily="34" charset="0"/>
                <a:cs typeface="Segoe UI" panose="020B0502040204020203" pitchFamily="34" charset="0"/>
              </a:rPr>
              <a:t> A. Relational security: conceptualization and operationalization in small-scale, strengths-based, community-embedded youth justice facilities. Child </a:t>
            </a:r>
            <a:r>
              <a:rPr lang="en-US" sz="900" kern="100" dirty="0" err="1">
                <a:solidFill>
                  <a:srgbClr val="212121"/>
                </a:solidFill>
                <a:effectLst/>
                <a:latin typeface="Arial Narrow" panose="020B0604020202020204" pitchFamily="34" charset="0"/>
                <a:ea typeface="Aptos" panose="020B0004020202020204" pitchFamily="34" charset="0"/>
                <a:cs typeface="Segoe UI" panose="020B0502040204020203" pitchFamily="34" charset="0"/>
              </a:rPr>
              <a:t>Adolesc</a:t>
            </a:r>
            <a:r>
              <a:rPr lang="en-US" sz="900" kern="100" dirty="0">
                <a:solidFill>
                  <a:srgbClr val="212121"/>
                </a:solidFill>
                <a:effectLst/>
                <a:latin typeface="Arial Narrow" panose="020B0604020202020204" pitchFamily="34" charset="0"/>
                <a:ea typeface="Aptos" panose="020B0004020202020204" pitchFamily="34" charset="0"/>
                <a:cs typeface="Segoe UI" panose="020B0502040204020203" pitchFamily="34" charset="0"/>
              </a:rPr>
              <a:t> Psychiatry </a:t>
            </a:r>
            <a:r>
              <a:rPr lang="en-US" sz="900" kern="100" dirty="0" err="1">
                <a:solidFill>
                  <a:srgbClr val="212121"/>
                </a:solidFill>
                <a:effectLst/>
                <a:latin typeface="Arial Narrow" panose="020B0604020202020204" pitchFamily="34" charset="0"/>
                <a:ea typeface="Aptos" panose="020B0004020202020204" pitchFamily="34" charset="0"/>
                <a:cs typeface="Segoe UI" panose="020B0502040204020203" pitchFamily="34" charset="0"/>
              </a:rPr>
              <a:t>Ment</a:t>
            </a:r>
            <a:r>
              <a:rPr lang="en-US" sz="900" kern="100" dirty="0">
                <a:solidFill>
                  <a:srgbClr val="212121"/>
                </a:solidFill>
                <a:effectLst/>
                <a:latin typeface="Arial Narrow" panose="020B0604020202020204" pitchFamily="34" charset="0"/>
                <a:ea typeface="Aptos" panose="020B0004020202020204" pitchFamily="34" charset="0"/>
                <a:cs typeface="Segoe UI" panose="020B0502040204020203" pitchFamily="34" charset="0"/>
              </a:rPr>
              <a:t> Health. 2023 Aug 17;17(1):99. Accessed at: </a:t>
            </a:r>
            <a:r>
              <a:rPr lang="en-US" sz="900" u="sng" kern="100" dirty="0">
                <a:solidFill>
                  <a:srgbClr val="467886"/>
                </a:solidFill>
                <a:effectLst/>
                <a:latin typeface="Arial Narrow" panose="020B0604020202020204" pitchFamily="34" charset="0"/>
                <a:ea typeface="Aptos" panose="020B0004020202020204" pitchFamily="34" charset="0"/>
                <a:cs typeface="Segoe UI" panose="020B0502040204020203" pitchFamily="34" charset="0"/>
                <a:hlinkClick r:id="rId6"/>
              </a:rPr>
              <a:t>https://pubmed.ncbi.nlm.nih.gov/37592271/</a:t>
            </a:r>
            <a:r>
              <a:rPr lang="en-US" sz="900" kern="100" dirty="0">
                <a:solidFill>
                  <a:srgbClr val="212121"/>
                </a:solidFill>
                <a:effectLst/>
                <a:latin typeface="Arial Narrow" panose="020B0604020202020204" pitchFamily="34" charset="0"/>
                <a:ea typeface="Aptos" panose="020B0004020202020204" pitchFamily="34" charset="0"/>
                <a:cs typeface="Segoe UI" panose="020B0502040204020203" pitchFamily="34" charset="0"/>
              </a:rPr>
              <a:t> </a:t>
            </a:r>
          </a:p>
          <a:p>
            <a:r>
              <a:rPr lang="en-US" sz="900" kern="100" dirty="0">
                <a:solidFill>
                  <a:srgbClr val="212121"/>
                </a:solidFill>
                <a:latin typeface="Arial Narrow" panose="020B0604020202020204" pitchFamily="34" charset="0"/>
                <a:ea typeface="Aptos" panose="020B0004020202020204" pitchFamily="34" charset="0"/>
                <a:cs typeface="Segoe UI" panose="020B0502040204020203" pitchFamily="34" charset="0"/>
              </a:rPr>
              <a:t>(3) </a:t>
            </a:r>
            <a:r>
              <a:rPr lang="en-US" sz="900" dirty="0">
                <a:solidFill>
                  <a:srgbClr val="000000"/>
                </a:solidFill>
                <a:effectLst/>
                <a:latin typeface="Arial Narrow" panose="020B0604020202020204" pitchFamily="34" charset="0"/>
                <a:ea typeface="Aptos" panose="020B0004020202020204" pitchFamily="34" charset="0"/>
                <a:cs typeface="Arial" panose="020B0604020202020204" pitchFamily="34" charset="0"/>
              </a:rPr>
              <a:t>Hull, O., </a:t>
            </a:r>
            <a:r>
              <a:rPr lang="en-US" sz="900" dirty="0" err="1">
                <a:solidFill>
                  <a:srgbClr val="000000"/>
                </a:solidFill>
                <a:effectLst/>
                <a:latin typeface="Arial Narrow" panose="020B0604020202020204" pitchFamily="34" charset="0"/>
                <a:ea typeface="Aptos" panose="020B0004020202020204" pitchFamily="34" charset="0"/>
                <a:cs typeface="Arial" panose="020B0604020202020204" pitchFamily="34" charset="0"/>
              </a:rPr>
              <a:t>Breackler</a:t>
            </a:r>
            <a:r>
              <a:rPr lang="en-US" sz="900" dirty="0">
                <a:solidFill>
                  <a:srgbClr val="000000"/>
                </a:solidFill>
                <a:effectLst/>
                <a:latin typeface="Arial Narrow" panose="020B0604020202020204" pitchFamily="34" charset="0"/>
                <a:ea typeface="Aptos" panose="020B0004020202020204" pitchFamily="34" charset="0"/>
                <a:cs typeface="Arial" panose="020B0604020202020204" pitchFamily="34" charset="0"/>
              </a:rPr>
              <a:t>, O. and Jaegers, L. Integrated Safety and Health Promotion among Correctional Workers and People Incarcerated: A Scoping Review. (June 2023) </a:t>
            </a:r>
            <a:r>
              <a:rPr lang="en-US" sz="900" i="1" dirty="0">
                <a:solidFill>
                  <a:srgbClr val="222222"/>
                </a:solidFill>
                <a:effectLst/>
                <a:latin typeface="Arial Narrow" panose="020B0604020202020204" pitchFamily="34" charset="0"/>
                <a:ea typeface="Aptos" panose="020B0004020202020204" pitchFamily="34" charset="0"/>
                <a:cs typeface="Arial" panose="020B0604020202020204" pitchFamily="34" charset="0"/>
              </a:rPr>
              <a:t>Int. J. Environ. Res. Public Health</a:t>
            </a:r>
            <a:r>
              <a:rPr lang="en-US" sz="900" dirty="0">
                <a:solidFill>
                  <a:srgbClr val="222222"/>
                </a:solidFill>
                <a:effectLst/>
                <a:latin typeface="Arial Narrow" panose="020B0604020202020204" pitchFamily="34" charset="0"/>
                <a:ea typeface="Aptos" panose="020B0004020202020204" pitchFamily="34" charset="0"/>
                <a:cs typeface="Arial" panose="020B0604020202020204" pitchFamily="34" charset="0"/>
              </a:rPr>
              <a:t> 2023, </a:t>
            </a:r>
            <a:r>
              <a:rPr lang="en-US" sz="900" i="1" dirty="0">
                <a:solidFill>
                  <a:srgbClr val="222222"/>
                </a:solidFill>
                <a:effectLst/>
                <a:latin typeface="Arial Narrow" panose="020B0604020202020204" pitchFamily="34" charset="0"/>
                <a:ea typeface="Aptos" panose="020B0004020202020204" pitchFamily="34" charset="0"/>
                <a:cs typeface="Arial" panose="020B0604020202020204" pitchFamily="34" charset="0"/>
              </a:rPr>
              <a:t>20</a:t>
            </a:r>
            <a:r>
              <a:rPr lang="en-US" sz="900" dirty="0">
                <a:solidFill>
                  <a:srgbClr val="222222"/>
                </a:solidFill>
                <a:effectLst/>
                <a:latin typeface="Arial Narrow" panose="020B0604020202020204" pitchFamily="34" charset="0"/>
                <a:ea typeface="Aptos" panose="020B0004020202020204" pitchFamily="34" charset="0"/>
                <a:cs typeface="Arial" panose="020B0604020202020204" pitchFamily="34" charset="0"/>
              </a:rPr>
              <a:t>(12), 6104</a:t>
            </a:r>
            <a:r>
              <a:rPr lang="en-US" sz="900" dirty="0">
                <a:effectLst/>
              </a:rPr>
              <a:t> </a:t>
            </a:r>
            <a:endParaRPr lang="en-US" sz="9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86742FA8-910C-0030-2F6E-81E62A6422FC}"/>
              </a:ext>
            </a:extLst>
          </p:cNvPr>
          <p:cNvSpPr txBox="1"/>
          <p:nvPr/>
        </p:nvSpPr>
        <p:spPr>
          <a:xfrm>
            <a:off x="2900262" y="370703"/>
            <a:ext cx="8652112" cy="461665"/>
          </a:xfrm>
          <a:prstGeom prst="rect">
            <a:avLst/>
          </a:prstGeom>
          <a:solidFill>
            <a:schemeClr val="tx2">
              <a:lumMod val="25000"/>
              <a:lumOff val="75000"/>
            </a:schemeClr>
          </a:solidFill>
        </p:spPr>
        <p:txBody>
          <a:bodyPr wrap="none" rtlCol="0">
            <a:spAutoFit/>
          </a:bodyPr>
          <a:lstStyle/>
          <a:p>
            <a:r>
              <a:rPr lang="en-US" sz="2400" b="1" dirty="0"/>
              <a:t>Advantages of “Smaller is Better” (vs. larger JCFs): Relational</a:t>
            </a:r>
          </a:p>
        </p:txBody>
      </p:sp>
      <p:sp>
        <p:nvSpPr>
          <p:cNvPr id="6" name="TextBox 5">
            <a:extLst>
              <a:ext uri="{FF2B5EF4-FFF2-40B4-BE49-F238E27FC236}">
                <a16:creationId xmlns:a16="http://schemas.microsoft.com/office/drawing/2014/main" id="{ED9935F1-EE9F-72EF-BABB-01810EDEAC8C}"/>
              </a:ext>
            </a:extLst>
          </p:cNvPr>
          <p:cNvSpPr txBox="1"/>
          <p:nvPr/>
        </p:nvSpPr>
        <p:spPr>
          <a:xfrm>
            <a:off x="2478033" y="3877463"/>
            <a:ext cx="9496570" cy="2800767"/>
          </a:xfrm>
          <a:prstGeom prst="rect">
            <a:avLst/>
          </a:prstGeom>
          <a:noFill/>
        </p:spPr>
        <p:txBody>
          <a:bodyPr wrap="square">
            <a:spAutoFit/>
          </a:bodyPr>
          <a:lstStyle/>
          <a:p>
            <a:pPr marL="228600" marR="0">
              <a:spcBef>
                <a:spcPts val="0"/>
              </a:spcBef>
              <a:spcAft>
                <a:spcPts val="0"/>
              </a:spcAft>
            </a:pPr>
            <a:r>
              <a:rPr lang="en-US" sz="2200" kern="100" dirty="0">
                <a:solidFill>
                  <a:srgbClr val="212121"/>
                </a:solidFill>
                <a:effectLst/>
                <a:latin typeface="Arial Narrow" panose="020B0604020202020204" pitchFamily="34" charset="0"/>
                <a:ea typeface="Aptos" panose="020B0004020202020204" pitchFamily="34" charset="0"/>
                <a:cs typeface="Arial Narrow" panose="020B0604020202020204" pitchFamily="34" charset="0"/>
              </a:rPr>
              <a:t>“</a:t>
            </a:r>
            <a:r>
              <a:rPr lang="en-US" sz="2200" b="1" kern="100" dirty="0">
                <a:solidFill>
                  <a:schemeClr val="accent5"/>
                </a:solidFill>
                <a:effectLst/>
                <a:latin typeface="Arial Narrow" panose="020B0604020202020204" pitchFamily="34" charset="0"/>
                <a:ea typeface="Aptos" panose="020B0004020202020204" pitchFamily="34" charset="0"/>
                <a:cs typeface="Arial Narrow" panose="020B0604020202020204" pitchFamily="34" charset="0"/>
              </a:rPr>
              <a:t>Relational security</a:t>
            </a:r>
            <a:r>
              <a:rPr lang="en-US" sz="2200" kern="100" dirty="0">
                <a:solidFill>
                  <a:srgbClr val="212121"/>
                </a:solidFill>
                <a:latin typeface="Arial Narrow" panose="020B0604020202020204" pitchFamily="34" charset="0"/>
                <a:ea typeface="Aptos" panose="020B0004020202020204" pitchFamily="34" charset="0"/>
                <a:cs typeface="Arial Narrow" panose="020B0604020202020204" pitchFamily="34" charset="0"/>
              </a:rPr>
              <a:t>”: “</a:t>
            </a:r>
            <a:r>
              <a:rPr lang="en-US" sz="2200" b="1" dirty="0">
                <a:latin typeface="Arial Narrow" panose="020B0604020202020204" pitchFamily="34" charset="0"/>
                <a:cs typeface="Arial Narrow" panose="020B0604020202020204" pitchFamily="34" charset="0"/>
              </a:rPr>
              <a:t>most effective security measure in a youth custodial setting</a:t>
            </a:r>
            <a:r>
              <a:rPr lang="en-US" sz="2200" dirty="0">
                <a:latin typeface="Arial Narrow" panose="020B0604020202020204" pitchFamily="34" charset="0"/>
                <a:cs typeface="Arial Narrow" panose="020B0604020202020204" pitchFamily="34" charset="0"/>
              </a:rPr>
              <a:t>”</a:t>
            </a:r>
          </a:p>
          <a:p>
            <a:pPr marL="228600" marR="0">
              <a:spcBef>
                <a:spcPts val="0"/>
              </a:spcBef>
              <a:spcAft>
                <a:spcPts val="0"/>
              </a:spcAft>
            </a:pPr>
            <a:r>
              <a:rPr lang="en-US" sz="2200" dirty="0">
                <a:latin typeface="Arial Narrow" panose="020B0604020202020204" pitchFamily="34" charset="0"/>
                <a:cs typeface="Arial Narrow" panose="020B0604020202020204" pitchFamily="34" charset="0"/>
              </a:rPr>
              <a:t> </a:t>
            </a:r>
            <a:endParaRPr lang="en-US" sz="2200" kern="100" dirty="0">
              <a:solidFill>
                <a:srgbClr val="212121"/>
              </a:solidFill>
              <a:effectLst/>
              <a:latin typeface="Arial Narrow" panose="020B0604020202020204" pitchFamily="34" charset="0"/>
              <a:ea typeface="Aptos" panose="020B0004020202020204" pitchFamily="34" charset="0"/>
              <a:cs typeface="Arial Narrow" panose="020B0604020202020204" pitchFamily="34" charset="0"/>
            </a:endParaRPr>
          </a:p>
          <a:p>
            <a:pPr marL="571500" marR="0" indent="-342900">
              <a:spcBef>
                <a:spcPts val="0"/>
              </a:spcBef>
              <a:spcAft>
                <a:spcPts val="0"/>
              </a:spcAft>
              <a:buFont typeface="Arial" panose="020B0604020202020204" pitchFamily="34" charset="0"/>
              <a:buChar char="•"/>
            </a:pPr>
            <a:r>
              <a:rPr lang="en-US" sz="2200" kern="100" dirty="0">
                <a:solidFill>
                  <a:srgbClr val="212121"/>
                </a:solidFill>
                <a:latin typeface="Arial Narrow" panose="020B0604020202020204" pitchFamily="34" charset="0"/>
                <a:ea typeface="Aptos" panose="020B0004020202020204" pitchFamily="34" charset="0"/>
                <a:cs typeface="Arial Narrow" panose="020B0604020202020204" pitchFamily="34" charset="0"/>
              </a:rPr>
              <a:t>A </a:t>
            </a:r>
            <a:r>
              <a:rPr lang="en-US" sz="2200" kern="100" dirty="0">
                <a:solidFill>
                  <a:srgbClr val="212121"/>
                </a:solidFill>
                <a:effectLst/>
                <a:latin typeface="Arial Narrow" panose="020B0604020202020204" pitchFamily="34" charset="0"/>
                <a:ea typeface="Aptos" panose="020B0004020202020204" pitchFamily="34" charset="0"/>
                <a:cs typeface="Arial Narrow" panose="020B0604020202020204" pitchFamily="34" charset="0"/>
              </a:rPr>
              <a:t>way of working where staff establish a </a:t>
            </a:r>
            <a:r>
              <a:rPr lang="en-US" sz="2200" b="1" kern="100" dirty="0">
                <a:solidFill>
                  <a:srgbClr val="212121"/>
                </a:solidFill>
                <a:effectLst/>
                <a:latin typeface="Arial Narrow" panose="020B0604020202020204" pitchFamily="34" charset="0"/>
                <a:ea typeface="Aptos" panose="020B0004020202020204" pitchFamily="34" charset="0"/>
                <a:cs typeface="Arial Narrow" panose="020B0604020202020204" pitchFamily="34" charset="0"/>
              </a:rPr>
              <a:t>safe and therapeutic </a:t>
            </a:r>
            <a:r>
              <a:rPr lang="en-US" sz="2200" kern="100" dirty="0">
                <a:solidFill>
                  <a:srgbClr val="212121"/>
                </a:solidFill>
                <a:effectLst/>
                <a:latin typeface="Arial Narrow" panose="020B0604020202020204" pitchFamily="34" charset="0"/>
                <a:ea typeface="Aptos" panose="020B0004020202020204" pitchFamily="34" charset="0"/>
                <a:cs typeface="Arial Narrow" panose="020B0604020202020204" pitchFamily="34" charset="0"/>
              </a:rPr>
              <a:t>environment </a:t>
            </a:r>
          </a:p>
          <a:p>
            <a:pPr marL="571500" marR="0" indent="-342900">
              <a:spcBef>
                <a:spcPts val="0"/>
              </a:spcBef>
              <a:spcAft>
                <a:spcPts val="0"/>
              </a:spcAft>
              <a:buFont typeface="Arial" panose="020B0604020202020204" pitchFamily="34" charset="0"/>
              <a:buChar char="•"/>
            </a:pPr>
            <a:r>
              <a:rPr lang="en-US" sz="2200" dirty="0">
                <a:latin typeface="Arial Narrow" panose="020B0604020202020204" pitchFamily="34" charset="0"/>
                <a:cs typeface="Arial Narrow" panose="020B0604020202020204" pitchFamily="34" charset="0"/>
              </a:rPr>
              <a:t>Knowing youth individually </a:t>
            </a:r>
            <a:r>
              <a:rPr lang="en-US" sz="2200" b="1" dirty="0">
                <a:latin typeface="Arial Narrow" panose="020B0604020202020204" pitchFamily="34" charset="0"/>
                <a:cs typeface="Arial Narrow" panose="020B0604020202020204" pitchFamily="34" charset="0"/>
              </a:rPr>
              <a:t>informs the management and de-escalation of incidents</a:t>
            </a:r>
            <a:endParaRPr lang="en-US" sz="2200" kern="100" dirty="0">
              <a:solidFill>
                <a:srgbClr val="212121"/>
              </a:solidFill>
              <a:effectLst/>
              <a:latin typeface="Arial Narrow" panose="020B0604020202020204" pitchFamily="34" charset="0"/>
              <a:ea typeface="Aptos" panose="020B0004020202020204" pitchFamily="34" charset="0"/>
              <a:cs typeface="Arial Narrow" panose="020B0604020202020204" pitchFamily="34" charset="0"/>
            </a:endParaRPr>
          </a:p>
          <a:p>
            <a:pPr marL="571500" marR="0" indent="-342900">
              <a:spcBef>
                <a:spcPts val="0"/>
              </a:spcBef>
              <a:spcAft>
                <a:spcPts val="0"/>
              </a:spcAft>
              <a:buFont typeface="Arial" panose="020B0604020202020204" pitchFamily="34" charset="0"/>
              <a:buChar char="•"/>
            </a:pPr>
            <a:r>
              <a:rPr lang="en-US" sz="2200" b="1" kern="100" dirty="0">
                <a:solidFill>
                  <a:schemeClr val="accent5"/>
                </a:solidFill>
                <a:latin typeface="Arial Narrow" panose="020B0604020202020204" pitchFamily="34" charset="0"/>
                <a:ea typeface="Aptos" panose="020B0004020202020204" pitchFamily="34" charset="0"/>
                <a:cs typeface="Arial Narrow" panose="020B0604020202020204" pitchFamily="34" charset="0"/>
              </a:rPr>
              <a:t>S</a:t>
            </a:r>
            <a:r>
              <a:rPr lang="en-US" sz="2200" b="1" kern="100" dirty="0">
                <a:solidFill>
                  <a:schemeClr val="accent5"/>
                </a:solidFill>
                <a:effectLst/>
                <a:latin typeface="Arial Narrow" panose="020B0604020202020204" pitchFamily="34" charset="0"/>
                <a:ea typeface="Aptos" panose="020B0004020202020204" pitchFamily="34" charset="0"/>
                <a:cs typeface="Arial Narrow" panose="020B0604020202020204" pitchFamily="34" charset="0"/>
              </a:rPr>
              <a:t>eeing </a:t>
            </a:r>
            <a:r>
              <a:rPr lang="en-US" sz="2200" b="1" kern="100" dirty="0">
                <a:solidFill>
                  <a:schemeClr val="accent5"/>
                </a:solidFill>
                <a:latin typeface="Arial Narrow" panose="020B0604020202020204" pitchFamily="34" charset="0"/>
                <a:ea typeface="Aptos" panose="020B0004020202020204" pitchFamily="34" charset="0"/>
                <a:cs typeface="Arial Narrow" panose="020B0604020202020204" pitchFamily="34" charset="0"/>
              </a:rPr>
              <a:t>youth </a:t>
            </a:r>
            <a:r>
              <a:rPr lang="en-US" sz="2200" b="1" kern="100" dirty="0">
                <a:solidFill>
                  <a:schemeClr val="accent5"/>
                </a:solidFill>
                <a:effectLst/>
                <a:latin typeface="Arial Narrow" panose="020B0604020202020204" pitchFamily="34" charset="0"/>
                <a:ea typeface="Aptos" panose="020B0004020202020204" pitchFamily="34" charset="0"/>
                <a:cs typeface="Arial Narrow" panose="020B0604020202020204" pitchFamily="34" charset="0"/>
              </a:rPr>
              <a:t>not merely as 'risks to be managed', but as 'resources to be developed</a:t>
            </a:r>
            <a:r>
              <a:rPr lang="en-US" sz="2200" b="1" kern="100" dirty="0">
                <a:solidFill>
                  <a:srgbClr val="212121"/>
                </a:solidFill>
                <a:effectLst/>
                <a:latin typeface="Arial Narrow" panose="020B0604020202020204" pitchFamily="34" charset="0"/>
                <a:ea typeface="Aptos" panose="020B0004020202020204" pitchFamily="34" charset="0"/>
                <a:cs typeface="Arial Narrow" panose="020B0604020202020204" pitchFamily="34" charset="0"/>
              </a:rPr>
              <a:t>’</a:t>
            </a:r>
            <a:endParaRPr lang="en-US" sz="2200" kern="100" dirty="0">
              <a:solidFill>
                <a:srgbClr val="212121"/>
              </a:solidFill>
              <a:effectLst/>
              <a:latin typeface="Arial Narrow" panose="020B0604020202020204" pitchFamily="34" charset="0"/>
              <a:ea typeface="Aptos" panose="020B0004020202020204" pitchFamily="34" charset="0"/>
              <a:cs typeface="Arial Narrow" panose="020B0604020202020204" pitchFamily="34" charset="0"/>
            </a:endParaRPr>
          </a:p>
          <a:p>
            <a:pPr marL="571500" marR="0" indent="-342900">
              <a:spcBef>
                <a:spcPts val="0"/>
              </a:spcBef>
              <a:spcAft>
                <a:spcPts val="0"/>
              </a:spcAft>
              <a:buFont typeface="Arial" panose="020B0604020202020204" pitchFamily="34" charset="0"/>
              <a:buChar char="•"/>
            </a:pPr>
            <a:r>
              <a:rPr lang="en-US" sz="2200" b="1" dirty="0">
                <a:latin typeface="Arial Narrow" panose="020B0604020202020204" pitchFamily="34" charset="0"/>
                <a:cs typeface="Arial Narrow" panose="020B0604020202020204" pitchFamily="34" charset="0"/>
              </a:rPr>
              <a:t>Staff report feeling that their work is purposeful – everyone more likely to thrive</a:t>
            </a:r>
            <a:endParaRPr lang="en-US" sz="2200" kern="100" dirty="0">
              <a:effectLst/>
              <a:latin typeface="Arial Narrow" panose="020B0604020202020204" pitchFamily="34" charset="0"/>
              <a:ea typeface="Aptos" panose="020B0004020202020204" pitchFamily="34" charset="0"/>
              <a:cs typeface="Arial Narrow" panose="020B0604020202020204" pitchFamily="34" charset="0"/>
            </a:endParaRPr>
          </a:p>
        </p:txBody>
      </p:sp>
    </p:spTree>
    <p:extLst>
      <p:ext uri="{BB962C8B-B14F-4D97-AF65-F5344CB8AC3E}">
        <p14:creationId xmlns:p14="http://schemas.microsoft.com/office/powerpoint/2010/main" val="919732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25BF4-FC31-BBCC-D7EB-733FFD5D21F4}"/>
            </a:ext>
          </a:extLst>
        </p:cNvPr>
        <p:cNvGrpSpPr/>
        <p:nvPr/>
      </p:nvGrpSpPr>
      <p:grpSpPr>
        <a:xfrm>
          <a:off x="0" y="0"/>
          <a:ext cx="0" cy="0"/>
          <a:chOff x="0" y="0"/>
          <a:chExt cx="0" cy="0"/>
        </a:xfrm>
      </p:grpSpPr>
      <p:pic>
        <p:nvPicPr>
          <p:cNvPr id="5" name="Picture 4">
            <a:hlinkClick r:id="rId3"/>
            <a:extLst>
              <a:ext uri="{FF2B5EF4-FFF2-40B4-BE49-F238E27FC236}">
                <a16:creationId xmlns:a16="http://schemas.microsoft.com/office/drawing/2014/main" id="{5284694E-017A-645D-CE31-6EFD1E25AD47}"/>
              </a:ext>
            </a:extLst>
          </p:cNvPr>
          <p:cNvPicPr>
            <a:picLocks noChangeAspect="1"/>
          </p:cNvPicPr>
          <p:nvPr/>
        </p:nvPicPr>
        <p:blipFill>
          <a:blip r:embed="rId4"/>
          <a:stretch>
            <a:fillRect/>
          </a:stretch>
        </p:blipFill>
        <p:spPr>
          <a:xfrm>
            <a:off x="197711" y="370703"/>
            <a:ext cx="2139785" cy="2741331"/>
          </a:xfrm>
          <a:prstGeom prst="rect">
            <a:avLst/>
          </a:prstGeom>
        </p:spPr>
      </p:pic>
      <p:pic>
        <p:nvPicPr>
          <p:cNvPr id="4" name="Content Placeholder 4" descr="A blue and white logo&#10;&#10;Description automatically generated">
            <a:extLst>
              <a:ext uri="{FF2B5EF4-FFF2-40B4-BE49-F238E27FC236}">
                <a16:creationId xmlns:a16="http://schemas.microsoft.com/office/drawing/2014/main" id="{6CF328C1-3CAB-2BE1-6E27-B777C5194BFF}"/>
              </a:ext>
            </a:extLst>
          </p:cNvPr>
          <p:cNvPicPr>
            <a:picLocks noChangeAspect="1"/>
          </p:cNvPicPr>
          <p:nvPr/>
        </p:nvPicPr>
        <p:blipFill>
          <a:blip r:embed="rId5"/>
          <a:stretch>
            <a:fillRect/>
          </a:stretch>
        </p:blipFill>
        <p:spPr>
          <a:xfrm>
            <a:off x="644449" y="5708822"/>
            <a:ext cx="981017" cy="969408"/>
          </a:xfrm>
          <a:prstGeom prst="rect">
            <a:avLst/>
          </a:prstGeom>
        </p:spPr>
      </p:pic>
      <p:sp>
        <p:nvSpPr>
          <p:cNvPr id="3" name="TextBox 2">
            <a:extLst>
              <a:ext uri="{FF2B5EF4-FFF2-40B4-BE49-F238E27FC236}">
                <a16:creationId xmlns:a16="http://schemas.microsoft.com/office/drawing/2014/main" id="{5D75B31E-0ECA-F354-9FD8-1E556D6470AE}"/>
              </a:ext>
            </a:extLst>
          </p:cNvPr>
          <p:cNvSpPr txBox="1"/>
          <p:nvPr/>
        </p:nvSpPr>
        <p:spPr>
          <a:xfrm>
            <a:off x="2494844" y="921741"/>
            <a:ext cx="9499445" cy="5439951"/>
          </a:xfrm>
          <a:prstGeom prst="rect">
            <a:avLst/>
          </a:prstGeom>
          <a:noFill/>
        </p:spPr>
        <p:txBody>
          <a:bodyPr wrap="square">
            <a:spAutoFit/>
          </a:bodyPr>
          <a:lstStyle/>
          <a:p>
            <a:pPr marL="228600" marR="0">
              <a:spcBef>
                <a:spcPts val="0"/>
              </a:spcBef>
              <a:spcAft>
                <a:spcPts val="1500"/>
              </a:spcAft>
            </a:pPr>
            <a:r>
              <a:rPr lang="en-US" sz="2000" i="1" dirty="0">
                <a:solidFill>
                  <a:srgbClr val="000000"/>
                </a:solidFill>
                <a:effectLst/>
                <a:latin typeface="Arial" panose="020B0604020202020204" pitchFamily="34" charset="0"/>
                <a:ea typeface="Times New Roman" panose="02020603050405020304" pitchFamily="18" charset="0"/>
              </a:rPr>
              <a:t>Officials can govern smaller prisons more easily and </a:t>
            </a:r>
            <a:r>
              <a:rPr lang="en-US" sz="2000" b="1" i="1" dirty="0">
                <a:solidFill>
                  <a:srgbClr val="000000"/>
                </a:solidFill>
                <a:effectLst/>
                <a:latin typeface="Arial" panose="020B0604020202020204" pitchFamily="34" charset="0"/>
                <a:ea typeface="Times New Roman" panose="02020603050405020304" pitchFamily="18" charset="0"/>
              </a:rPr>
              <a:t>safety improves for everyone</a:t>
            </a:r>
            <a:r>
              <a:rPr lang="en-US" sz="2000" i="1" dirty="0">
                <a:solidFill>
                  <a:srgbClr val="000000"/>
                </a:solidFill>
                <a:effectLst/>
                <a:latin typeface="Arial" panose="020B0604020202020204" pitchFamily="34" charset="0"/>
                <a:ea typeface="Times New Roman" panose="02020603050405020304" pitchFamily="18" charset="0"/>
              </a:rPr>
              <a:t>:</a:t>
            </a:r>
          </a:p>
          <a:p>
            <a:pPr marL="514350" marR="0" indent="-285750">
              <a:spcBef>
                <a:spcPts val="0"/>
              </a:spcBef>
              <a:spcAft>
                <a:spcPts val="1500"/>
              </a:spcAft>
              <a:buFontTx/>
              <a:buChar char="-"/>
            </a:pPr>
            <a:r>
              <a:rPr lang="en-US" sz="2000" i="1" dirty="0">
                <a:solidFill>
                  <a:srgbClr val="000000"/>
                </a:solidFill>
                <a:latin typeface="Arial" panose="020B0604020202020204" pitchFamily="34" charset="0"/>
                <a:ea typeface="Times New Roman" panose="02020603050405020304" pitchFamily="18" charset="0"/>
              </a:rPr>
              <a:t>L</a:t>
            </a:r>
            <a:r>
              <a:rPr lang="en-US" sz="2000" i="1" dirty="0">
                <a:solidFill>
                  <a:srgbClr val="000000"/>
                </a:solidFill>
                <a:effectLst/>
                <a:latin typeface="Arial" panose="020B0604020202020204" pitchFamily="34" charset="0"/>
                <a:ea typeface="Times New Roman" panose="02020603050405020304" pitchFamily="18" charset="0"/>
              </a:rPr>
              <a:t>ess likely that large groups of prisoners will challenge officials’ authority.</a:t>
            </a:r>
          </a:p>
          <a:p>
            <a:pPr marL="514350" marR="0" indent="-285750">
              <a:spcBef>
                <a:spcPts val="0"/>
              </a:spcBef>
              <a:spcAft>
                <a:spcPts val="1500"/>
              </a:spcAft>
              <a:buFontTx/>
              <a:buChar char="-"/>
            </a:pPr>
            <a:r>
              <a:rPr lang="en-US" sz="2000" i="1" dirty="0">
                <a:solidFill>
                  <a:srgbClr val="000000"/>
                </a:solidFill>
                <a:effectLst/>
                <a:latin typeface="Arial" panose="020B0604020202020204" pitchFamily="34" charset="0"/>
                <a:ea typeface="Times New Roman" panose="02020603050405020304" pitchFamily="18" charset="0"/>
              </a:rPr>
              <a:t>Officials can more easily see prisoner interactions in places b/c less crowded. </a:t>
            </a:r>
          </a:p>
          <a:p>
            <a:pPr marL="514350" marR="0" indent="-285750">
              <a:spcBef>
                <a:spcPts val="0"/>
              </a:spcBef>
              <a:spcAft>
                <a:spcPts val="1500"/>
              </a:spcAft>
              <a:buFontTx/>
              <a:buChar char="-"/>
            </a:pPr>
            <a:r>
              <a:rPr lang="en-US" sz="2000" i="1" dirty="0">
                <a:solidFill>
                  <a:srgbClr val="000000"/>
                </a:solidFill>
                <a:latin typeface="Arial" panose="020B0604020202020204" pitchFamily="34" charset="0"/>
                <a:ea typeface="Times New Roman" panose="02020603050405020304" pitchFamily="18" charset="0"/>
              </a:rPr>
              <a:t>O</a:t>
            </a:r>
            <a:r>
              <a:rPr lang="en-US" sz="2000" i="1" dirty="0">
                <a:solidFill>
                  <a:srgbClr val="000000"/>
                </a:solidFill>
                <a:effectLst/>
                <a:latin typeface="Arial" panose="020B0604020202020204" pitchFamily="34" charset="0"/>
                <a:ea typeface="Times New Roman" panose="02020603050405020304" pitchFamily="18" charset="0"/>
              </a:rPr>
              <a:t>fficers and prisoners can more easily get to know each other and develop respectful relationships. </a:t>
            </a:r>
          </a:p>
          <a:p>
            <a:pPr marL="514350" marR="0" indent="-285750">
              <a:spcBef>
                <a:spcPts val="0"/>
              </a:spcBef>
              <a:spcAft>
                <a:spcPts val="1500"/>
              </a:spcAft>
              <a:buFontTx/>
              <a:buChar char="-"/>
            </a:pPr>
            <a:r>
              <a:rPr lang="en-US" sz="2000" i="1" dirty="0">
                <a:solidFill>
                  <a:srgbClr val="000000"/>
                </a:solidFill>
                <a:effectLst/>
                <a:latin typeface="Arial" panose="020B0604020202020204" pitchFamily="34" charset="0"/>
                <a:ea typeface="Times New Roman" panose="02020603050405020304" pitchFamily="18" charset="0"/>
              </a:rPr>
              <a:t>Less bureaucratic hierarchy, leading to greater responsiveness to prisoner needs (and less assembly line and warehousing approach). </a:t>
            </a:r>
          </a:p>
          <a:p>
            <a:pPr marL="514350" marR="0" indent="-285750">
              <a:spcBef>
                <a:spcPts val="0"/>
              </a:spcBef>
              <a:spcAft>
                <a:spcPts val="1500"/>
              </a:spcAft>
              <a:buFontTx/>
              <a:buChar char="-"/>
            </a:pPr>
            <a:r>
              <a:rPr lang="en-US" sz="2000" i="1" dirty="0">
                <a:solidFill>
                  <a:srgbClr val="000000"/>
                </a:solidFill>
                <a:latin typeface="Arial" panose="020B0604020202020204" pitchFamily="34" charset="0"/>
                <a:ea typeface="Times New Roman" panose="02020603050405020304" pitchFamily="18" charset="0"/>
              </a:rPr>
              <a:t>M</a:t>
            </a:r>
            <a:r>
              <a:rPr lang="en-US" sz="2000" i="1" dirty="0">
                <a:solidFill>
                  <a:srgbClr val="000000"/>
                </a:solidFill>
                <a:effectLst/>
                <a:latin typeface="Arial" panose="020B0604020202020204" pitchFamily="34" charset="0"/>
                <a:ea typeface="Times New Roman" panose="02020603050405020304" pitchFamily="18" charset="0"/>
              </a:rPr>
              <a:t>ore opportunities for privacy and autonomy, leading to less conflict. </a:t>
            </a:r>
          </a:p>
          <a:p>
            <a:pPr marL="514350" marR="0" indent="-285750">
              <a:spcBef>
                <a:spcPts val="0"/>
              </a:spcBef>
              <a:spcAft>
                <a:spcPts val="1500"/>
              </a:spcAft>
              <a:buFontTx/>
              <a:buChar char="-"/>
            </a:pPr>
            <a:r>
              <a:rPr lang="en-US" sz="2000" i="1" dirty="0">
                <a:solidFill>
                  <a:srgbClr val="000000"/>
                </a:solidFill>
                <a:effectLst/>
                <a:latin typeface="Arial" panose="020B0604020202020204" pitchFamily="34" charset="0"/>
                <a:ea typeface="Times New Roman" panose="02020603050405020304" pitchFamily="18" charset="0"/>
              </a:rPr>
              <a:t>Prisoners report feeling less stress, safer, and more respected by staff.</a:t>
            </a:r>
            <a:endParaRPr lang="en-US" sz="2000" b="1" i="1" kern="100" dirty="0">
              <a:solidFill>
                <a:srgbClr val="000000"/>
              </a:solidFill>
              <a:latin typeface="Aptos" panose="020B0004020202020204" pitchFamily="34" charset="0"/>
              <a:ea typeface="Times New Roman" panose="02020603050405020304" pitchFamily="18" charset="0"/>
              <a:cs typeface="Times New Roman" panose="02020603050405020304" pitchFamily="18" charset="0"/>
            </a:endParaRPr>
          </a:p>
          <a:p>
            <a:pPr marL="514350" marR="0" indent="-285750">
              <a:spcBef>
                <a:spcPts val="0"/>
              </a:spcBef>
              <a:spcAft>
                <a:spcPts val="1500"/>
              </a:spcAft>
              <a:buFontTx/>
              <a:buChar char="-"/>
            </a:pPr>
            <a:r>
              <a:rPr lang="en-US" sz="2000" i="1" dirty="0">
                <a:solidFill>
                  <a:srgbClr val="000000"/>
                </a:solidFill>
                <a:effectLst/>
                <a:latin typeface="Arial" panose="020B0604020202020204" pitchFamily="34" charset="0"/>
                <a:ea typeface="Aptos" panose="020B0004020202020204" pitchFamily="34" charset="0"/>
              </a:rPr>
              <a:t>Prisoners know each other better and divisions are not as strong (vs. large prisons, prisoners often turn to organized prison gangs to exert control and/or for protection).</a:t>
            </a:r>
            <a:endParaRPr lang="en-US" sz="2000" dirty="0">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FF16FC57-F426-2910-8AC6-AE58A46AEFD3}"/>
              </a:ext>
            </a:extLst>
          </p:cNvPr>
          <p:cNvSpPr txBox="1"/>
          <p:nvPr/>
        </p:nvSpPr>
        <p:spPr>
          <a:xfrm>
            <a:off x="197711" y="4816817"/>
            <a:ext cx="2522911" cy="707886"/>
          </a:xfrm>
          <a:prstGeom prst="rect">
            <a:avLst/>
          </a:prstGeom>
          <a:noFill/>
        </p:spPr>
        <p:txBody>
          <a:bodyPr wrap="square">
            <a:spAutoFit/>
          </a:bodyPr>
          <a:lstStyle/>
          <a:p>
            <a:pPr marL="0" marR="0">
              <a:spcBef>
                <a:spcPts val="0"/>
              </a:spcBef>
              <a:spcAft>
                <a:spcPts val="0"/>
              </a:spcAft>
            </a:pPr>
            <a:r>
              <a:rPr lang="en-US" sz="1000" kern="100" dirty="0">
                <a:effectLst/>
                <a:latin typeface="Arial Narrow" panose="020B0604020202020204" pitchFamily="34" charset="0"/>
                <a:ea typeface="Aptos" panose="020B0004020202020204" pitchFamily="34" charset="0"/>
                <a:cs typeface="Times New Roman" panose="02020603050405020304" pitchFamily="18" charset="0"/>
              </a:rPr>
              <a:t>Source: Skarbek, D. “Smaller prisons are smarter” (Sept. 2020) Accessed at: </a:t>
            </a:r>
            <a:r>
              <a:rPr lang="en-US" sz="1000" u="sng" kern="100" dirty="0">
                <a:solidFill>
                  <a:srgbClr val="467886"/>
                </a:solidFill>
                <a:effectLst/>
                <a:latin typeface="Arial Narrow" panose="020B0604020202020204" pitchFamily="34" charset="0"/>
                <a:ea typeface="Aptos" panose="020B0004020202020204" pitchFamily="34" charset="0"/>
                <a:cs typeface="Times New Roman" panose="02020603050405020304" pitchFamily="18" charset="0"/>
                <a:hlinkClick r:id="rId6"/>
              </a:rPr>
              <a:t>https://urbanviolence.org/smaller-prisons-are-smarter/</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A24F1C82-F51C-3033-2426-BE6A4F0714A0}"/>
              </a:ext>
            </a:extLst>
          </p:cNvPr>
          <p:cNvSpPr txBox="1"/>
          <p:nvPr/>
        </p:nvSpPr>
        <p:spPr>
          <a:xfrm>
            <a:off x="2494844" y="370703"/>
            <a:ext cx="9369778" cy="461665"/>
          </a:xfrm>
          <a:prstGeom prst="rect">
            <a:avLst/>
          </a:prstGeom>
          <a:solidFill>
            <a:schemeClr val="tx2">
              <a:lumMod val="25000"/>
              <a:lumOff val="75000"/>
            </a:schemeClr>
          </a:solidFill>
        </p:spPr>
        <p:txBody>
          <a:bodyPr wrap="square" rtlCol="0">
            <a:spAutoFit/>
          </a:bodyPr>
          <a:lstStyle/>
          <a:p>
            <a:r>
              <a:rPr lang="en-US" sz="2400" b="1" dirty="0"/>
              <a:t>Advantages of “Smaller is Better”: Staff Benefits - Everybody Safer</a:t>
            </a:r>
          </a:p>
        </p:txBody>
      </p:sp>
    </p:spTree>
    <p:extLst>
      <p:ext uri="{BB962C8B-B14F-4D97-AF65-F5344CB8AC3E}">
        <p14:creationId xmlns:p14="http://schemas.microsoft.com/office/powerpoint/2010/main" val="25046037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83FD5-086B-BCA5-699A-2B1786AFF8E2}"/>
            </a:ext>
          </a:extLst>
        </p:cNvPr>
        <p:cNvGrpSpPr/>
        <p:nvPr/>
      </p:nvGrpSpPr>
      <p:grpSpPr>
        <a:xfrm>
          <a:off x="0" y="0"/>
          <a:ext cx="0" cy="0"/>
          <a:chOff x="0" y="0"/>
          <a:chExt cx="0" cy="0"/>
        </a:xfrm>
      </p:grpSpPr>
      <p:pic>
        <p:nvPicPr>
          <p:cNvPr id="5" name="Picture 4">
            <a:hlinkClick r:id="rId3"/>
            <a:extLst>
              <a:ext uri="{FF2B5EF4-FFF2-40B4-BE49-F238E27FC236}">
                <a16:creationId xmlns:a16="http://schemas.microsoft.com/office/drawing/2014/main" id="{5BF54583-C74F-E665-2871-FFD3B3345DDC}"/>
              </a:ext>
            </a:extLst>
          </p:cNvPr>
          <p:cNvPicPr>
            <a:picLocks noChangeAspect="1"/>
          </p:cNvPicPr>
          <p:nvPr/>
        </p:nvPicPr>
        <p:blipFill>
          <a:blip r:embed="rId4"/>
          <a:stretch>
            <a:fillRect/>
          </a:stretch>
        </p:blipFill>
        <p:spPr>
          <a:xfrm>
            <a:off x="197711" y="370703"/>
            <a:ext cx="2139785" cy="2741331"/>
          </a:xfrm>
          <a:prstGeom prst="rect">
            <a:avLst/>
          </a:prstGeom>
        </p:spPr>
      </p:pic>
      <p:pic>
        <p:nvPicPr>
          <p:cNvPr id="4" name="Content Placeholder 4" descr="A blue and white logo&#10;&#10;Description automatically generated">
            <a:extLst>
              <a:ext uri="{FF2B5EF4-FFF2-40B4-BE49-F238E27FC236}">
                <a16:creationId xmlns:a16="http://schemas.microsoft.com/office/drawing/2014/main" id="{BB6CCBED-0D5D-4061-D157-9BC4375B1AF2}"/>
              </a:ext>
            </a:extLst>
          </p:cNvPr>
          <p:cNvPicPr>
            <a:picLocks noChangeAspect="1"/>
          </p:cNvPicPr>
          <p:nvPr/>
        </p:nvPicPr>
        <p:blipFill>
          <a:blip r:embed="rId5"/>
          <a:stretch>
            <a:fillRect/>
          </a:stretch>
        </p:blipFill>
        <p:spPr>
          <a:xfrm>
            <a:off x="644449" y="5708822"/>
            <a:ext cx="981017" cy="969408"/>
          </a:xfrm>
          <a:prstGeom prst="rect">
            <a:avLst/>
          </a:prstGeom>
        </p:spPr>
      </p:pic>
      <p:sp>
        <p:nvSpPr>
          <p:cNvPr id="3" name="TextBox 2">
            <a:extLst>
              <a:ext uri="{FF2B5EF4-FFF2-40B4-BE49-F238E27FC236}">
                <a16:creationId xmlns:a16="http://schemas.microsoft.com/office/drawing/2014/main" id="{9A4FBEE7-C846-582C-B8A1-4699D915F814}"/>
              </a:ext>
            </a:extLst>
          </p:cNvPr>
          <p:cNvSpPr txBox="1"/>
          <p:nvPr/>
        </p:nvSpPr>
        <p:spPr>
          <a:xfrm>
            <a:off x="2781573" y="1107518"/>
            <a:ext cx="9212716" cy="5086008"/>
          </a:xfrm>
          <a:prstGeom prst="rect">
            <a:avLst/>
          </a:prstGeom>
          <a:noFill/>
        </p:spPr>
        <p:txBody>
          <a:bodyPr wrap="square">
            <a:spAutoFit/>
          </a:bodyPr>
          <a:lstStyle/>
          <a:p>
            <a:pPr marL="228600" marR="0">
              <a:spcBef>
                <a:spcPts val="0"/>
              </a:spcBef>
              <a:spcAft>
                <a:spcPts val="1500"/>
              </a:spcAft>
            </a:pPr>
            <a:r>
              <a:rPr lang="en-US" sz="2400" dirty="0">
                <a:solidFill>
                  <a:srgbClr val="212121"/>
                </a:solidFill>
                <a:effectLst/>
                <a:latin typeface="Arial" panose="020B0604020202020204" pitchFamily="34" charset="0"/>
                <a:ea typeface="Aptos" panose="020B0004020202020204" pitchFamily="34" charset="0"/>
              </a:rPr>
              <a:t>Exposure to Violence (ETV) inside facilities &amp; Value of Relational Security –  </a:t>
            </a:r>
            <a:r>
              <a:rPr lang="en-US" sz="2400" dirty="0">
                <a:solidFill>
                  <a:srgbClr val="212121"/>
                </a:solidFill>
                <a:latin typeface="Arial" panose="020B0604020202020204" pitchFamily="34" charset="0"/>
                <a:ea typeface="Aptos" panose="020B0004020202020204" pitchFamily="34" charset="0"/>
              </a:rPr>
              <a:t>K</a:t>
            </a:r>
            <a:r>
              <a:rPr lang="en-US" sz="2400" dirty="0">
                <a:solidFill>
                  <a:srgbClr val="212121"/>
                </a:solidFill>
                <a:effectLst/>
                <a:latin typeface="Arial" panose="020B0604020202020204" pitchFamily="34" charset="0"/>
                <a:ea typeface="Aptos" panose="020B0004020202020204" pitchFamily="34" charset="0"/>
              </a:rPr>
              <a:t>ey findings in studies:</a:t>
            </a:r>
          </a:p>
          <a:p>
            <a:pPr marL="342900" indent="-342900">
              <a:buClr>
                <a:srgbClr val="212121"/>
              </a:buClr>
              <a:buSzPts val="1500"/>
              <a:buFontTx/>
              <a:buAutoNum type="arabicPeriod"/>
            </a:pPr>
            <a:r>
              <a:rPr lang="en-US" sz="2400" b="1" dirty="0">
                <a:solidFill>
                  <a:srgbClr val="212121"/>
                </a:solidFill>
                <a:effectLst/>
                <a:latin typeface="Arial" panose="020B0604020202020204" pitchFamily="34" charset="0"/>
                <a:ea typeface="Aptos" panose="020B0004020202020204" pitchFamily="34" charset="0"/>
              </a:rPr>
              <a:t>Institutional violence – even more then prior experiences – is extremely harmful to youth &amp; makes them much more likely to </a:t>
            </a:r>
            <a:r>
              <a:rPr lang="en-US" sz="2400" b="1" dirty="0">
                <a:solidFill>
                  <a:srgbClr val="212121"/>
                </a:solidFill>
                <a:latin typeface="Arial" panose="020B0604020202020204" pitchFamily="34" charset="0"/>
                <a:ea typeface="Aptos" panose="020B0004020202020204" pitchFamily="34" charset="0"/>
              </a:rPr>
              <a:t>engage in future </a:t>
            </a:r>
            <a:r>
              <a:rPr lang="en-US" sz="2400" b="1" dirty="0">
                <a:solidFill>
                  <a:srgbClr val="212121"/>
                </a:solidFill>
                <a:effectLst/>
                <a:latin typeface="Arial" panose="020B0604020202020204" pitchFamily="34" charset="0"/>
                <a:ea typeface="Aptos" panose="020B0004020202020204" pitchFamily="34" charset="0"/>
              </a:rPr>
              <a:t>violence</a:t>
            </a:r>
            <a:r>
              <a:rPr lang="en-US" sz="2400" dirty="0">
                <a:solidFill>
                  <a:srgbClr val="212121"/>
                </a:solidFill>
                <a:effectLst/>
                <a:latin typeface="Arial" panose="020B0604020202020204" pitchFamily="34" charset="0"/>
                <a:ea typeface="Aptos" panose="020B0004020202020204" pitchFamily="34" charset="0"/>
              </a:rPr>
              <a:t>. </a:t>
            </a:r>
          </a:p>
          <a:p>
            <a:pPr marL="342900" indent="-342900">
              <a:buClr>
                <a:srgbClr val="212121"/>
              </a:buClr>
              <a:buSzPts val="1500"/>
              <a:buFontTx/>
              <a:buAutoNum type="arabicPeriod"/>
            </a:pPr>
            <a:endParaRPr lang="en-US" sz="2400" i="1" dirty="0">
              <a:solidFill>
                <a:srgbClr val="212121"/>
              </a:solidFill>
              <a:effectLst/>
              <a:latin typeface="Arial" panose="020B0604020202020204" pitchFamily="34" charset="0"/>
              <a:ea typeface="Aptos" panose="020B0004020202020204" pitchFamily="34" charset="0"/>
            </a:endParaRPr>
          </a:p>
          <a:p>
            <a:pPr marL="342900" indent="-342900">
              <a:buClr>
                <a:srgbClr val="212121"/>
              </a:buClr>
              <a:buSzPts val="1500"/>
              <a:buFontTx/>
              <a:buAutoNum type="arabicPeriod"/>
            </a:pPr>
            <a:r>
              <a:rPr lang="en-US" sz="2400" dirty="0">
                <a:solidFill>
                  <a:srgbClr val="212121"/>
                </a:solidFill>
                <a:effectLst/>
                <a:latin typeface="Arial" panose="020B0604020202020204" pitchFamily="34" charset="0"/>
                <a:ea typeface="Aptos" panose="020B0004020202020204" pitchFamily="34" charset="0"/>
              </a:rPr>
              <a:t>Punitive sanctions, like solitary and loss of </a:t>
            </a:r>
            <a:r>
              <a:rPr lang="en-US" sz="2400" dirty="0">
                <a:solidFill>
                  <a:srgbClr val="212121"/>
                </a:solidFill>
                <a:latin typeface="Arial" panose="020B0604020202020204" pitchFamily="34" charset="0"/>
                <a:ea typeface="Aptos" panose="020B0004020202020204" pitchFamily="34" charset="0"/>
              </a:rPr>
              <a:t>family visits and </a:t>
            </a:r>
            <a:r>
              <a:rPr lang="en-US" sz="2400" dirty="0">
                <a:solidFill>
                  <a:srgbClr val="212121"/>
                </a:solidFill>
                <a:effectLst/>
                <a:latin typeface="Arial" panose="020B0604020202020204" pitchFamily="34" charset="0"/>
                <a:ea typeface="Aptos" panose="020B0004020202020204" pitchFamily="34" charset="0"/>
              </a:rPr>
              <a:t>phone calls or recreation, </a:t>
            </a:r>
            <a:r>
              <a:rPr lang="en-US" sz="2400" b="1" dirty="0">
                <a:solidFill>
                  <a:srgbClr val="212121"/>
                </a:solidFill>
                <a:effectLst/>
                <a:latin typeface="Arial" panose="020B0604020202020204" pitchFamily="34" charset="0"/>
                <a:ea typeface="Aptos" panose="020B0004020202020204" pitchFamily="34" charset="0"/>
              </a:rPr>
              <a:t>often further isolate youth and increase their likelihood of using violence</a:t>
            </a:r>
            <a:r>
              <a:rPr lang="en-US" sz="2400" dirty="0">
                <a:solidFill>
                  <a:srgbClr val="212121"/>
                </a:solidFill>
                <a:effectLst/>
                <a:latin typeface="Arial" panose="020B0604020202020204" pitchFamily="34" charset="0"/>
                <a:ea typeface="Aptos" panose="020B0004020202020204" pitchFamily="34" charset="0"/>
              </a:rPr>
              <a:t>.</a:t>
            </a:r>
          </a:p>
          <a:p>
            <a:pPr marL="342900" indent="-342900">
              <a:buClr>
                <a:srgbClr val="212121"/>
              </a:buClr>
              <a:buSzPts val="1500"/>
              <a:buFontTx/>
              <a:buAutoNum type="arabicPeriod"/>
            </a:pPr>
            <a:endParaRPr lang="en-US" sz="2400" dirty="0">
              <a:solidFill>
                <a:srgbClr val="212121"/>
              </a:solidFill>
              <a:effectLst/>
              <a:latin typeface="Arial" panose="020B0604020202020204" pitchFamily="34" charset="0"/>
              <a:ea typeface="Aptos" panose="020B0004020202020204" pitchFamily="34" charset="0"/>
            </a:endParaRPr>
          </a:p>
          <a:p>
            <a:pPr marL="342900" marR="0" lvl="0" indent="-342900">
              <a:spcBef>
                <a:spcPts val="0"/>
              </a:spcBef>
              <a:spcAft>
                <a:spcPts val="0"/>
              </a:spcAft>
              <a:buClr>
                <a:srgbClr val="212121"/>
              </a:buClr>
              <a:buSzPts val="1500"/>
              <a:buAutoNum type="arabicPeriod"/>
            </a:pPr>
            <a:r>
              <a:rPr lang="en-US" sz="2400" b="1" dirty="0">
                <a:solidFill>
                  <a:srgbClr val="212121"/>
                </a:solidFill>
                <a:latin typeface="Arial" panose="020B0604020202020204" pitchFamily="34" charset="0"/>
                <a:ea typeface="Aptos" panose="020B0004020202020204" pitchFamily="34" charset="0"/>
              </a:rPr>
              <a:t>I</a:t>
            </a:r>
            <a:r>
              <a:rPr lang="en-US" sz="2400" b="1" dirty="0">
                <a:solidFill>
                  <a:srgbClr val="212121"/>
                </a:solidFill>
                <a:effectLst/>
                <a:latin typeface="Arial" panose="020B0604020202020204" pitchFamily="34" charset="0"/>
                <a:ea typeface="Aptos" panose="020B0004020202020204" pitchFamily="34" charset="0"/>
              </a:rPr>
              <a:t>nstitutional staff can be a critical buffer - </a:t>
            </a:r>
            <a:r>
              <a:rPr lang="en-US" sz="2400" dirty="0">
                <a:solidFill>
                  <a:srgbClr val="212121"/>
                </a:solidFill>
                <a:effectLst/>
                <a:latin typeface="Arial" panose="020B0604020202020204" pitchFamily="34" charset="0"/>
                <a:ea typeface="Aptos" panose="020B0004020202020204" pitchFamily="34" charset="0"/>
              </a:rPr>
              <a:t>Youth who viewed staff as legitimate and protective were less likely to engage in violence. </a:t>
            </a:r>
          </a:p>
        </p:txBody>
      </p:sp>
      <p:sp>
        <p:nvSpPr>
          <p:cNvPr id="7" name="TextBox 6">
            <a:extLst>
              <a:ext uri="{FF2B5EF4-FFF2-40B4-BE49-F238E27FC236}">
                <a16:creationId xmlns:a16="http://schemas.microsoft.com/office/drawing/2014/main" id="{93F8DEE1-63D1-4AD1-0252-18B7ADEF26EA}"/>
              </a:ext>
            </a:extLst>
          </p:cNvPr>
          <p:cNvSpPr txBox="1"/>
          <p:nvPr/>
        </p:nvSpPr>
        <p:spPr>
          <a:xfrm>
            <a:off x="197711" y="4083039"/>
            <a:ext cx="2522911" cy="1477328"/>
          </a:xfrm>
          <a:prstGeom prst="rect">
            <a:avLst/>
          </a:prstGeom>
          <a:noFill/>
        </p:spPr>
        <p:txBody>
          <a:bodyPr wrap="square">
            <a:spAutoFit/>
          </a:bodyPr>
          <a:lstStyle/>
          <a:p>
            <a:pPr marL="0" marR="0">
              <a:spcBef>
                <a:spcPts val="0"/>
              </a:spcBef>
              <a:spcAft>
                <a:spcPts val="0"/>
              </a:spcAft>
            </a:pPr>
            <a:r>
              <a:rPr lang="en-US" sz="1000" kern="100" dirty="0">
                <a:effectLst/>
                <a:latin typeface="Arial Narrow" panose="020B0604020202020204" pitchFamily="34" charset="0"/>
                <a:ea typeface="Aptos" panose="020B0004020202020204" pitchFamily="34" charset="0"/>
                <a:cs typeface="Times New Roman" panose="02020603050405020304" pitchFamily="18" charset="0"/>
              </a:rPr>
              <a:t>Source: </a:t>
            </a:r>
            <a:r>
              <a:rPr lang="en-US" sz="1000" b="0" i="0" u="none" strike="noStrike" dirty="0">
                <a:solidFill>
                  <a:srgbClr val="1B1B1B"/>
                </a:solidFill>
                <a:effectLst/>
                <a:latin typeface="Roboto Mono Web"/>
              </a:rPr>
              <a:t>Brown C, Fine A, Cauffman E. DO POSITIVE PERCEPTIONS OF CORRECTIONAL STAFF MITIGATE INSTITUTIONAL VIOLENCE AMONG YOUTHFUL OFFENDERS? Psychol Public Policy Law. 2019 Feb;25(1):38-45. Accessed at: </a:t>
            </a:r>
            <a:r>
              <a:rPr lang="en-US" sz="1000" b="0" i="0" u="none" strike="noStrike" dirty="0">
                <a:solidFill>
                  <a:srgbClr val="1B1B1B"/>
                </a:solidFill>
                <a:effectLst/>
                <a:latin typeface="Roboto Mono Web"/>
                <a:hlinkClick r:id="rId6"/>
              </a:rPr>
              <a:t>https://pmc.ncbi.nlm.nih.gov/articles/PMC6867082/#R36</a:t>
            </a:r>
            <a:endParaRPr lang="en-US" sz="1000" b="0" i="0" u="none" strike="noStrike" dirty="0">
              <a:solidFill>
                <a:srgbClr val="1B1B1B"/>
              </a:solidFill>
              <a:effectLst/>
              <a:latin typeface="Roboto Mono Web"/>
            </a:endParaRPr>
          </a:p>
        </p:txBody>
      </p:sp>
      <p:sp>
        <p:nvSpPr>
          <p:cNvPr id="9" name="TextBox 8">
            <a:extLst>
              <a:ext uri="{FF2B5EF4-FFF2-40B4-BE49-F238E27FC236}">
                <a16:creationId xmlns:a16="http://schemas.microsoft.com/office/drawing/2014/main" id="{DB3B60E0-ADD8-32C2-4245-7F51C9EB6669}"/>
              </a:ext>
            </a:extLst>
          </p:cNvPr>
          <p:cNvSpPr txBox="1"/>
          <p:nvPr/>
        </p:nvSpPr>
        <p:spPr>
          <a:xfrm>
            <a:off x="3371308" y="291680"/>
            <a:ext cx="7614072" cy="461665"/>
          </a:xfrm>
          <a:prstGeom prst="rect">
            <a:avLst/>
          </a:prstGeom>
          <a:solidFill>
            <a:schemeClr val="tx2">
              <a:lumMod val="25000"/>
              <a:lumOff val="75000"/>
            </a:schemeClr>
          </a:solidFill>
        </p:spPr>
        <p:txBody>
          <a:bodyPr wrap="none" rtlCol="0">
            <a:spAutoFit/>
          </a:bodyPr>
          <a:lstStyle/>
          <a:p>
            <a:pPr algn="ctr"/>
            <a:r>
              <a:rPr lang="en-US" sz="2400" b="1" dirty="0"/>
              <a:t>Advantages of “Smaller is Better”: Reducing Violence</a:t>
            </a:r>
          </a:p>
        </p:txBody>
      </p:sp>
    </p:spTree>
    <p:extLst>
      <p:ext uri="{BB962C8B-B14F-4D97-AF65-F5344CB8AC3E}">
        <p14:creationId xmlns:p14="http://schemas.microsoft.com/office/powerpoint/2010/main" val="22972837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07ED0-D0A3-5225-863C-8A29631744AB}"/>
            </a:ext>
          </a:extLst>
        </p:cNvPr>
        <p:cNvGrpSpPr/>
        <p:nvPr/>
      </p:nvGrpSpPr>
      <p:grpSpPr>
        <a:xfrm>
          <a:off x="0" y="0"/>
          <a:ext cx="0" cy="0"/>
          <a:chOff x="0" y="0"/>
          <a:chExt cx="0" cy="0"/>
        </a:xfrm>
      </p:grpSpPr>
      <p:pic>
        <p:nvPicPr>
          <p:cNvPr id="5" name="Picture 4">
            <a:hlinkClick r:id="rId3"/>
            <a:extLst>
              <a:ext uri="{FF2B5EF4-FFF2-40B4-BE49-F238E27FC236}">
                <a16:creationId xmlns:a16="http://schemas.microsoft.com/office/drawing/2014/main" id="{5B00A0D7-35BD-B536-4C89-6AE60C829EB8}"/>
              </a:ext>
            </a:extLst>
          </p:cNvPr>
          <p:cNvPicPr>
            <a:picLocks noChangeAspect="1"/>
          </p:cNvPicPr>
          <p:nvPr/>
        </p:nvPicPr>
        <p:blipFill>
          <a:blip r:embed="rId4"/>
          <a:stretch>
            <a:fillRect/>
          </a:stretch>
        </p:blipFill>
        <p:spPr>
          <a:xfrm>
            <a:off x="197711" y="370703"/>
            <a:ext cx="2139785" cy="2741331"/>
          </a:xfrm>
          <a:prstGeom prst="rect">
            <a:avLst/>
          </a:prstGeom>
        </p:spPr>
      </p:pic>
      <p:pic>
        <p:nvPicPr>
          <p:cNvPr id="4" name="Content Placeholder 4" descr="A blue and white logo&#10;&#10;Description automatically generated">
            <a:extLst>
              <a:ext uri="{FF2B5EF4-FFF2-40B4-BE49-F238E27FC236}">
                <a16:creationId xmlns:a16="http://schemas.microsoft.com/office/drawing/2014/main" id="{80E756FF-2D20-40D7-6B8B-9BDA08A596D3}"/>
              </a:ext>
            </a:extLst>
          </p:cNvPr>
          <p:cNvPicPr>
            <a:picLocks noChangeAspect="1"/>
          </p:cNvPicPr>
          <p:nvPr/>
        </p:nvPicPr>
        <p:blipFill>
          <a:blip r:embed="rId5"/>
          <a:stretch>
            <a:fillRect/>
          </a:stretch>
        </p:blipFill>
        <p:spPr>
          <a:xfrm>
            <a:off x="644449" y="5708822"/>
            <a:ext cx="981017" cy="969408"/>
          </a:xfrm>
          <a:prstGeom prst="rect">
            <a:avLst/>
          </a:prstGeom>
        </p:spPr>
      </p:pic>
      <p:sp>
        <p:nvSpPr>
          <p:cNvPr id="3" name="TextBox 2">
            <a:extLst>
              <a:ext uri="{FF2B5EF4-FFF2-40B4-BE49-F238E27FC236}">
                <a16:creationId xmlns:a16="http://schemas.microsoft.com/office/drawing/2014/main" id="{FA12A76C-3090-6EB4-A0F3-AA9727803DEE}"/>
              </a:ext>
            </a:extLst>
          </p:cNvPr>
          <p:cNvSpPr txBox="1"/>
          <p:nvPr/>
        </p:nvSpPr>
        <p:spPr>
          <a:xfrm>
            <a:off x="2900262" y="1045919"/>
            <a:ext cx="8647289" cy="5170646"/>
          </a:xfrm>
          <a:prstGeom prst="rect">
            <a:avLst/>
          </a:prstGeom>
          <a:noFill/>
        </p:spPr>
        <p:txBody>
          <a:bodyPr wrap="square">
            <a:spAutoFit/>
          </a:bodyPr>
          <a:lstStyle/>
          <a:p>
            <a:pPr marL="342900" marR="0" indent="-342900">
              <a:spcBef>
                <a:spcPts val="0"/>
              </a:spcBef>
              <a:spcAft>
                <a:spcPts val="0"/>
              </a:spcAft>
              <a:buAutoNum type="arabicPeriod"/>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2200" b="1" i="1" kern="0" dirty="0">
                <a:solidFill>
                  <a:srgbClr val="000000"/>
                </a:solidFill>
                <a:effectLst/>
                <a:latin typeface="Arial" panose="020B0604020202020204" pitchFamily="34" charset="0"/>
                <a:ea typeface="Aptos" panose="020B0004020202020204" pitchFamily="34" charset="0"/>
                <a:cs typeface="Apple Color Emoji" pitchFamily="2" charset="0"/>
              </a:rPr>
              <a:t>Fosters local engagement by resourcing community </a:t>
            </a:r>
            <a:r>
              <a:rPr lang="en-US" sz="2200" i="1" kern="0" dirty="0">
                <a:solidFill>
                  <a:srgbClr val="000000"/>
                </a:solidFill>
                <a:effectLst/>
                <a:latin typeface="Arial" panose="020B0604020202020204" pitchFamily="34" charset="0"/>
                <a:ea typeface="Aptos" panose="020B0004020202020204" pitchFamily="34" charset="0"/>
                <a:cs typeface="Apple Color Emoji" pitchFamily="2" charset="0"/>
              </a:rPr>
              <a:t>partners to  </a:t>
            </a:r>
            <a:r>
              <a:rPr lang="en-US" sz="2200" i="1" kern="0" dirty="0">
                <a:solidFill>
                  <a:srgbClr val="000000"/>
                </a:solidFill>
                <a:latin typeface="Arial" panose="020B0604020202020204" pitchFamily="34" charset="0"/>
                <a:ea typeface="Aptos" panose="020B0004020202020204" pitchFamily="34" charset="0"/>
                <a:cs typeface="Apple Color Emoji" pitchFamily="2" charset="0"/>
              </a:rPr>
              <a:t>strengthen </a:t>
            </a:r>
            <a:r>
              <a:rPr lang="en-US" sz="2200" i="1" kern="0" dirty="0">
                <a:solidFill>
                  <a:srgbClr val="000000"/>
                </a:solidFill>
                <a:effectLst/>
                <a:latin typeface="Arial" panose="020B0604020202020204" pitchFamily="34" charset="0"/>
                <a:ea typeface="Aptos" panose="020B0004020202020204" pitchFamily="34" charset="0"/>
                <a:cs typeface="Apple Color Emoji" pitchFamily="2" charset="0"/>
              </a:rPr>
              <a:t>prevention and treatment. </a:t>
            </a:r>
          </a:p>
          <a:p>
            <a:pPr marL="342900" marR="0" indent="-342900">
              <a:spcBef>
                <a:spcPts val="0"/>
              </a:spcBef>
              <a:spcAft>
                <a:spcPts val="0"/>
              </a:spcAft>
              <a:buAutoNum type="arabicPeriod"/>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2200" b="1" i="1" kern="0" dirty="0">
                <a:solidFill>
                  <a:srgbClr val="000000"/>
                </a:solidFill>
                <a:effectLst/>
                <a:latin typeface="Arial" panose="020B0604020202020204" pitchFamily="34" charset="0"/>
                <a:ea typeface="Aptos" panose="020B0004020202020204" pitchFamily="34" charset="0"/>
                <a:cs typeface="Apple Color Emoji" pitchFamily="2" charset="0"/>
              </a:rPr>
              <a:t>Helps youth forge personal bonds with mentors and other caring adults </a:t>
            </a:r>
            <a:r>
              <a:rPr lang="en-US" sz="2200" i="1" kern="0" dirty="0">
                <a:solidFill>
                  <a:srgbClr val="000000"/>
                </a:solidFill>
                <a:effectLst/>
                <a:latin typeface="Arial" panose="020B0604020202020204" pitchFamily="34" charset="0"/>
                <a:ea typeface="Aptos" panose="020B0004020202020204" pitchFamily="34" charset="0"/>
                <a:cs typeface="Apple Color Emoji" pitchFamily="2" charset="0"/>
              </a:rPr>
              <a:t>in the community – foundational to healthy development. </a:t>
            </a:r>
            <a:endParaRPr lang="en-US" sz="2200" i="1" kern="0" dirty="0">
              <a:solidFill>
                <a:srgbClr val="000000"/>
              </a:solidFill>
              <a:latin typeface="Arial" panose="020B0604020202020204" pitchFamily="34" charset="0"/>
              <a:ea typeface="Aptos" panose="020B0004020202020204" pitchFamily="34" charset="0"/>
              <a:cs typeface="Apple Color Emoji" pitchFamily="2" charset="0"/>
            </a:endParaRPr>
          </a:p>
          <a:p>
            <a:pPr marL="342900" marR="0" indent="-342900">
              <a:spcBef>
                <a:spcPts val="0"/>
              </a:spcBef>
              <a:spcAft>
                <a:spcPts val="0"/>
              </a:spcAft>
              <a:buAutoNum type="arabicPeriod"/>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2200" b="1" i="1" kern="0" dirty="0">
                <a:solidFill>
                  <a:srgbClr val="000000"/>
                </a:solidFill>
                <a:effectLst/>
                <a:latin typeface="Arial" panose="020B0604020202020204" pitchFamily="34" charset="0"/>
                <a:ea typeface="Aptos" panose="020B0004020202020204" pitchFamily="34" charset="0"/>
                <a:cs typeface="Apple Color Emoji" pitchFamily="2" charset="0"/>
              </a:rPr>
              <a:t>Facilitates ongoing, intensive family involvement.</a:t>
            </a:r>
          </a:p>
          <a:p>
            <a:pPr marL="342900" marR="0" indent="-342900">
              <a:spcBef>
                <a:spcPts val="0"/>
              </a:spcBef>
              <a:spcAft>
                <a:spcPts val="0"/>
              </a:spcAft>
              <a:buAutoNum type="arabicPeriod"/>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2200" b="1" i="1" kern="0" dirty="0">
                <a:solidFill>
                  <a:srgbClr val="000000"/>
                </a:solidFill>
                <a:latin typeface="Arial" panose="020B0604020202020204" pitchFamily="34" charset="0"/>
                <a:ea typeface="Aptos" panose="020B0004020202020204" pitchFamily="34" charset="0"/>
                <a:cs typeface="Apple Color Emoji" pitchFamily="2" charset="0"/>
              </a:rPr>
              <a:t>Facility can f</a:t>
            </a:r>
            <a:r>
              <a:rPr lang="en-US" sz="2200" b="1" i="1" kern="0" dirty="0">
                <a:solidFill>
                  <a:srgbClr val="000000"/>
                </a:solidFill>
                <a:effectLst/>
                <a:latin typeface="Arial" panose="020B0604020202020204" pitchFamily="34" charset="0"/>
                <a:ea typeface="Aptos" panose="020B0004020202020204" pitchFamily="34" charset="0"/>
                <a:cs typeface="Apple Color Emoji" pitchFamily="2" charset="0"/>
              </a:rPr>
              <a:t>unction as a resource </a:t>
            </a:r>
            <a:r>
              <a:rPr lang="en-US" sz="2200" i="1" kern="0" dirty="0">
                <a:solidFill>
                  <a:srgbClr val="000000"/>
                </a:solidFill>
                <a:effectLst/>
                <a:latin typeface="Arial" panose="020B0604020202020204" pitchFamily="34" charset="0"/>
                <a:ea typeface="Aptos" panose="020B0004020202020204" pitchFamily="34" charset="0"/>
                <a:cs typeface="Apple Color Emoji" pitchFamily="2" charset="0"/>
              </a:rPr>
              <a:t>for the community (e.g. restorative justice and restitution programs, civic engagement and volunteer programs). </a:t>
            </a:r>
            <a:endParaRPr lang="en-US" sz="2200" kern="100" dirty="0">
              <a:latin typeface="Aptos" panose="020B0004020202020204" pitchFamily="34" charset="0"/>
              <a:ea typeface="Aptos" panose="020B0004020202020204" pitchFamily="34" charset="0"/>
              <a:cs typeface="Apple Color Emoji" pitchFamily="2" charset="0"/>
            </a:endParaRPr>
          </a:p>
          <a:p>
            <a:pPr marL="342900" marR="0" indent="-342900">
              <a:spcBef>
                <a:spcPts val="0"/>
              </a:spcBef>
              <a:spcAft>
                <a:spcPts val="0"/>
              </a:spcAft>
              <a:buAutoNum type="arabicPeriod"/>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2200" b="1" i="1" kern="0" dirty="0">
                <a:solidFill>
                  <a:srgbClr val="000000"/>
                </a:solidFill>
                <a:effectLst/>
                <a:latin typeface="Arial" panose="020B0604020202020204" pitchFamily="34" charset="0"/>
                <a:ea typeface="Aptos" panose="020B0004020202020204" pitchFamily="34" charset="0"/>
                <a:cs typeface="Times New Roman" panose="02020603050405020304" pitchFamily="18" charset="0"/>
              </a:rPr>
              <a:t>Administrators can create phased youth reentry programs* </a:t>
            </a:r>
            <a:r>
              <a:rPr lang="en-US" sz="2200" i="1" kern="0" dirty="0">
                <a:solidFill>
                  <a:srgbClr val="000000"/>
                </a:solidFill>
                <a:effectLst/>
                <a:latin typeface="Arial" panose="020B0604020202020204" pitchFamily="34" charset="0"/>
                <a:ea typeface="Aptos" panose="020B0004020202020204" pitchFamily="34" charset="0"/>
                <a:cs typeface="Times New Roman" panose="02020603050405020304" pitchFamily="18" charset="0"/>
              </a:rPr>
              <a:t>for gradual and successful transition back into the.</a:t>
            </a:r>
          </a:p>
          <a:p>
            <a:pPr marR="0">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2200" i="1" kern="0" dirty="0">
                <a:solidFill>
                  <a:srgbClr val="000000"/>
                </a:solidFill>
                <a:effectLst/>
                <a:latin typeface="Arial" panose="020B0604020202020204" pitchFamily="34" charset="0"/>
                <a:ea typeface="Aptos" panose="020B0004020202020204" pitchFamily="34" charset="0"/>
                <a:cs typeface="Times New Roman" panose="02020603050405020304" pitchFamily="18" charset="0"/>
              </a:rPr>
              <a:t> </a:t>
            </a:r>
          </a:p>
          <a:p>
            <a:pPr marR="0">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2200" b="1" i="1" kern="0" dirty="0">
                <a:solidFill>
                  <a:srgbClr val="FF0000"/>
                </a:solidFill>
                <a:latin typeface="Arial" panose="020B0604020202020204" pitchFamily="34" charset="0"/>
                <a:ea typeface="Aptos" panose="020B0004020202020204" pitchFamily="34" charset="0"/>
                <a:cs typeface="Times New Roman" panose="02020603050405020304" pitchFamily="18" charset="0"/>
              </a:rPr>
              <a:t>* </a:t>
            </a:r>
            <a:r>
              <a:rPr lang="en-US" sz="2200" b="1" i="1" kern="0" dirty="0">
                <a:solidFill>
                  <a:srgbClr val="FF0000"/>
                </a:solidFill>
                <a:effectLst/>
                <a:latin typeface="Arial" panose="020B0604020202020204" pitchFamily="34" charset="0"/>
                <a:ea typeface="Aptos" panose="020B0004020202020204" pitchFamily="34" charset="0"/>
                <a:cs typeface="Times New Roman" panose="02020603050405020304" pitchFamily="18" charset="0"/>
              </a:rPr>
              <a:t>This will be especially vital with new Medicaid expansion for pre-release and re-entry supports that go into effect January 1, 2025.</a:t>
            </a:r>
            <a:endParaRPr lang="en-US" sz="22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7BF4C6A7-D8E9-9EE6-E68D-65C9A844A03B}"/>
              </a:ext>
            </a:extLst>
          </p:cNvPr>
          <p:cNvSpPr txBox="1"/>
          <p:nvPr/>
        </p:nvSpPr>
        <p:spPr>
          <a:xfrm>
            <a:off x="197711" y="4816817"/>
            <a:ext cx="2522911" cy="784830"/>
          </a:xfrm>
          <a:prstGeom prst="rect">
            <a:avLst/>
          </a:prstGeom>
          <a:noFill/>
        </p:spPr>
        <p:txBody>
          <a:bodyPr wrap="square">
            <a:spAutoFit/>
          </a:bodyPr>
          <a:lstStyle/>
          <a:p>
            <a:pPr marL="0" marR="0">
              <a:spcBef>
                <a:spcPts val="0"/>
              </a:spcBef>
              <a:spcAft>
                <a:spcPts val="0"/>
              </a:spcAft>
            </a:pPr>
            <a:r>
              <a:rPr lang="en-US" sz="900" kern="100" dirty="0">
                <a:effectLst/>
                <a:latin typeface="Arial Narrow" panose="020B0604020202020204" pitchFamily="34" charset="0"/>
                <a:ea typeface="Aptos" panose="020B0004020202020204" pitchFamily="34" charset="0"/>
                <a:cs typeface="Times New Roman" panose="02020603050405020304" pitchFamily="18" charset="0"/>
              </a:rPr>
              <a:t>Source: </a:t>
            </a:r>
            <a:r>
              <a:rPr lang="en-US" sz="900" kern="100" dirty="0" err="1">
                <a:effectLst/>
                <a:latin typeface="Arial Narrow" panose="020B0604020202020204" pitchFamily="34" charset="0"/>
                <a:ea typeface="Aptos" panose="020B0004020202020204" pitchFamily="34" charset="0"/>
                <a:cs typeface="Times New Roman" panose="02020603050405020304" pitchFamily="18" charset="0"/>
              </a:rPr>
              <a:t>Zavlek</a:t>
            </a:r>
            <a:r>
              <a:rPr lang="en-US" sz="900" kern="100" dirty="0">
                <a:effectLst/>
                <a:latin typeface="Arial Narrow" panose="020B0604020202020204" pitchFamily="34" charset="0"/>
                <a:ea typeface="Aptos" panose="020B0004020202020204" pitchFamily="34" charset="0"/>
                <a:cs typeface="Times New Roman" panose="02020603050405020304" pitchFamily="18" charset="0"/>
              </a:rPr>
              <a:t>, S. “Planning Community-Based Facilities for Violent Juvenile Offenders as Part of a System of Graduated Sanctions”, OJJDP Bulletin (2005). Accessed at: </a:t>
            </a:r>
            <a:r>
              <a:rPr lang="en-US" sz="900" u="sng" kern="100" dirty="0">
                <a:solidFill>
                  <a:srgbClr val="467886"/>
                </a:solidFill>
                <a:effectLst/>
                <a:latin typeface="Arial Narrow" panose="020B0604020202020204" pitchFamily="34" charset="0"/>
                <a:ea typeface="Aptos" panose="020B0004020202020204" pitchFamily="34" charset="0"/>
                <a:cs typeface="Times New Roman" panose="02020603050405020304" pitchFamily="18" charset="0"/>
                <a:hlinkClick r:id="rId6"/>
              </a:rPr>
              <a:t>https://www.ojp.gov/pdffiles1/ojjdp/209326.pdf</a:t>
            </a:r>
            <a:endParaRPr lang="en-US" sz="9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17895AB2-A5AA-0C0D-A284-8E4A0245215E}"/>
              </a:ext>
            </a:extLst>
          </p:cNvPr>
          <p:cNvSpPr txBox="1"/>
          <p:nvPr/>
        </p:nvSpPr>
        <p:spPr>
          <a:xfrm>
            <a:off x="2900262" y="370703"/>
            <a:ext cx="8510150" cy="461665"/>
          </a:xfrm>
          <a:prstGeom prst="rect">
            <a:avLst/>
          </a:prstGeom>
          <a:solidFill>
            <a:schemeClr val="tx2">
              <a:lumMod val="25000"/>
              <a:lumOff val="75000"/>
            </a:schemeClr>
          </a:solidFill>
        </p:spPr>
        <p:txBody>
          <a:bodyPr wrap="none" rtlCol="0">
            <a:spAutoFit/>
          </a:bodyPr>
          <a:lstStyle/>
          <a:p>
            <a:r>
              <a:rPr lang="en-US" sz="2400" b="1" dirty="0"/>
              <a:t>Advantages of “Smaller is Better”: Community Connections</a:t>
            </a:r>
          </a:p>
        </p:txBody>
      </p:sp>
    </p:spTree>
    <p:extLst>
      <p:ext uri="{BB962C8B-B14F-4D97-AF65-F5344CB8AC3E}">
        <p14:creationId xmlns:p14="http://schemas.microsoft.com/office/powerpoint/2010/main" val="2831513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5C768-E7CE-D824-55D7-3684AE2B0F76}"/>
            </a:ext>
          </a:extLst>
        </p:cNvPr>
        <p:cNvGrpSpPr/>
        <p:nvPr/>
      </p:nvGrpSpPr>
      <p:grpSpPr>
        <a:xfrm>
          <a:off x="0" y="0"/>
          <a:ext cx="0" cy="0"/>
          <a:chOff x="0" y="0"/>
          <a:chExt cx="0" cy="0"/>
        </a:xfrm>
      </p:grpSpPr>
      <p:pic>
        <p:nvPicPr>
          <p:cNvPr id="5" name="Picture 4">
            <a:hlinkClick r:id="rId3"/>
            <a:extLst>
              <a:ext uri="{FF2B5EF4-FFF2-40B4-BE49-F238E27FC236}">
                <a16:creationId xmlns:a16="http://schemas.microsoft.com/office/drawing/2014/main" id="{D0BF37F1-8F48-B4B3-DF4B-EC1327D92C33}"/>
              </a:ext>
            </a:extLst>
          </p:cNvPr>
          <p:cNvPicPr>
            <a:picLocks noChangeAspect="1"/>
          </p:cNvPicPr>
          <p:nvPr/>
        </p:nvPicPr>
        <p:blipFill>
          <a:blip r:embed="rId4"/>
          <a:stretch>
            <a:fillRect/>
          </a:stretch>
        </p:blipFill>
        <p:spPr>
          <a:xfrm>
            <a:off x="197711" y="370703"/>
            <a:ext cx="1995835" cy="2556914"/>
          </a:xfrm>
          <a:prstGeom prst="rect">
            <a:avLst/>
          </a:prstGeom>
        </p:spPr>
      </p:pic>
      <p:pic>
        <p:nvPicPr>
          <p:cNvPr id="4" name="Content Placeholder 4" descr="A blue and white logo&#10;&#10;Description automatically generated">
            <a:extLst>
              <a:ext uri="{FF2B5EF4-FFF2-40B4-BE49-F238E27FC236}">
                <a16:creationId xmlns:a16="http://schemas.microsoft.com/office/drawing/2014/main" id="{BED09EE3-10E2-B603-055C-F048F9313B0F}"/>
              </a:ext>
            </a:extLst>
          </p:cNvPr>
          <p:cNvPicPr>
            <a:picLocks noChangeAspect="1"/>
          </p:cNvPicPr>
          <p:nvPr/>
        </p:nvPicPr>
        <p:blipFill>
          <a:blip r:embed="rId5"/>
          <a:stretch>
            <a:fillRect/>
          </a:stretch>
        </p:blipFill>
        <p:spPr>
          <a:xfrm>
            <a:off x="644449" y="5708822"/>
            <a:ext cx="981017" cy="969408"/>
          </a:xfrm>
          <a:prstGeom prst="rect">
            <a:avLst/>
          </a:prstGeom>
        </p:spPr>
      </p:pic>
      <p:sp>
        <p:nvSpPr>
          <p:cNvPr id="7" name="Subtitle 6">
            <a:extLst>
              <a:ext uri="{FF2B5EF4-FFF2-40B4-BE49-F238E27FC236}">
                <a16:creationId xmlns:a16="http://schemas.microsoft.com/office/drawing/2014/main" id="{C8320659-F545-1303-DA45-0D7C8A545ED4}"/>
              </a:ext>
            </a:extLst>
          </p:cNvPr>
          <p:cNvSpPr>
            <a:spLocks noGrp="1"/>
          </p:cNvSpPr>
          <p:nvPr>
            <p:ph type="subTitle" idx="1"/>
          </p:nvPr>
        </p:nvSpPr>
        <p:spPr>
          <a:xfrm>
            <a:off x="2968978" y="370703"/>
            <a:ext cx="8856438" cy="6153665"/>
          </a:xfrm>
        </p:spPr>
        <p:txBody>
          <a:bodyPr>
            <a:normAutofit fontScale="92500" lnSpcReduction="10000"/>
          </a:bodyPr>
          <a:lstStyle/>
          <a:p>
            <a:r>
              <a:rPr lang="en-US" b="1" dirty="0"/>
              <a:t>Looking Forward – Implications &amp; Opportunities for Cuyahoga County and Our Young People</a:t>
            </a:r>
            <a:endParaRPr lang="en-US" dirty="0"/>
          </a:p>
          <a:p>
            <a:endParaRPr lang="en-US" i="1" dirty="0"/>
          </a:p>
          <a:p>
            <a:pPr marL="457200" indent="-457200" algn="l">
              <a:buAutoNum type="arabicPeriod"/>
            </a:pPr>
            <a:r>
              <a:rPr lang="en-US" dirty="0"/>
              <a:t>Capital Budget Funds to close &amp; replace 1</a:t>
            </a:r>
            <a:r>
              <a:rPr lang="en-US" baseline="30000" dirty="0"/>
              <a:t>st</a:t>
            </a:r>
            <a:r>
              <a:rPr lang="en-US" dirty="0"/>
              <a:t> JCF – Cuyahoga Hills JCF proposed by DYS but CHJCF is best performing so may reconsider sequencing and </a:t>
            </a:r>
            <a:r>
              <a:rPr lang="en-US" b="1" dirty="0"/>
              <a:t>pausing on CHJCF</a:t>
            </a:r>
          </a:p>
          <a:p>
            <a:pPr marL="457200" indent="-457200" algn="l">
              <a:buFont typeface="Arial" panose="020B0604020202020204" pitchFamily="34" charset="0"/>
              <a:buAutoNum type="arabicPeriod"/>
            </a:pPr>
            <a:r>
              <a:rPr lang="en-US" dirty="0"/>
              <a:t>RFP for CCF in 1</a:t>
            </a:r>
            <a:r>
              <a:rPr lang="en-US" baseline="30000" dirty="0"/>
              <a:t>st</a:t>
            </a:r>
            <a:r>
              <a:rPr lang="en-US" dirty="0"/>
              <a:t> of 3 counties due 1/3/25: Cuyahoga, Franklin &amp; Hamilton – </a:t>
            </a:r>
            <a:r>
              <a:rPr lang="en-US" b="1" dirty="0"/>
              <a:t>Positioning Cuyahoga for 1</a:t>
            </a:r>
            <a:r>
              <a:rPr lang="en-US" b="1" baseline="30000" dirty="0"/>
              <a:t>st</a:t>
            </a:r>
            <a:r>
              <a:rPr lang="en-US" b="1" dirty="0"/>
              <a:t> CCF</a:t>
            </a:r>
          </a:p>
          <a:p>
            <a:pPr marL="457200" indent="-457200" algn="l">
              <a:buAutoNum type="arabicPeriod"/>
            </a:pPr>
            <a:r>
              <a:rPr lang="en-US" dirty="0"/>
              <a:t>RFP for National Expert to conduct comprehensive review of JCFs and sample of CCFs and JDCs – </a:t>
            </a:r>
            <a:r>
              <a:rPr lang="en-US" b="1" dirty="0"/>
              <a:t>Cuyahoga JDC included; presents opportunity for improvements</a:t>
            </a:r>
          </a:p>
          <a:p>
            <a:pPr marL="457200" indent="-457200" algn="l">
              <a:buAutoNum type="arabicPeriod"/>
            </a:pPr>
            <a:r>
              <a:rPr lang="en-US" dirty="0"/>
              <a:t>Behavioral health augmentation with local BH partners, mandatory Medicaid for re-entry, and credible messenger model creates </a:t>
            </a:r>
            <a:r>
              <a:rPr lang="en-US" b="1" dirty="0"/>
              <a:t>opportunities for state $$ to align with local programs &amp;</a:t>
            </a:r>
            <a:r>
              <a:rPr lang="en-US" dirty="0"/>
              <a:t> </a:t>
            </a:r>
            <a:r>
              <a:rPr lang="en-US" b="1" dirty="0"/>
              <a:t>partnerships</a:t>
            </a:r>
            <a:r>
              <a:rPr lang="en-US" dirty="0"/>
              <a:t> with courts, public agencies, community providers.</a:t>
            </a:r>
          </a:p>
          <a:p>
            <a:pPr marL="457200" indent="-457200" algn="l">
              <a:buAutoNum type="arabicPeriod"/>
            </a:pPr>
            <a:r>
              <a:rPr lang="en-US" b="1" dirty="0"/>
              <a:t>State advocacy opportunities with local impacts</a:t>
            </a:r>
            <a:r>
              <a:rPr lang="en-US" dirty="0"/>
              <a:t>: Gov. DeWine’s legacy budget FY26-27 &amp; OGA legislative agenda (age of commitment, F4s &amp; F5s, discretion no gun specs, </a:t>
            </a:r>
            <a:r>
              <a:rPr lang="en-US" dirty="0" err="1"/>
              <a:t>bindover</a:t>
            </a:r>
            <a:r>
              <a:rPr lang="en-US" dirty="0"/>
              <a:t>)</a:t>
            </a:r>
          </a:p>
        </p:txBody>
      </p:sp>
    </p:spTree>
    <p:extLst>
      <p:ext uri="{BB962C8B-B14F-4D97-AF65-F5344CB8AC3E}">
        <p14:creationId xmlns:p14="http://schemas.microsoft.com/office/powerpoint/2010/main" val="1304132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anim calcmode="lin" valueType="num">
                                      <p:cBhvr additive="base">
                                        <p:cTn id="7"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anim calcmode="lin" valueType="num">
                                      <p:cBhvr additive="base">
                                        <p:cTn id="13"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anim calcmode="lin" valueType="num">
                                      <p:cBhvr additive="base">
                                        <p:cTn id="19"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6" end="6"/>
                                            </p:txEl>
                                          </p:spTgt>
                                        </p:tgtEl>
                                        <p:attrNameLst>
                                          <p:attrName>style.visibility</p:attrName>
                                        </p:attrNameLst>
                                      </p:cBhvr>
                                      <p:to>
                                        <p:strVal val="visible"/>
                                      </p:to>
                                    </p:set>
                                    <p:anim calcmode="lin" valueType="num">
                                      <p:cBhvr additive="base">
                                        <p:cTn id="25"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uilding with a fence and a sign&#10;&#10;Description automatically generated">
            <a:extLst>
              <a:ext uri="{FF2B5EF4-FFF2-40B4-BE49-F238E27FC236}">
                <a16:creationId xmlns:a16="http://schemas.microsoft.com/office/drawing/2014/main" id="{9F19046F-0D2D-EEF6-4BB0-C4AD57DBD369}"/>
              </a:ext>
            </a:extLst>
          </p:cNvPr>
          <p:cNvPicPr>
            <a:picLocks noChangeAspect="1"/>
          </p:cNvPicPr>
          <p:nvPr/>
        </p:nvPicPr>
        <p:blipFill>
          <a:blip r:embed="rId3"/>
          <a:stretch>
            <a:fillRect/>
          </a:stretch>
        </p:blipFill>
        <p:spPr>
          <a:xfrm>
            <a:off x="332651" y="373512"/>
            <a:ext cx="11110576" cy="2519405"/>
          </a:xfrm>
          <a:prstGeom prst="rect">
            <a:avLst/>
          </a:prstGeom>
        </p:spPr>
      </p:pic>
      <p:pic>
        <p:nvPicPr>
          <p:cNvPr id="4" name="Picture 3">
            <a:extLst>
              <a:ext uri="{FF2B5EF4-FFF2-40B4-BE49-F238E27FC236}">
                <a16:creationId xmlns:a16="http://schemas.microsoft.com/office/drawing/2014/main" id="{72E72DB8-5AE5-7EB8-80E1-D0ED35CE6CF6}"/>
              </a:ext>
            </a:extLst>
          </p:cNvPr>
          <p:cNvPicPr>
            <a:picLocks noChangeAspect="1"/>
          </p:cNvPicPr>
          <p:nvPr/>
        </p:nvPicPr>
        <p:blipFill>
          <a:blip r:embed="rId4"/>
          <a:stretch>
            <a:fillRect/>
          </a:stretch>
        </p:blipFill>
        <p:spPr>
          <a:xfrm>
            <a:off x="4098240" y="0"/>
            <a:ext cx="8093760" cy="6858000"/>
          </a:xfrm>
          <a:prstGeom prst="rect">
            <a:avLst/>
          </a:prstGeom>
        </p:spPr>
      </p:pic>
      <p:pic>
        <p:nvPicPr>
          <p:cNvPr id="5" name="Content Placeholder 4" descr="A blue and white logo&#10;&#10;Description automatically generated">
            <a:extLst>
              <a:ext uri="{FF2B5EF4-FFF2-40B4-BE49-F238E27FC236}">
                <a16:creationId xmlns:a16="http://schemas.microsoft.com/office/drawing/2014/main" id="{4589736E-3701-E675-AFB4-2424F7E89D19}"/>
              </a:ext>
            </a:extLst>
          </p:cNvPr>
          <p:cNvPicPr>
            <a:picLocks noChangeAspect="1"/>
          </p:cNvPicPr>
          <p:nvPr/>
        </p:nvPicPr>
        <p:blipFill>
          <a:blip r:embed="rId5"/>
          <a:stretch>
            <a:fillRect/>
          </a:stretch>
        </p:blipFill>
        <p:spPr>
          <a:xfrm>
            <a:off x="644449" y="5708822"/>
            <a:ext cx="981017" cy="969408"/>
          </a:xfrm>
          <a:prstGeom prst="rect">
            <a:avLst/>
          </a:prstGeom>
        </p:spPr>
      </p:pic>
      <p:sp>
        <p:nvSpPr>
          <p:cNvPr id="6" name="TextBox 5">
            <a:extLst>
              <a:ext uri="{FF2B5EF4-FFF2-40B4-BE49-F238E27FC236}">
                <a16:creationId xmlns:a16="http://schemas.microsoft.com/office/drawing/2014/main" id="{78481125-41B9-A233-3024-B042F0549119}"/>
              </a:ext>
            </a:extLst>
          </p:cNvPr>
          <p:cNvSpPr txBox="1"/>
          <p:nvPr/>
        </p:nvSpPr>
        <p:spPr>
          <a:xfrm>
            <a:off x="332651" y="3189238"/>
            <a:ext cx="3765589" cy="2308324"/>
          </a:xfrm>
          <a:prstGeom prst="rect">
            <a:avLst/>
          </a:prstGeom>
          <a:solidFill>
            <a:schemeClr val="accent4">
              <a:lumMod val="60000"/>
              <a:lumOff val="40000"/>
            </a:schemeClr>
          </a:solidFill>
        </p:spPr>
        <p:txBody>
          <a:bodyPr wrap="square" rtlCol="0">
            <a:spAutoFit/>
          </a:bodyPr>
          <a:lstStyle/>
          <a:p>
            <a:r>
              <a:rPr lang="en-US" sz="3600" dirty="0"/>
              <a:t>11 CCFs &amp; </a:t>
            </a:r>
          </a:p>
          <a:p>
            <a:r>
              <a:rPr lang="en-US" sz="3600" dirty="0"/>
              <a:t>40 JDCs (Juvenile Detention Centers) in Ohio</a:t>
            </a:r>
          </a:p>
        </p:txBody>
      </p:sp>
    </p:spTree>
    <p:extLst>
      <p:ext uri="{BB962C8B-B14F-4D97-AF65-F5344CB8AC3E}">
        <p14:creationId xmlns:p14="http://schemas.microsoft.com/office/powerpoint/2010/main" val="497291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dissolv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2986" y="457200"/>
            <a:ext cx="8990714" cy="1889761"/>
          </a:xfrm>
          <a:solidFill>
            <a:schemeClr val="accent1">
              <a:lumMod val="60000"/>
              <a:lumOff val="40000"/>
            </a:schemeClr>
          </a:solidFill>
        </p:spPr>
        <p:txBody>
          <a:bodyPr>
            <a:normAutofit fontScale="90000"/>
          </a:bodyPr>
          <a:lstStyle/>
          <a:p>
            <a:pPr algn="ctr"/>
            <a:r>
              <a:rPr lang="en-US" dirty="0"/>
              <a:t>Rightsizing Corrections – Shifting the Institutional ODYS &amp; CCF Footprint </a:t>
            </a:r>
            <a:br>
              <a:rPr lang="en-US" dirty="0"/>
            </a:br>
            <a:r>
              <a:rPr lang="en-US" dirty="0"/>
              <a:t>(1992-2014)</a:t>
            </a:r>
          </a:p>
        </p:txBody>
      </p:sp>
      <p:graphicFrame>
        <p:nvGraphicFramePr>
          <p:cNvPr id="4" name="Content Placeholder 3"/>
          <p:cNvGraphicFramePr>
            <a:graphicFrameLocks noGrp="1"/>
          </p:cNvGraphicFramePr>
          <p:nvPr>
            <p:ph idx="1"/>
          </p:nvPr>
        </p:nvGraphicFramePr>
        <p:xfrm>
          <a:off x="1638300" y="3079274"/>
          <a:ext cx="8915400" cy="2544763"/>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p:cNvSpPr>
            <a:spLocks noGrp="1"/>
          </p:cNvSpPr>
          <p:nvPr>
            <p:ph type="sldNum" sz="quarter" idx="12"/>
          </p:nvPr>
        </p:nvSpPr>
        <p:spPr/>
        <p:txBody>
          <a:bodyPr/>
          <a:lstStyle/>
          <a:p>
            <a:fld id="{F192F5E0-822C-454D-B365-5290E545C18E}" type="slidenum">
              <a:rPr lang="en-US" smtClean="0"/>
              <a:t>4</a:t>
            </a:fld>
            <a:endParaRPr lang="en-US"/>
          </a:p>
        </p:txBody>
      </p:sp>
      <p:pic>
        <p:nvPicPr>
          <p:cNvPr id="5" name="Content Placeholder 4" descr="A blue and white logo&#10;&#10;Description automatically generated">
            <a:extLst>
              <a:ext uri="{FF2B5EF4-FFF2-40B4-BE49-F238E27FC236}">
                <a16:creationId xmlns:a16="http://schemas.microsoft.com/office/drawing/2014/main" id="{1A1A2174-834F-390D-4B82-5B1161AFEEB2}"/>
              </a:ext>
            </a:extLst>
          </p:cNvPr>
          <p:cNvPicPr>
            <a:picLocks noChangeAspect="1"/>
          </p:cNvPicPr>
          <p:nvPr/>
        </p:nvPicPr>
        <p:blipFill>
          <a:blip r:embed="rId4"/>
          <a:stretch>
            <a:fillRect/>
          </a:stretch>
        </p:blipFill>
        <p:spPr>
          <a:xfrm>
            <a:off x="644449" y="5708822"/>
            <a:ext cx="981017" cy="969408"/>
          </a:xfrm>
          <a:prstGeom prst="rect">
            <a:avLst/>
          </a:prstGeom>
        </p:spPr>
      </p:pic>
    </p:spTree>
    <p:extLst>
      <p:ext uri="{BB962C8B-B14F-4D97-AF65-F5344CB8AC3E}">
        <p14:creationId xmlns:p14="http://schemas.microsoft.com/office/powerpoint/2010/main" val="221278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Content Placeholder 18" descr="A screenshot of a document&#10;&#10;Description automatically generated">
            <a:extLst>
              <a:ext uri="{FF2B5EF4-FFF2-40B4-BE49-F238E27FC236}">
                <a16:creationId xmlns:a16="http://schemas.microsoft.com/office/drawing/2014/main" id="{9AFCD403-5E0C-855A-953E-633DADDA218A}"/>
              </a:ext>
            </a:extLst>
          </p:cNvPr>
          <p:cNvPicPr>
            <a:picLocks noGrp="1" noChangeAspect="1"/>
          </p:cNvPicPr>
          <p:nvPr>
            <p:ph idx="1"/>
          </p:nvPr>
        </p:nvPicPr>
        <p:blipFill>
          <a:blip r:embed="rId2"/>
          <a:stretch>
            <a:fillRect/>
          </a:stretch>
        </p:blipFill>
        <p:spPr>
          <a:xfrm>
            <a:off x="4966009" y="1650254"/>
            <a:ext cx="7105608" cy="4925973"/>
          </a:xfrm>
        </p:spPr>
      </p:pic>
      <p:pic>
        <p:nvPicPr>
          <p:cNvPr id="21" name="Picture 20" descr="A blue and white poster with text and numbers&#10;&#10;Description automatically generated">
            <a:extLst>
              <a:ext uri="{FF2B5EF4-FFF2-40B4-BE49-F238E27FC236}">
                <a16:creationId xmlns:a16="http://schemas.microsoft.com/office/drawing/2014/main" id="{751ADF4A-2DAE-9B5A-D39C-570823A5794F}"/>
              </a:ext>
            </a:extLst>
          </p:cNvPr>
          <p:cNvPicPr>
            <a:picLocks noChangeAspect="1"/>
          </p:cNvPicPr>
          <p:nvPr/>
        </p:nvPicPr>
        <p:blipFill>
          <a:blip r:embed="rId3"/>
          <a:stretch>
            <a:fillRect/>
          </a:stretch>
        </p:blipFill>
        <p:spPr>
          <a:xfrm>
            <a:off x="271844" y="678329"/>
            <a:ext cx="4694165" cy="2280023"/>
          </a:xfrm>
          <a:prstGeom prst="rect">
            <a:avLst/>
          </a:prstGeom>
        </p:spPr>
      </p:pic>
      <mc:AlternateContent xmlns:mc="http://schemas.openxmlformats.org/markup-compatibility/2006" xmlns:p14="http://schemas.microsoft.com/office/powerpoint/2010/main">
        <mc:Choice Requires="p14">
          <p:contentPart p14:bwMode="auto" r:id="rId4">
            <p14:nvContentPartPr>
              <p14:cNvPr id="22" name="Ink 21">
                <a:extLst>
                  <a:ext uri="{FF2B5EF4-FFF2-40B4-BE49-F238E27FC236}">
                    <a16:creationId xmlns:a16="http://schemas.microsoft.com/office/drawing/2014/main" id="{ACE05093-1BFE-6813-868A-ED5AD3C2450E}"/>
                  </a:ext>
                </a:extLst>
              </p14:cNvPr>
              <p14:cNvContentPartPr/>
              <p14:nvPr/>
            </p14:nvContentPartPr>
            <p14:xfrm>
              <a:off x="5061890" y="4731129"/>
              <a:ext cx="3322080" cy="576360"/>
            </p14:xfrm>
          </p:contentPart>
        </mc:Choice>
        <mc:Fallback xmlns="">
          <p:pic>
            <p:nvPicPr>
              <p:cNvPr id="22" name="Ink 21">
                <a:extLst>
                  <a:ext uri="{FF2B5EF4-FFF2-40B4-BE49-F238E27FC236}">
                    <a16:creationId xmlns:a16="http://schemas.microsoft.com/office/drawing/2014/main" id="{ACE05093-1BFE-6813-868A-ED5AD3C2450E}"/>
                  </a:ext>
                </a:extLst>
              </p:cNvPr>
              <p:cNvPicPr/>
              <p:nvPr/>
            </p:nvPicPr>
            <p:blipFill>
              <a:blip r:embed="rId5"/>
              <a:stretch>
                <a:fillRect/>
              </a:stretch>
            </p:blipFill>
            <p:spPr>
              <a:xfrm>
                <a:off x="5053250" y="4722129"/>
                <a:ext cx="3339720" cy="594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3" name="Ink 22">
                <a:extLst>
                  <a:ext uri="{FF2B5EF4-FFF2-40B4-BE49-F238E27FC236}">
                    <a16:creationId xmlns:a16="http://schemas.microsoft.com/office/drawing/2014/main" id="{F97D60C0-5CB8-690A-9DE9-06A7008C2669}"/>
                  </a:ext>
                </a:extLst>
              </p14:cNvPr>
              <p14:cNvContentPartPr/>
              <p14:nvPr/>
            </p14:nvContentPartPr>
            <p14:xfrm>
              <a:off x="5380130" y="4991409"/>
              <a:ext cx="2860200" cy="45360"/>
            </p14:xfrm>
          </p:contentPart>
        </mc:Choice>
        <mc:Fallback xmlns="">
          <p:pic>
            <p:nvPicPr>
              <p:cNvPr id="23" name="Ink 22">
                <a:extLst>
                  <a:ext uri="{FF2B5EF4-FFF2-40B4-BE49-F238E27FC236}">
                    <a16:creationId xmlns:a16="http://schemas.microsoft.com/office/drawing/2014/main" id="{F97D60C0-5CB8-690A-9DE9-06A7008C2669}"/>
                  </a:ext>
                </a:extLst>
              </p:cNvPr>
              <p:cNvPicPr/>
              <p:nvPr/>
            </p:nvPicPr>
            <p:blipFill>
              <a:blip r:embed="rId7"/>
              <a:stretch>
                <a:fillRect/>
              </a:stretch>
            </p:blipFill>
            <p:spPr>
              <a:xfrm>
                <a:off x="5326490" y="4883409"/>
                <a:ext cx="2967840" cy="261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4" name="Ink 23">
                <a:extLst>
                  <a:ext uri="{FF2B5EF4-FFF2-40B4-BE49-F238E27FC236}">
                    <a16:creationId xmlns:a16="http://schemas.microsoft.com/office/drawing/2014/main" id="{EE2847DE-0E04-69D3-6854-4A318BEFBCB7}"/>
                  </a:ext>
                </a:extLst>
              </p14:cNvPr>
              <p14:cNvContentPartPr/>
              <p14:nvPr/>
            </p14:nvContentPartPr>
            <p14:xfrm>
              <a:off x="1874450" y="2103489"/>
              <a:ext cx="1396440" cy="747360"/>
            </p14:xfrm>
          </p:contentPart>
        </mc:Choice>
        <mc:Fallback xmlns="">
          <p:pic>
            <p:nvPicPr>
              <p:cNvPr id="24" name="Ink 23">
                <a:extLst>
                  <a:ext uri="{FF2B5EF4-FFF2-40B4-BE49-F238E27FC236}">
                    <a16:creationId xmlns:a16="http://schemas.microsoft.com/office/drawing/2014/main" id="{EE2847DE-0E04-69D3-6854-4A318BEFBCB7}"/>
                  </a:ext>
                </a:extLst>
              </p:cNvPr>
              <p:cNvPicPr/>
              <p:nvPr/>
            </p:nvPicPr>
            <p:blipFill>
              <a:blip r:embed="rId9"/>
              <a:stretch>
                <a:fillRect/>
              </a:stretch>
            </p:blipFill>
            <p:spPr>
              <a:xfrm>
                <a:off x="1820810" y="1995849"/>
                <a:ext cx="1504080" cy="963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5" name="Ink 24">
                <a:extLst>
                  <a:ext uri="{FF2B5EF4-FFF2-40B4-BE49-F238E27FC236}">
                    <a16:creationId xmlns:a16="http://schemas.microsoft.com/office/drawing/2014/main" id="{26DB854D-444C-B49D-97F3-B3DDEBBB18C3}"/>
                  </a:ext>
                </a:extLst>
              </p14:cNvPr>
              <p14:cNvContentPartPr/>
              <p14:nvPr/>
            </p14:nvContentPartPr>
            <p14:xfrm>
              <a:off x="8669140" y="4419580"/>
              <a:ext cx="1461960" cy="45000"/>
            </p14:xfrm>
          </p:contentPart>
        </mc:Choice>
        <mc:Fallback xmlns="">
          <p:pic>
            <p:nvPicPr>
              <p:cNvPr id="25" name="Ink 24">
                <a:extLst>
                  <a:ext uri="{FF2B5EF4-FFF2-40B4-BE49-F238E27FC236}">
                    <a16:creationId xmlns:a16="http://schemas.microsoft.com/office/drawing/2014/main" id="{26DB854D-444C-B49D-97F3-B3DDEBBB18C3}"/>
                  </a:ext>
                </a:extLst>
              </p:cNvPr>
              <p:cNvPicPr/>
              <p:nvPr/>
            </p:nvPicPr>
            <p:blipFill>
              <a:blip r:embed="rId11"/>
              <a:stretch>
                <a:fillRect/>
              </a:stretch>
            </p:blipFill>
            <p:spPr>
              <a:xfrm>
                <a:off x="8615500" y="4311580"/>
                <a:ext cx="1569600" cy="260640"/>
              </a:xfrm>
              <a:prstGeom prst="rect">
                <a:avLst/>
              </a:prstGeom>
            </p:spPr>
          </p:pic>
        </mc:Fallback>
      </mc:AlternateContent>
    </p:spTree>
    <p:extLst>
      <p:ext uri="{BB962C8B-B14F-4D97-AF65-F5344CB8AC3E}">
        <p14:creationId xmlns:p14="http://schemas.microsoft.com/office/powerpoint/2010/main" val="4227535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B66EF-FFE0-776E-994E-89ACC36F359A}"/>
            </a:ext>
          </a:extLst>
        </p:cNvPr>
        <p:cNvGrpSpPr/>
        <p:nvPr/>
      </p:nvGrpSpPr>
      <p:grpSpPr>
        <a:xfrm>
          <a:off x="0" y="0"/>
          <a:ext cx="0" cy="0"/>
          <a:chOff x="0" y="0"/>
          <a:chExt cx="0" cy="0"/>
        </a:xfrm>
      </p:grpSpPr>
      <p:pic>
        <p:nvPicPr>
          <p:cNvPr id="9" name="Picture 8" descr="A logo with red and blue text&#10;&#10;Description automatically generated">
            <a:extLst>
              <a:ext uri="{FF2B5EF4-FFF2-40B4-BE49-F238E27FC236}">
                <a16:creationId xmlns:a16="http://schemas.microsoft.com/office/drawing/2014/main" id="{0B21F539-5D98-FE12-CCC3-1BD0AEC14737}"/>
              </a:ext>
            </a:extLst>
          </p:cNvPr>
          <p:cNvPicPr>
            <a:picLocks noChangeAspect="1"/>
          </p:cNvPicPr>
          <p:nvPr/>
        </p:nvPicPr>
        <p:blipFill>
          <a:blip r:embed="rId2"/>
          <a:stretch>
            <a:fillRect/>
          </a:stretch>
        </p:blipFill>
        <p:spPr>
          <a:xfrm>
            <a:off x="669235" y="355943"/>
            <a:ext cx="2389536" cy="1075291"/>
          </a:xfrm>
          <a:prstGeom prst="rect">
            <a:avLst/>
          </a:prstGeom>
        </p:spPr>
      </p:pic>
      <p:pic>
        <p:nvPicPr>
          <p:cNvPr id="13" name="Content Placeholder 12" descr="A map of the united states&#10;&#10;Description automatically generated">
            <a:extLst>
              <a:ext uri="{FF2B5EF4-FFF2-40B4-BE49-F238E27FC236}">
                <a16:creationId xmlns:a16="http://schemas.microsoft.com/office/drawing/2014/main" id="{A7117D85-BFA8-94B5-B809-E50A898F8AD3}"/>
              </a:ext>
            </a:extLst>
          </p:cNvPr>
          <p:cNvPicPr>
            <a:picLocks noGrp="1" noChangeAspect="1"/>
          </p:cNvPicPr>
          <p:nvPr>
            <p:ph idx="1"/>
          </p:nvPr>
        </p:nvPicPr>
        <p:blipFill>
          <a:blip r:embed="rId3"/>
          <a:stretch>
            <a:fillRect/>
          </a:stretch>
        </p:blipFill>
        <p:spPr>
          <a:xfrm>
            <a:off x="980660" y="1311964"/>
            <a:ext cx="10416209" cy="5367131"/>
          </a:xfrm>
        </p:spPr>
      </p:pic>
    </p:spTree>
    <p:extLst>
      <p:ext uri="{BB962C8B-B14F-4D97-AF65-F5344CB8AC3E}">
        <p14:creationId xmlns:p14="http://schemas.microsoft.com/office/powerpoint/2010/main" val="2243839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BCC2C-E55B-E785-D96F-7A73B6B27560}"/>
            </a:ext>
          </a:extLst>
        </p:cNvPr>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CA7DB135-7415-A755-EF50-5A09B51049BE}"/>
              </a:ext>
            </a:extLst>
          </p:cNvPr>
          <p:cNvGraphicFramePr>
            <a:graphicFrameLocks/>
          </p:cNvGraphicFramePr>
          <p:nvPr/>
        </p:nvGraphicFramePr>
        <p:xfrm>
          <a:off x="0" y="0"/>
          <a:ext cx="12192000" cy="63447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24326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8"/>
          <p:cNvSpPr txBox="1">
            <a:spLocks noGrp="1"/>
          </p:cNvSpPr>
          <p:nvPr>
            <p:ph type="title"/>
          </p:nvPr>
        </p:nvSpPr>
        <p:spPr>
          <a:xfrm>
            <a:off x="2537700" y="395724"/>
            <a:ext cx="7116600" cy="831600"/>
          </a:xfrm>
          <a:prstGeom prst="rect">
            <a:avLst/>
          </a:prstGeom>
          <a:solidFill>
            <a:schemeClr val="tx2">
              <a:lumMod val="25000"/>
              <a:lumOff val="75000"/>
            </a:schemeClr>
          </a:solidFill>
        </p:spPr>
        <p:txBody>
          <a:bodyPr spcFirstLastPara="1" vert="horz" wrap="square" lIns="121900" tIns="121900" rIns="121900" bIns="121900" rtlCol="0" anchor="t" anchorCtr="0">
            <a:normAutofit fontScale="90000"/>
          </a:bodyPr>
          <a:lstStyle/>
          <a:p>
            <a:pPr algn="ctr">
              <a:spcBef>
                <a:spcPts val="0"/>
              </a:spcBef>
            </a:pPr>
            <a:r>
              <a:rPr lang="en" dirty="0"/>
              <a:t>Youth Crime Trends in Context</a:t>
            </a:r>
            <a:endParaRPr dirty="0"/>
          </a:p>
        </p:txBody>
      </p:sp>
      <p:pic>
        <p:nvPicPr>
          <p:cNvPr id="110" name="Google Shape;110;p18"/>
          <p:cNvPicPr preferRelativeResize="0"/>
          <p:nvPr/>
        </p:nvPicPr>
        <p:blipFill rotWithShape="1">
          <a:blip r:embed="rId3">
            <a:alphaModFix/>
          </a:blip>
          <a:srcRect r="1912" b="34670"/>
          <a:stretch/>
        </p:blipFill>
        <p:spPr>
          <a:xfrm>
            <a:off x="148157" y="1582728"/>
            <a:ext cx="5479370" cy="4022000"/>
          </a:xfrm>
          <a:prstGeom prst="rect">
            <a:avLst/>
          </a:prstGeom>
          <a:noFill/>
          <a:ln>
            <a:noFill/>
          </a:ln>
        </p:spPr>
      </p:pic>
      <p:sp>
        <p:nvSpPr>
          <p:cNvPr id="112" name="Google Shape;112;p18"/>
          <p:cNvSpPr txBox="1"/>
          <p:nvPr/>
        </p:nvSpPr>
        <p:spPr>
          <a:xfrm>
            <a:off x="1013737" y="6041011"/>
            <a:ext cx="9990736" cy="883278"/>
          </a:xfrm>
          <a:prstGeom prst="rect">
            <a:avLst/>
          </a:prstGeom>
          <a:noFill/>
          <a:ln>
            <a:noFill/>
          </a:ln>
        </p:spPr>
        <p:txBody>
          <a:bodyPr spcFirstLastPara="1" wrap="square" lIns="121900" tIns="121900" rIns="121900" bIns="121900" anchor="t" anchorCtr="0">
            <a:spAutoFit/>
          </a:bodyPr>
          <a:lstStyle/>
          <a:p>
            <a:pPr algn="ctr">
              <a:lnSpc>
                <a:spcPct val="115000"/>
              </a:lnSpc>
            </a:pPr>
            <a:r>
              <a:rPr lang="en" sz="1200">
                <a:latin typeface="Roboto"/>
                <a:ea typeface="Roboto"/>
                <a:cs typeface="Roboto"/>
                <a:sym typeface="Roboto"/>
              </a:rPr>
              <a:t>Sources: Cuyahoga County Juvenile Court, </a:t>
            </a:r>
            <a:r>
              <a:rPr lang="en" sz="1200" i="1">
                <a:latin typeface="Roboto"/>
                <a:ea typeface="Roboto"/>
                <a:cs typeface="Roboto"/>
                <a:sym typeface="Roboto"/>
              </a:rPr>
              <a:t>Annual Reports</a:t>
            </a:r>
            <a:r>
              <a:rPr lang="en" sz="1200">
                <a:latin typeface="Roboto"/>
                <a:ea typeface="Roboto"/>
                <a:cs typeface="Roboto"/>
                <a:sym typeface="Roboto"/>
              </a:rPr>
              <a:t>, </a:t>
            </a:r>
            <a:r>
              <a:rPr lang="en" sz="1200">
                <a:ea typeface="Roboto"/>
                <a:sym typeface="Roboto"/>
                <a:hlinkClick r:id="rId4"/>
              </a:rPr>
              <a:t>http://juvenile.cuyahogacounty.us/en-US/AnnualReports.aspx;</a:t>
            </a:r>
            <a:r>
              <a:rPr lang="en" sz="1200">
                <a:ea typeface="Roboto"/>
                <a:sym typeface="Roboto"/>
              </a:rPr>
              <a:t> </a:t>
            </a:r>
            <a:r>
              <a:rPr lang="en" sz="1200">
                <a:latin typeface="Roboto"/>
                <a:ea typeface="Roboto"/>
                <a:cs typeface="Roboto"/>
                <a:sym typeface="Roboto"/>
              </a:rPr>
              <a:t>Charles </a:t>
            </a:r>
            <a:r>
              <a:rPr lang="en" sz="1200" err="1">
                <a:latin typeface="Roboto"/>
                <a:ea typeface="Roboto"/>
                <a:cs typeface="Roboto"/>
                <a:sym typeface="Roboto"/>
              </a:rPr>
              <a:t>Puzzanchera</a:t>
            </a:r>
            <a:r>
              <a:rPr lang="en" sz="1200">
                <a:latin typeface="Roboto"/>
                <a:ea typeface="Roboto"/>
                <a:cs typeface="Roboto"/>
                <a:sym typeface="Roboto"/>
              </a:rPr>
              <a:t>, Office of Juvenile Justice and Delinquency Prevention, </a:t>
            </a:r>
            <a:r>
              <a:rPr lang="en" sz="1200" i="1">
                <a:latin typeface="Roboto"/>
                <a:ea typeface="Roboto"/>
                <a:cs typeface="Roboto"/>
                <a:sym typeface="Roboto"/>
              </a:rPr>
              <a:t>Juvenile Arrests, 2019</a:t>
            </a:r>
            <a:r>
              <a:rPr lang="en" sz="1200">
                <a:latin typeface="Roboto"/>
                <a:ea typeface="Roboto"/>
                <a:cs typeface="Roboto"/>
                <a:sym typeface="Roboto"/>
              </a:rPr>
              <a:t> (May 2021), available: </a:t>
            </a:r>
            <a:r>
              <a:rPr lang="en" sz="1200" u="sng">
                <a:solidFill>
                  <a:srgbClr val="2200CC"/>
                </a:solidFill>
                <a:latin typeface="Roboto"/>
                <a:ea typeface="Roboto"/>
                <a:cs typeface="Roboto"/>
                <a:sym typeface="Roboto"/>
                <a:hlinkClick r:id="rId5">
                  <a:extLst>
                    <a:ext uri="{A12FA001-AC4F-418D-AE19-62706E023703}">
                      <ahyp:hlinkClr xmlns:ahyp="http://schemas.microsoft.com/office/drawing/2018/hyperlinkcolor" val="tx"/>
                    </a:ext>
                  </a:extLst>
                </a:hlinkClick>
              </a:rPr>
              <a:t>https://ojjdp.ojp.gov/publications/juvenile-arrests-2019.pdf</a:t>
            </a:r>
            <a:r>
              <a:rPr lang="en" sz="1200">
                <a:latin typeface="Roboto"/>
                <a:ea typeface="Roboto"/>
                <a:cs typeface="Roboto"/>
                <a:sym typeface="Roboto"/>
              </a:rPr>
              <a:t> </a:t>
            </a:r>
            <a:endParaRPr sz="1200">
              <a:latin typeface="Roboto"/>
              <a:ea typeface="Roboto"/>
              <a:cs typeface="Roboto"/>
              <a:sym typeface="Roboto"/>
            </a:endParaRPr>
          </a:p>
        </p:txBody>
      </p:sp>
      <p:sp>
        <p:nvSpPr>
          <p:cNvPr id="3" name="TextBox 2">
            <a:extLst>
              <a:ext uri="{FF2B5EF4-FFF2-40B4-BE49-F238E27FC236}">
                <a16:creationId xmlns:a16="http://schemas.microsoft.com/office/drawing/2014/main" id="{7F28D12A-7D3E-94B7-F28E-E7C1A4136B58}"/>
              </a:ext>
            </a:extLst>
          </p:cNvPr>
          <p:cNvSpPr txBox="1"/>
          <p:nvPr/>
        </p:nvSpPr>
        <p:spPr>
          <a:xfrm>
            <a:off x="1963822" y="1663607"/>
            <a:ext cx="1496564" cy="338554"/>
          </a:xfrm>
          <a:prstGeom prst="rect">
            <a:avLst/>
          </a:prstGeom>
          <a:noFill/>
        </p:spPr>
        <p:txBody>
          <a:bodyPr wrap="square" rtlCol="0">
            <a:spAutoFit/>
          </a:bodyPr>
          <a:lstStyle/>
          <a:p>
            <a:r>
              <a:rPr lang="en-US" sz="1600" dirty="0">
                <a:latin typeface="Calibri" panose="020F0502020204030204" pitchFamily="34" charset="0"/>
                <a:cs typeface="Calibri" panose="020F0502020204030204" pitchFamily="34" charset="0"/>
              </a:rPr>
              <a:t>(National data)</a:t>
            </a:r>
          </a:p>
        </p:txBody>
      </p:sp>
      <p:pic>
        <p:nvPicPr>
          <p:cNvPr id="2" name="Picture 1">
            <a:extLst>
              <a:ext uri="{FF2B5EF4-FFF2-40B4-BE49-F238E27FC236}">
                <a16:creationId xmlns:a16="http://schemas.microsoft.com/office/drawing/2014/main" id="{0021D374-AC24-7A04-3E35-D5BF3B8DF278}"/>
              </a:ext>
            </a:extLst>
          </p:cNvPr>
          <p:cNvPicPr>
            <a:picLocks noChangeAspect="1"/>
          </p:cNvPicPr>
          <p:nvPr/>
        </p:nvPicPr>
        <p:blipFill>
          <a:blip r:embed="rId6"/>
          <a:stretch>
            <a:fillRect/>
          </a:stretch>
        </p:blipFill>
        <p:spPr>
          <a:xfrm>
            <a:off x="5606022" y="1542289"/>
            <a:ext cx="6251187" cy="410287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FBFB6-6E47-8D94-6223-610FEE33F76F}"/>
            </a:ext>
          </a:extLst>
        </p:cNvPr>
        <p:cNvGrpSpPr/>
        <p:nvPr/>
      </p:nvGrpSpPr>
      <p:grpSpPr>
        <a:xfrm>
          <a:off x="0" y="0"/>
          <a:ext cx="0" cy="0"/>
          <a:chOff x="0" y="0"/>
          <a:chExt cx="0" cy="0"/>
        </a:xfrm>
      </p:grpSpPr>
      <p:pic>
        <p:nvPicPr>
          <p:cNvPr id="9" name="Picture 8" descr="A logo with red and blue text&#10;&#10;Description automatically generated">
            <a:extLst>
              <a:ext uri="{FF2B5EF4-FFF2-40B4-BE49-F238E27FC236}">
                <a16:creationId xmlns:a16="http://schemas.microsoft.com/office/drawing/2014/main" id="{1EADD49D-43F4-A9EA-1B56-7A9E6B3E925E}"/>
              </a:ext>
            </a:extLst>
          </p:cNvPr>
          <p:cNvPicPr>
            <a:picLocks noChangeAspect="1"/>
          </p:cNvPicPr>
          <p:nvPr/>
        </p:nvPicPr>
        <p:blipFill>
          <a:blip r:embed="rId2"/>
          <a:stretch>
            <a:fillRect/>
          </a:stretch>
        </p:blipFill>
        <p:spPr>
          <a:xfrm>
            <a:off x="669235" y="355943"/>
            <a:ext cx="2389536" cy="1075291"/>
          </a:xfrm>
          <a:prstGeom prst="rect">
            <a:avLst/>
          </a:prstGeom>
        </p:spPr>
      </p:pic>
      <p:pic>
        <p:nvPicPr>
          <p:cNvPr id="5" name="Content Placeholder 4" descr="A graph showing a line&#10;&#10;Description automatically generated with medium confidence">
            <a:extLst>
              <a:ext uri="{FF2B5EF4-FFF2-40B4-BE49-F238E27FC236}">
                <a16:creationId xmlns:a16="http://schemas.microsoft.com/office/drawing/2014/main" id="{7959E2F2-22AE-F48F-E39A-C1BA0A7E8A67}"/>
              </a:ext>
            </a:extLst>
          </p:cNvPr>
          <p:cNvPicPr>
            <a:picLocks noGrp="1" noChangeAspect="1"/>
          </p:cNvPicPr>
          <p:nvPr>
            <p:ph idx="1"/>
          </p:nvPr>
        </p:nvPicPr>
        <p:blipFill>
          <a:blip r:embed="rId3"/>
          <a:stretch>
            <a:fillRect/>
          </a:stretch>
        </p:blipFill>
        <p:spPr>
          <a:xfrm>
            <a:off x="1046647" y="1457738"/>
            <a:ext cx="10469220" cy="2093844"/>
          </a:xfrm>
        </p:spPr>
      </p:pic>
      <p:pic>
        <p:nvPicPr>
          <p:cNvPr id="10" name="Picture 9">
            <a:extLst>
              <a:ext uri="{FF2B5EF4-FFF2-40B4-BE49-F238E27FC236}">
                <a16:creationId xmlns:a16="http://schemas.microsoft.com/office/drawing/2014/main" id="{D0C2CFDD-7C94-29FF-02FC-F9B3C8085E22}"/>
              </a:ext>
            </a:extLst>
          </p:cNvPr>
          <p:cNvPicPr>
            <a:picLocks noChangeAspect="1"/>
          </p:cNvPicPr>
          <p:nvPr/>
        </p:nvPicPr>
        <p:blipFill>
          <a:blip r:embed="rId4"/>
          <a:stretch>
            <a:fillRect/>
          </a:stretch>
        </p:blipFill>
        <p:spPr>
          <a:xfrm>
            <a:off x="58467" y="3737114"/>
            <a:ext cx="11995198" cy="662608"/>
          </a:xfrm>
          <a:prstGeom prst="rect">
            <a:avLst/>
          </a:prstGeom>
        </p:spPr>
      </p:pic>
      <p:pic>
        <p:nvPicPr>
          <p:cNvPr id="12" name="Picture 11">
            <a:extLst>
              <a:ext uri="{FF2B5EF4-FFF2-40B4-BE49-F238E27FC236}">
                <a16:creationId xmlns:a16="http://schemas.microsoft.com/office/drawing/2014/main" id="{61C0C34F-C250-3303-59E2-1E5C14F608E0}"/>
              </a:ext>
            </a:extLst>
          </p:cNvPr>
          <p:cNvPicPr>
            <a:picLocks noChangeAspect="1"/>
          </p:cNvPicPr>
          <p:nvPr/>
        </p:nvPicPr>
        <p:blipFill>
          <a:blip r:embed="rId5"/>
          <a:stretch>
            <a:fillRect/>
          </a:stretch>
        </p:blipFill>
        <p:spPr>
          <a:xfrm>
            <a:off x="138335" y="4503368"/>
            <a:ext cx="11915330" cy="193315"/>
          </a:xfrm>
          <a:prstGeom prst="rect">
            <a:avLst/>
          </a:prstGeom>
        </p:spPr>
      </p:pic>
      <p:pic>
        <p:nvPicPr>
          <p:cNvPr id="15" name="Picture 14">
            <a:extLst>
              <a:ext uri="{FF2B5EF4-FFF2-40B4-BE49-F238E27FC236}">
                <a16:creationId xmlns:a16="http://schemas.microsoft.com/office/drawing/2014/main" id="{D5690AC9-F120-38F9-355F-9AB905122503}"/>
              </a:ext>
            </a:extLst>
          </p:cNvPr>
          <p:cNvPicPr>
            <a:picLocks noChangeAspect="1"/>
          </p:cNvPicPr>
          <p:nvPr/>
        </p:nvPicPr>
        <p:blipFill>
          <a:blip r:embed="rId6"/>
          <a:stretch>
            <a:fillRect/>
          </a:stretch>
        </p:blipFill>
        <p:spPr>
          <a:xfrm>
            <a:off x="138334" y="4800329"/>
            <a:ext cx="11915331" cy="158400"/>
          </a:xfrm>
          <a:prstGeom prst="rect">
            <a:avLst/>
          </a:prstGeom>
        </p:spPr>
      </p:pic>
      <p:pic>
        <p:nvPicPr>
          <p:cNvPr id="17" name="Picture 16">
            <a:extLst>
              <a:ext uri="{FF2B5EF4-FFF2-40B4-BE49-F238E27FC236}">
                <a16:creationId xmlns:a16="http://schemas.microsoft.com/office/drawing/2014/main" id="{E83FE7B0-981F-981F-F9AB-A259A1BC8022}"/>
              </a:ext>
            </a:extLst>
          </p:cNvPr>
          <p:cNvPicPr>
            <a:picLocks noChangeAspect="1"/>
          </p:cNvPicPr>
          <p:nvPr/>
        </p:nvPicPr>
        <p:blipFill>
          <a:blip r:embed="rId7"/>
          <a:stretch>
            <a:fillRect/>
          </a:stretch>
        </p:blipFill>
        <p:spPr>
          <a:xfrm>
            <a:off x="58468" y="5298835"/>
            <a:ext cx="11995198" cy="176920"/>
          </a:xfrm>
          <a:prstGeom prst="rect">
            <a:avLst/>
          </a:prstGeom>
        </p:spPr>
      </p:pic>
      <mc:AlternateContent xmlns:mc="http://schemas.openxmlformats.org/markup-compatibility/2006" xmlns:p14="http://schemas.microsoft.com/office/powerpoint/2010/main">
        <mc:Choice Requires="p14">
          <p:contentPart p14:bwMode="auto" r:id="rId8">
            <p14:nvContentPartPr>
              <p14:cNvPr id="18" name="Ink 17">
                <a:extLst>
                  <a:ext uri="{FF2B5EF4-FFF2-40B4-BE49-F238E27FC236}">
                    <a16:creationId xmlns:a16="http://schemas.microsoft.com/office/drawing/2014/main" id="{32A20287-FD5E-6F26-375B-00B42B1E6225}"/>
                  </a:ext>
                </a:extLst>
              </p14:cNvPr>
              <p14:cNvContentPartPr/>
              <p14:nvPr/>
            </p14:nvContentPartPr>
            <p14:xfrm>
              <a:off x="102068" y="4294809"/>
              <a:ext cx="821160" cy="7560"/>
            </p14:xfrm>
          </p:contentPart>
        </mc:Choice>
        <mc:Fallback xmlns="">
          <p:pic>
            <p:nvPicPr>
              <p:cNvPr id="18" name="Ink 17">
                <a:extLst>
                  <a:ext uri="{FF2B5EF4-FFF2-40B4-BE49-F238E27FC236}">
                    <a16:creationId xmlns:a16="http://schemas.microsoft.com/office/drawing/2014/main" id="{32A20287-FD5E-6F26-375B-00B42B1E6225}"/>
                  </a:ext>
                </a:extLst>
              </p:cNvPr>
              <p:cNvPicPr/>
              <p:nvPr/>
            </p:nvPicPr>
            <p:blipFill>
              <a:blip r:embed="rId9"/>
              <a:stretch>
                <a:fillRect/>
              </a:stretch>
            </p:blipFill>
            <p:spPr>
              <a:xfrm>
                <a:off x="48068" y="4181409"/>
                <a:ext cx="928800" cy="233982"/>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9" name="Ink 18">
                <a:extLst>
                  <a:ext uri="{FF2B5EF4-FFF2-40B4-BE49-F238E27FC236}">
                    <a16:creationId xmlns:a16="http://schemas.microsoft.com/office/drawing/2014/main" id="{7944A003-56EA-6AC8-76E4-BFE0E2882A39}"/>
                  </a:ext>
                </a:extLst>
              </p14:cNvPr>
              <p14:cNvContentPartPr/>
              <p14:nvPr/>
            </p14:nvContentPartPr>
            <p14:xfrm>
              <a:off x="6051788" y="4047489"/>
              <a:ext cx="1461240" cy="70200"/>
            </p14:xfrm>
          </p:contentPart>
        </mc:Choice>
        <mc:Fallback xmlns="">
          <p:pic>
            <p:nvPicPr>
              <p:cNvPr id="19" name="Ink 18">
                <a:extLst>
                  <a:ext uri="{FF2B5EF4-FFF2-40B4-BE49-F238E27FC236}">
                    <a16:creationId xmlns:a16="http://schemas.microsoft.com/office/drawing/2014/main" id="{7944A003-56EA-6AC8-76E4-BFE0E2882A39}"/>
                  </a:ext>
                </a:extLst>
              </p:cNvPr>
              <p:cNvPicPr/>
              <p:nvPr/>
            </p:nvPicPr>
            <p:blipFill>
              <a:blip r:embed="rId11"/>
              <a:stretch>
                <a:fillRect/>
              </a:stretch>
            </p:blipFill>
            <p:spPr>
              <a:xfrm>
                <a:off x="5997788" y="3939489"/>
                <a:ext cx="1568880" cy="2858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0" name="Ink 19">
                <a:extLst>
                  <a:ext uri="{FF2B5EF4-FFF2-40B4-BE49-F238E27FC236}">
                    <a16:creationId xmlns:a16="http://schemas.microsoft.com/office/drawing/2014/main" id="{8B30A363-0136-6A04-FB5F-73742F674149}"/>
                  </a:ext>
                </a:extLst>
              </p14:cNvPr>
              <p14:cNvContentPartPr/>
              <p14:nvPr/>
            </p14:nvContentPartPr>
            <p14:xfrm>
              <a:off x="10563668" y="3728529"/>
              <a:ext cx="31680" cy="274680"/>
            </p14:xfrm>
          </p:contentPart>
        </mc:Choice>
        <mc:Fallback xmlns="">
          <p:pic>
            <p:nvPicPr>
              <p:cNvPr id="20" name="Ink 19">
                <a:extLst>
                  <a:ext uri="{FF2B5EF4-FFF2-40B4-BE49-F238E27FC236}">
                    <a16:creationId xmlns:a16="http://schemas.microsoft.com/office/drawing/2014/main" id="{8B30A363-0136-6A04-FB5F-73742F674149}"/>
                  </a:ext>
                </a:extLst>
              </p:cNvPr>
              <p:cNvPicPr/>
              <p:nvPr/>
            </p:nvPicPr>
            <p:blipFill>
              <a:blip r:embed="rId13"/>
              <a:stretch>
                <a:fillRect/>
              </a:stretch>
            </p:blipFill>
            <p:spPr>
              <a:xfrm>
                <a:off x="10554668" y="3719529"/>
                <a:ext cx="49320" cy="292320"/>
              </a:xfrm>
              <a:prstGeom prst="rect">
                <a:avLst/>
              </a:prstGeom>
            </p:spPr>
          </p:pic>
        </mc:Fallback>
      </mc:AlternateContent>
      <p:grpSp>
        <p:nvGrpSpPr>
          <p:cNvPr id="24" name="Group 23">
            <a:extLst>
              <a:ext uri="{FF2B5EF4-FFF2-40B4-BE49-F238E27FC236}">
                <a16:creationId xmlns:a16="http://schemas.microsoft.com/office/drawing/2014/main" id="{32C44007-4FD0-0418-C0B2-7DFA903B41B8}"/>
              </a:ext>
            </a:extLst>
          </p:cNvPr>
          <p:cNvGrpSpPr/>
          <p:nvPr/>
        </p:nvGrpSpPr>
        <p:grpSpPr>
          <a:xfrm>
            <a:off x="10696148" y="3736089"/>
            <a:ext cx="254520" cy="232560"/>
            <a:chOff x="10696148" y="3736089"/>
            <a:chExt cx="254520" cy="232560"/>
          </a:xfrm>
        </p:grpSpPr>
        <mc:AlternateContent xmlns:mc="http://schemas.openxmlformats.org/markup-compatibility/2006" xmlns:p14="http://schemas.microsoft.com/office/powerpoint/2010/main">
          <mc:Choice Requires="p14">
            <p:contentPart p14:bwMode="auto" r:id="rId14">
              <p14:nvContentPartPr>
                <p14:cNvPr id="21" name="Ink 20">
                  <a:extLst>
                    <a:ext uri="{FF2B5EF4-FFF2-40B4-BE49-F238E27FC236}">
                      <a16:creationId xmlns:a16="http://schemas.microsoft.com/office/drawing/2014/main" id="{06AB5BA5-C31B-ABE9-410B-3F00EC8C7A0F}"/>
                    </a:ext>
                  </a:extLst>
                </p14:cNvPr>
                <p14:cNvContentPartPr/>
                <p14:nvPr/>
              </p14:nvContentPartPr>
              <p14:xfrm>
                <a:off x="10696148" y="3736089"/>
                <a:ext cx="154800" cy="232560"/>
              </p14:xfrm>
            </p:contentPart>
          </mc:Choice>
          <mc:Fallback xmlns="">
            <p:pic>
              <p:nvPicPr>
                <p:cNvPr id="21" name="Ink 20">
                  <a:extLst>
                    <a:ext uri="{FF2B5EF4-FFF2-40B4-BE49-F238E27FC236}">
                      <a16:creationId xmlns:a16="http://schemas.microsoft.com/office/drawing/2014/main" id="{06AB5BA5-C31B-ABE9-410B-3F00EC8C7A0F}"/>
                    </a:ext>
                  </a:extLst>
                </p:cNvPr>
                <p:cNvPicPr/>
                <p:nvPr/>
              </p:nvPicPr>
              <p:blipFill>
                <a:blip r:embed="rId15"/>
                <a:stretch>
                  <a:fillRect/>
                </a:stretch>
              </p:blipFill>
              <p:spPr>
                <a:xfrm>
                  <a:off x="10687148" y="3727089"/>
                  <a:ext cx="172440" cy="2502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2" name="Ink 21">
                  <a:extLst>
                    <a:ext uri="{FF2B5EF4-FFF2-40B4-BE49-F238E27FC236}">
                      <a16:creationId xmlns:a16="http://schemas.microsoft.com/office/drawing/2014/main" id="{D428DF25-9074-9714-BBF5-FE4F4800FE0C}"/>
                    </a:ext>
                  </a:extLst>
                </p14:cNvPr>
                <p14:cNvContentPartPr/>
                <p14:nvPr/>
              </p14:nvContentPartPr>
              <p14:xfrm>
                <a:off x="10950308" y="3944529"/>
                <a:ext cx="360" cy="360"/>
              </p14:xfrm>
            </p:contentPart>
          </mc:Choice>
          <mc:Fallback xmlns="">
            <p:pic>
              <p:nvPicPr>
                <p:cNvPr id="22" name="Ink 21">
                  <a:extLst>
                    <a:ext uri="{FF2B5EF4-FFF2-40B4-BE49-F238E27FC236}">
                      <a16:creationId xmlns:a16="http://schemas.microsoft.com/office/drawing/2014/main" id="{D428DF25-9074-9714-BBF5-FE4F4800FE0C}"/>
                    </a:ext>
                  </a:extLst>
                </p:cNvPr>
                <p:cNvPicPr/>
                <p:nvPr/>
              </p:nvPicPr>
              <p:blipFill>
                <a:blip r:embed="rId17"/>
                <a:stretch>
                  <a:fillRect/>
                </a:stretch>
              </p:blipFill>
              <p:spPr>
                <a:xfrm>
                  <a:off x="10941308" y="3935529"/>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8">
            <p14:nvContentPartPr>
              <p14:cNvPr id="25" name="Ink 24">
                <a:extLst>
                  <a:ext uri="{FF2B5EF4-FFF2-40B4-BE49-F238E27FC236}">
                    <a16:creationId xmlns:a16="http://schemas.microsoft.com/office/drawing/2014/main" id="{D4FEC544-7998-9923-A2B5-5D3DB114227A}"/>
                  </a:ext>
                </a:extLst>
              </p14:cNvPr>
              <p14:cNvContentPartPr/>
              <p14:nvPr/>
            </p14:nvContentPartPr>
            <p14:xfrm>
              <a:off x="11033108" y="3717369"/>
              <a:ext cx="163080" cy="201240"/>
            </p14:xfrm>
          </p:contentPart>
        </mc:Choice>
        <mc:Fallback xmlns="">
          <p:pic>
            <p:nvPicPr>
              <p:cNvPr id="25" name="Ink 24">
                <a:extLst>
                  <a:ext uri="{FF2B5EF4-FFF2-40B4-BE49-F238E27FC236}">
                    <a16:creationId xmlns:a16="http://schemas.microsoft.com/office/drawing/2014/main" id="{D4FEC544-7998-9923-A2B5-5D3DB114227A}"/>
                  </a:ext>
                </a:extLst>
              </p:cNvPr>
              <p:cNvPicPr/>
              <p:nvPr/>
            </p:nvPicPr>
            <p:blipFill>
              <a:blip r:embed="rId19"/>
              <a:stretch>
                <a:fillRect/>
              </a:stretch>
            </p:blipFill>
            <p:spPr>
              <a:xfrm>
                <a:off x="11024108" y="3708353"/>
                <a:ext cx="180720" cy="218912"/>
              </a:xfrm>
              <a:prstGeom prst="rect">
                <a:avLst/>
              </a:prstGeom>
            </p:spPr>
          </p:pic>
        </mc:Fallback>
      </mc:AlternateContent>
      <p:grpSp>
        <p:nvGrpSpPr>
          <p:cNvPr id="29" name="Group 28">
            <a:extLst>
              <a:ext uri="{FF2B5EF4-FFF2-40B4-BE49-F238E27FC236}">
                <a16:creationId xmlns:a16="http://schemas.microsoft.com/office/drawing/2014/main" id="{E2F6DC4F-BAA7-F10F-ADFA-8A1D80135EB0}"/>
              </a:ext>
            </a:extLst>
          </p:cNvPr>
          <p:cNvGrpSpPr/>
          <p:nvPr/>
        </p:nvGrpSpPr>
        <p:grpSpPr>
          <a:xfrm>
            <a:off x="11295908" y="3713049"/>
            <a:ext cx="122400" cy="292680"/>
            <a:chOff x="11295908" y="3713049"/>
            <a:chExt cx="122400" cy="292680"/>
          </a:xfrm>
        </p:grpSpPr>
        <mc:AlternateContent xmlns:mc="http://schemas.openxmlformats.org/markup-compatibility/2006" xmlns:p14="http://schemas.microsoft.com/office/powerpoint/2010/main">
          <mc:Choice Requires="p14">
            <p:contentPart p14:bwMode="auto" r:id="rId20">
              <p14:nvContentPartPr>
                <p14:cNvPr id="26" name="Ink 25">
                  <a:extLst>
                    <a:ext uri="{FF2B5EF4-FFF2-40B4-BE49-F238E27FC236}">
                      <a16:creationId xmlns:a16="http://schemas.microsoft.com/office/drawing/2014/main" id="{E02DE9EB-675A-BD48-E716-4E8F682F8148}"/>
                    </a:ext>
                  </a:extLst>
                </p14:cNvPr>
                <p14:cNvContentPartPr/>
                <p14:nvPr/>
              </p14:nvContentPartPr>
              <p14:xfrm>
                <a:off x="11295908" y="3713049"/>
                <a:ext cx="122400" cy="283680"/>
              </p14:xfrm>
            </p:contentPart>
          </mc:Choice>
          <mc:Fallback xmlns="">
            <p:pic>
              <p:nvPicPr>
                <p:cNvPr id="26" name="Ink 25">
                  <a:extLst>
                    <a:ext uri="{FF2B5EF4-FFF2-40B4-BE49-F238E27FC236}">
                      <a16:creationId xmlns:a16="http://schemas.microsoft.com/office/drawing/2014/main" id="{E02DE9EB-675A-BD48-E716-4E8F682F8148}"/>
                    </a:ext>
                  </a:extLst>
                </p:cNvPr>
                <p:cNvPicPr/>
                <p:nvPr/>
              </p:nvPicPr>
              <p:blipFill>
                <a:blip r:embed="rId21"/>
                <a:stretch>
                  <a:fillRect/>
                </a:stretch>
              </p:blipFill>
              <p:spPr>
                <a:xfrm>
                  <a:off x="11286908" y="3704049"/>
                  <a:ext cx="140040" cy="30132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7" name="Ink 26">
                  <a:extLst>
                    <a:ext uri="{FF2B5EF4-FFF2-40B4-BE49-F238E27FC236}">
                      <a16:creationId xmlns:a16="http://schemas.microsoft.com/office/drawing/2014/main" id="{BF160BED-5811-C846-1368-538C29CA4933}"/>
                    </a:ext>
                  </a:extLst>
                </p14:cNvPr>
                <p14:cNvContentPartPr/>
                <p14:nvPr/>
              </p14:nvContentPartPr>
              <p14:xfrm>
                <a:off x="11350988" y="3952089"/>
                <a:ext cx="58680" cy="53640"/>
              </p14:xfrm>
            </p:contentPart>
          </mc:Choice>
          <mc:Fallback xmlns="">
            <p:pic>
              <p:nvPicPr>
                <p:cNvPr id="27" name="Ink 26">
                  <a:extLst>
                    <a:ext uri="{FF2B5EF4-FFF2-40B4-BE49-F238E27FC236}">
                      <a16:creationId xmlns:a16="http://schemas.microsoft.com/office/drawing/2014/main" id="{BF160BED-5811-C846-1368-538C29CA4933}"/>
                    </a:ext>
                  </a:extLst>
                </p:cNvPr>
                <p:cNvPicPr/>
                <p:nvPr/>
              </p:nvPicPr>
              <p:blipFill>
                <a:blip r:embed="rId23"/>
                <a:stretch>
                  <a:fillRect/>
                </a:stretch>
              </p:blipFill>
              <p:spPr>
                <a:xfrm>
                  <a:off x="11341988" y="3943089"/>
                  <a:ext cx="76320" cy="71280"/>
                </a:xfrm>
                <a:prstGeom prst="rect">
                  <a:avLst/>
                </a:prstGeom>
              </p:spPr>
            </p:pic>
          </mc:Fallback>
        </mc:AlternateContent>
      </p:grpSp>
    </p:spTree>
    <p:extLst>
      <p:ext uri="{BB962C8B-B14F-4D97-AF65-F5344CB8AC3E}">
        <p14:creationId xmlns:p14="http://schemas.microsoft.com/office/powerpoint/2010/main" val="9947000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5788</TotalTime>
  <Words>2794</Words>
  <Application>Microsoft Office PowerPoint</Application>
  <PresentationFormat>Widescreen</PresentationFormat>
  <Paragraphs>164</Paragraphs>
  <Slides>24</Slides>
  <Notes>13</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Ohio Juvenile Justice Working Group Overview &amp; Cuyahoga County Impacts/ Opportunities</vt:lpstr>
      <vt:lpstr>PowerPoint Presentation</vt:lpstr>
      <vt:lpstr>PowerPoint Presentation</vt:lpstr>
      <vt:lpstr>Rightsizing Corrections – Shifting the Institutional ODYS &amp; CCF Footprint  (1992-2014)</vt:lpstr>
      <vt:lpstr>PowerPoint Presentation</vt:lpstr>
      <vt:lpstr>PowerPoint Presentation</vt:lpstr>
      <vt:lpstr>PowerPoint Presentation</vt:lpstr>
      <vt:lpstr>Youth Crime Trends in Context</vt:lpstr>
      <vt:lpstr>PowerPoint Presentation</vt:lpstr>
      <vt:lpstr>PowerPoint Presentation</vt:lpstr>
      <vt:lpstr>PowerPoint Presentation</vt:lpstr>
      <vt:lpstr>PowerPoint Presentation</vt:lpstr>
      <vt:lpstr>Childhood Trauma: 2/3 of Kids in Cuyahoga Juvenile Justice System had Prior Child Welfare Involvement</vt:lpstr>
      <vt:lpstr>PowerPoint Presentation</vt:lpstr>
      <vt:lpstr>PowerPoint Presentation</vt:lpstr>
      <vt:lpstr>DYS Facility Staff Vacancies 11/24/2023</vt:lpstr>
      <vt:lpstr>Value of Diversion &amp; Community Based Programs:  Why Justice System Involvement Leads to Worse Youth Outcomes &amp; Less Safety </vt:lpstr>
      <vt:lpstr>Childhood Trauma: 2/3 of Kids in Cuyahoga Juvenile Justice System had Prior Child Welfare Involvement</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Gabriella Celeste</dc:creator>
  <cp:lastModifiedBy>Gabriella Celeste</cp:lastModifiedBy>
  <cp:revision>38</cp:revision>
  <dcterms:created xsi:type="dcterms:W3CDTF">2024-10-07T20:08:14Z</dcterms:created>
  <dcterms:modified xsi:type="dcterms:W3CDTF">2025-05-28T17:47:37Z</dcterms:modified>
</cp:coreProperties>
</file>