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67" r:id="rId6"/>
    <p:sldId id="265" r:id="rId7"/>
    <p:sldId id="264" r:id="rId8"/>
    <p:sldId id="268" r:id="rId9"/>
    <p:sldId id="270" r:id="rId10"/>
    <p:sldId id="271" r:id="rId11"/>
    <p:sldId id="261" r:id="rId12"/>
  </p:sldIdLst>
  <p:sldSz cx="10058400" cy="7772400"/>
  <p:notesSz cx="6858000" cy="9144000"/>
  <p:embeddedFontLst>
    <p:embeddedFont>
      <p:font typeface="Arial Bold" panose="020B0704020202020204" pitchFamily="3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DD0C3-E8B1-452B-B5A5-4FFB98D7C51E}" v="4" dt="2024-11-22T17:35:18.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82" autoAdjust="0"/>
  </p:normalViewPr>
  <p:slideViewPr>
    <p:cSldViewPr>
      <p:cViewPr varScale="1">
        <p:scale>
          <a:sx n="93" d="100"/>
          <a:sy n="93" d="100"/>
        </p:scale>
        <p:origin x="9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Revenue Sources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56-49C2-9D02-D9F8E3988D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56-49C2-9D02-D9F8E3988D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56-49C2-9D02-D9F8E3988D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56-49C2-9D02-D9F8E3988D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656-49C2-9D02-D9F8E3988D26}"/>
              </c:ext>
            </c:extLst>
          </c:dPt>
          <c:cat>
            <c:strRef>
              <c:f>Sheet1!$A$1:$A$5</c:f>
              <c:strCache>
                <c:ptCount val="5"/>
                <c:pt idx="0">
                  <c:v>Child Support Services - Chargeback</c:v>
                </c:pt>
                <c:pt idx="1">
                  <c:v>Federal Grant Revenue</c:v>
                </c:pt>
                <c:pt idx="2">
                  <c:v>Federal Non-Grant Revenue</c:v>
                </c:pt>
                <c:pt idx="3">
                  <c:v>State Non-Grant Revenue</c:v>
                </c:pt>
                <c:pt idx="4">
                  <c:v>Refunds &amp; Reimbursement Revenue</c:v>
                </c:pt>
              </c:strCache>
            </c:strRef>
          </c:cat>
          <c:val>
            <c:numRef>
              <c:f>Sheet1!$B$1:$B$5</c:f>
              <c:numCache>
                <c:formatCode>"$"#,##0.00</c:formatCode>
                <c:ptCount val="5"/>
                <c:pt idx="0">
                  <c:v>215938</c:v>
                </c:pt>
                <c:pt idx="1">
                  <c:v>46246516</c:v>
                </c:pt>
                <c:pt idx="2">
                  <c:v>6201947</c:v>
                </c:pt>
                <c:pt idx="3">
                  <c:v>3250839</c:v>
                </c:pt>
                <c:pt idx="4">
                  <c:v>590440</c:v>
                </c:pt>
              </c:numCache>
            </c:numRef>
          </c:val>
          <c:extLst>
            <c:ext xmlns:c16="http://schemas.microsoft.com/office/drawing/2014/chart" uri="{C3380CC4-5D6E-409C-BE32-E72D297353CC}">
              <c16:uniqueId val="{0000000A-5656-49C2-9D02-D9F8E3988D2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4415600935660403E-2"/>
          <c:y val="0.89482447145712596"/>
          <c:w val="0.91864780937215118"/>
          <c:h val="8.86775083053025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11475" y="512763"/>
            <a:ext cx="332105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08603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r>
              <a:rPr lang="en-US" dirty="0"/>
              <a:t>This slide will include some comparison data related to hotline calls and screen in/out reports</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75727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r>
              <a:rPr lang="en-US" dirty="0"/>
              <a:t>Will include a breakdown of revenue sources by category </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702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of approved 2024 expenditures.  Highlight some significant service items (i.e. FCSS contracted services and board and care cost)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59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personnel cost and FTE count.  Highlight attrition data.  Some data suggest that turnover particularly in child welfare cost agency’s approximately 70% to 200% of the exiting caseworker's salary.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94077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1475" y="512763"/>
            <a:ext cx="33210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any critical challenges facing the agency, any new and/or expanded initiatives, and conclude with the overall budget implications.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Upstream efforts (prevention plan framework, focus on kin).  Expanded collaboration (CWC, FCFC, CPT etc.) &amp; Community input (targeted conversations with fathers, lived experience,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42498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911475" y="512763"/>
            <a:ext cx="332105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mailto:dmerriman@cuyahogacounty.u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 Id="rId1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058400" cy="7772400"/>
            <a:chOff x="0" y="0"/>
            <a:chExt cx="13411200" cy="10363200"/>
          </a:xfrm>
        </p:grpSpPr>
        <p:sp>
          <p:nvSpPr>
            <p:cNvPr id="3" name="Freeform 3"/>
            <p:cNvSpPr/>
            <p:nvPr/>
          </p:nvSpPr>
          <p:spPr>
            <a:xfrm>
              <a:off x="0" y="0"/>
              <a:ext cx="13411200" cy="10363200"/>
            </a:xfrm>
            <a:custGeom>
              <a:avLst/>
              <a:gdLst/>
              <a:ahLst/>
              <a:cxnLst/>
              <a:rect l="l" t="t" r="r" b="b"/>
              <a:pathLst>
                <a:path w="13411200" h="10363200">
                  <a:moveTo>
                    <a:pt x="2762758" y="0"/>
                  </a:moveTo>
                  <a:lnTo>
                    <a:pt x="0" y="0"/>
                  </a:lnTo>
                  <a:lnTo>
                    <a:pt x="0" y="10363200"/>
                  </a:lnTo>
                  <a:lnTo>
                    <a:pt x="13411200" y="10363200"/>
                  </a:lnTo>
                  <a:lnTo>
                    <a:pt x="13411200" y="5523357"/>
                  </a:lnTo>
                  <a:lnTo>
                    <a:pt x="12182475" y="5403342"/>
                  </a:lnTo>
                  <a:lnTo>
                    <a:pt x="10439273" y="4791583"/>
                  </a:lnTo>
                  <a:lnTo>
                    <a:pt x="8090789" y="3577209"/>
                  </a:lnTo>
                  <a:lnTo>
                    <a:pt x="5027549" y="1665097"/>
                  </a:lnTo>
                  <a:lnTo>
                    <a:pt x="2762758" y="0"/>
                  </a:lnTo>
                  <a:close/>
                </a:path>
              </a:pathLst>
            </a:custGeom>
            <a:solidFill>
              <a:srgbClr val="1A5586"/>
            </a:solidFill>
          </p:spPr>
          <p:txBody>
            <a:bodyPr/>
            <a:lstStyle/>
            <a:p>
              <a:endParaRPr lang="en-US" dirty="0"/>
            </a:p>
          </p:txBody>
        </p:sp>
      </p:grpSp>
      <p:grpSp>
        <p:nvGrpSpPr>
          <p:cNvPr id="4" name="Group 4"/>
          <p:cNvGrpSpPr/>
          <p:nvPr/>
        </p:nvGrpSpPr>
        <p:grpSpPr>
          <a:xfrm>
            <a:off x="822961" y="2504525"/>
            <a:ext cx="768095" cy="768096"/>
            <a:chOff x="0" y="0"/>
            <a:chExt cx="1024127" cy="1024128"/>
          </a:xfrm>
        </p:grpSpPr>
        <p:sp>
          <p:nvSpPr>
            <p:cNvPr id="5" name="Freeform 5"/>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close/>
                </a:path>
              </a:pathLst>
            </a:custGeom>
            <a:blipFill>
              <a:blip r:embed="rId3"/>
              <a:stretch>
                <a:fillRect/>
              </a:stretch>
            </a:blipFill>
          </p:spPr>
          <p:txBody>
            <a:bodyPr/>
            <a:lstStyle/>
            <a:p>
              <a:endParaRPr lang="en-US" dirty="0"/>
            </a:p>
          </p:txBody>
        </p:sp>
      </p:grpSp>
      <p:sp>
        <p:nvSpPr>
          <p:cNvPr id="6" name="TextBox 6"/>
          <p:cNvSpPr txBox="1"/>
          <p:nvPr/>
        </p:nvSpPr>
        <p:spPr>
          <a:xfrm>
            <a:off x="1688083"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sp>
        <p:nvSpPr>
          <p:cNvPr id="7" name="TextBox 7"/>
          <p:cNvSpPr txBox="1"/>
          <p:nvPr/>
        </p:nvSpPr>
        <p:spPr>
          <a:xfrm>
            <a:off x="810259" y="4089915"/>
            <a:ext cx="3934460" cy="1285875"/>
          </a:xfrm>
          <a:prstGeom prst="rect">
            <a:avLst/>
          </a:prstGeom>
        </p:spPr>
        <p:txBody>
          <a:bodyPr lIns="0" tIns="0" rIns="0" bIns="0" rtlCol="0" anchor="t">
            <a:spAutoFit/>
          </a:bodyPr>
          <a:lstStyle/>
          <a:p>
            <a:pPr algn="l">
              <a:lnSpc>
                <a:spcPts val="4800"/>
              </a:lnSpc>
            </a:pPr>
            <a:r>
              <a:rPr lang="en-US" sz="4000" dirty="0">
                <a:solidFill>
                  <a:srgbClr val="FFFFFF"/>
                </a:solidFill>
                <a:latin typeface="Arial"/>
              </a:rPr>
              <a:t>TITLE GOES HERE</a:t>
            </a:r>
          </a:p>
        </p:txBody>
      </p:sp>
      <p:sp>
        <p:nvSpPr>
          <p:cNvPr id="8" name="TextBox 8"/>
          <p:cNvSpPr txBox="1"/>
          <p:nvPr/>
        </p:nvSpPr>
        <p:spPr>
          <a:xfrm>
            <a:off x="810260" y="4886840"/>
            <a:ext cx="2021839" cy="571500"/>
          </a:xfrm>
          <a:prstGeom prst="rect">
            <a:avLst/>
          </a:prstGeom>
        </p:spPr>
        <p:txBody>
          <a:bodyPr lIns="0" tIns="0" rIns="0" bIns="0" rtlCol="0" anchor="t">
            <a:spAutoFit/>
          </a:bodyPr>
          <a:lstStyle/>
          <a:p>
            <a:pPr algn="l">
              <a:lnSpc>
                <a:spcPts val="2160"/>
              </a:lnSpc>
            </a:pPr>
            <a:r>
              <a:rPr lang="en-US" sz="1800" dirty="0">
                <a:solidFill>
                  <a:srgbClr val="FFFFFF"/>
                </a:solidFill>
                <a:latin typeface="Arial"/>
              </a:rPr>
              <a:t>Speaker name	Title</a:t>
            </a:r>
          </a:p>
        </p:txBody>
      </p:sp>
      <p:sp>
        <p:nvSpPr>
          <p:cNvPr id="9" name="TextBox 9"/>
          <p:cNvSpPr txBox="1"/>
          <p:nvPr/>
        </p:nvSpPr>
        <p:spPr>
          <a:xfrm>
            <a:off x="1688083"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sp>
        <p:nvSpPr>
          <p:cNvPr id="10" name="TextBox 10"/>
          <p:cNvSpPr txBox="1"/>
          <p:nvPr/>
        </p:nvSpPr>
        <p:spPr>
          <a:xfrm>
            <a:off x="810259" y="4089915"/>
            <a:ext cx="3934460" cy="1285875"/>
          </a:xfrm>
          <a:prstGeom prst="rect">
            <a:avLst/>
          </a:prstGeom>
        </p:spPr>
        <p:txBody>
          <a:bodyPr lIns="0" tIns="0" rIns="0" bIns="0" rtlCol="0" anchor="t">
            <a:spAutoFit/>
          </a:bodyPr>
          <a:lstStyle/>
          <a:p>
            <a:pPr algn="l">
              <a:lnSpc>
                <a:spcPts val="4800"/>
              </a:lnSpc>
            </a:pPr>
            <a:r>
              <a:rPr lang="en-US" sz="4000" dirty="0">
                <a:solidFill>
                  <a:srgbClr val="FFFFFF"/>
                </a:solidFill>
                <a:latin typeface="Arial"/>
              </a:rPr>
              <a:t>TITLE GOES HERE</a:t>
            </a:r>
          </a:p>
        </p:txBody>
      </p:sp>
      <p:sp>
        <p:nvSpPr>
          <p:cNvPr id="11" name="TextBox 11"/>
          <p:cNvSpPr txBox="1"/>
          <p:nvPr/>
        </p:nvSpPr>
        <p:spPr>
          <a:xfrm>
            <a:off x="810260" y="4886840"/>
            <a:ext cx="2021839" cy="571500"/>
          </a:xfrm>
          <a:prstGeom prst="rect">
            <a:avLst/>
          </a:prstGeom>
        </p:spPr>
        <p:txBody>
          <a:bodyPr lIns="0" tIns="0" rIns="0" bIns="0" rtlCol="0" anchor="t">
            <a:spAutoFit/>
          </a:bodyPr>
          <a:lstStyle/>
          <a:p>
            <a:pPr algn="l">
              <a:lnSpc>
                <a:spcPts val="2160"/>
              </a:lnSpc>
            </a:pPr>
            <a:r>
              <a:rPr lang="en-US" sz="1800" dirty="0">
                <a:solidFill>
                  <a:srgbClr val="FFFFFF"/>
                </a:solidFill>
                <a:latin typeface="Arial"/>
              </a:rPr>
              <a:t>Speaker name	Title</a:t>
            </a:r>
          </a:p>
        </p:txBody>
      </p:sp>
      <p:grpSp>
        <p:nvGrpSpPr>
          <p:cNvPr id="12" name="Group 12"/>
          <p:cNvGrpSpPr/>
          <p:nvPr/>
        </p:nvGrpSpPr>
        <p:grpSpPr>
          <a:xfrm>
            <a:off x="0" y="0"/>
            <a:ext cx="10058400" cy="7772400"/>
            <a:chOff x="0" y="0"/>
            <a:chExt cx="13411200" cy="10363200"/>
          </a:xfrm>
        </p:grpSpPr>
        <p:sp>
          <p:nvSpPr>
            <p:cNvPr id="13" name="Freeform 13"/>
            <p:cNvSpPr/>
            <p:nvPr/>
          </p:nvSpPr>
          <p:spPr>
            <a:xfrm>
              <a:off x="0" y="0"/>
              <a:ext cx="13411200" cy="10363200"/>
            </a:xfrm>
            <a:custGeom>
              <a:avLst/>
              <a:gdLst/>
              <a:ahLst/>
              <a:cxnLst/>
              <a:rect l="l" t="t" r="r" b="b"/>
              <a:pathLst>
                <a:path w="13411200" h="10363200">
                  <a:moveTo>
                    <a:pt x="2762758" y="0"/>
                  </a:moveTo>
                  <a:lnTo>
                    <a:pt x="0" y="0"/>
                  </a:lnTo>
                  <a:lnTo>
                    <a:pt x="0" y="10363200"/>
                  </a:lnTo>
                  <a:lnTo>
                    <a:pt x="13411200" y="10363200"/>
                  </a:lnTo>
                  <a:lnTo>
                    <a:pt x="13411200" y="5523357"/>
                  </a:lnTo>
                  <a:lnTo>
                    <a:pt x="12182475" y="5403342"/>
                  </a:lnTo>
                  <a:lnTo>
                    <a:pt x="10439273" y="4791583"/>
                  </a:lnTo>
                  <a:lnTo>
                    <a:pt x="8090789" y="3577209"/>
                  </a:lnTo>
                  <a:lnTo>
                    <a:pt x="5027549" y="1665097"/>
                  </a:lnTo>
                  <a:lnTo>
                    <a:pt x="2762758" y="0"/>
                  </a:lnTo>
                  <a:close/>
                </a:path>
              </a:pathLst>
            </a:custGeom>
            <a:solidFill>
              <a:srgbClr val="1A5586"/>
            </a:solidFill>
          </p:spPr>
          <p:txBody>
            <a:bodyPr/>
            <a:lstStyle/>
            <a:p>
              <a:endParaRPr lang="en-US" dirty="0"/>
            </a:p>
          </p:txBody>
        </p:sp>
      </p:grpSp>
      <p:grpSp>
        <p:nvGrpSpPr>
          <p:cNvPr id="14" name="Group 14"/>
          <p:cNvGrpSpPr/>
          <p:nvPr/>
        </p:nvGrpSpPr>
        <p:grpSpPr>
          <a:xfrm>
            <a:off x="1754066" y="0"/>
            <a:ext cx="8313859" cy="7702259"/>
            <a:chOff x="0" y="0"/>
            <a:chExt cx="11085145" cy="10269679"/>
          </a:xfrm>
        </p:grpSpPr>
        <p:sp>
          <p:nvSpPr>
            <p:cNvPr id="15" name="Freeform 15"/>
            <p:cNvSpPr/>
            <p:nvPr/>
          </p:nvSpPr>
          <p:spPr>
            <a:xfrm>
              <a:off x="0" y="0"/>
              <a:ext cx="11085195" cy="10269728"/>
            </a:xfrm>
            <a:custGeom>
              <a:avLst/>
              <a:gdLst/>
              <a:ahLst/>
              <a:cxnLst/>
              <a:rect l="l" t="t" r="r" b="b"/>
              <a:pathLst>
                <a:path w="11085195" h="10269728">
                  <a:moveTo>
                    <a:pt x="0" y="0"/>
                  </a:moveTo>
                  <a:lnTo>
                    <a:pt x="11085195" y="0"/>
                  </a:lnTo>
                  <a:lnTo>
                    <a:pt x="11085195" y="10269728"/>
                  </a:lnTo>
                  <a:lnTo>
                    <a:pt x="0" y="10269728"/>
                  </a:lnTo>
                  <a:close/>
                </a:path>
              </a:pathLst>
            </a:custGeom>
            <a:blipFill>
              <a:blip r:embed="rId4"/>
              <a:stretch>
                <a:fillRect t="-13" b="-13"/>
              </a:stretch>
            </a:blipFill>
          </p:spPr>
          <p:txBody>
            <a:bodyPr/>
            <a:lstStyle/>
            <a:p>
              <a:endParaRPr lang="en-US" dirty="0"/>
            </a:p>
          </p:txBody>
        </p:sp>
      </p:grpSp>
      <p:grpSp>
        <p:nvGrpSpPr>
          <p:cNvPr id="16" name="Group 16"/>
          <p:cNvGrpSpPr/>
          <p:nvPr/>
        </p:nvGrpSpPr>
        <p:grpSpPr>
          <a:xfrm>
            <a:off x="832486" y="2504525"/>
            <a:ext cx="768095" cy="768096"/>
            <a:chOff x="0" y="0"/>
            <a:chExt cx="1024127" cy="1024128"/>
          </a:xfrm>
        </p:grpSpPr>
        <p:sp>
          <p:nvSpPr>
            <p:cNvPr id="17" name="Freeform 17"/>
            <p:cNvSpPr/>
            <p:nvPr/>
          </p:nvSpPr>
          <p:spPr>
            <a:xfrm>
              <a:off x="0" y="0"/>
              <a:ext cx="1024128" cy="1024128"/>
            </a:xfrm>
            <a:custGeom>
              <a:avLst/>
              <a:gdLst/>
              <a:ahLst/>
              <a:cxnLst/>
              <a:rect l="l" t="t" r="r" b="b"/>
              <a:pathLst>
                <a:path w="1024128" h="1024128">
                  <a:moveTo>
                    <a:pt x="0" y="0"/>
                  </a:moveTo>
                  <a:lnTo>
                    <a:pt x="1024128" y="0"/>
                  </a:lnTo>
                  <a:lnTo>
                    <a:pt x="1024128" y="1024128"/>
                  </a:lnTo>
                  <a:lnTo>
                    <a:pt x="0" y="1024128"/>
                  </a:lnTo>
                  <a:close/>
                </a:path>
              </a:pathLst>
            </a:custGeom>
            <a:blipFill>
              <a:blip r:embed="rId3"/>
              <a:stretch>
                <a:fillRect/>
              </a:stretch>
            </a:blipFill>
          </p:spPr>
          <p:txBody>
            <a:bodyPr/>
            <a:lstStyle/>
            <a:p>
              <a:endParaRPr lang="en-US" dirty="0"/>
            </a:p>
          </p:txBody>
        </p:sp>
      </p:grpSp>
      <p:sp>
        <p:nvSpPr>
          <p:cNvPr id="18" name="TextBox 18"/>
          <p:cNvSpPr txBox="1"/>
          <p:nvPr/>
        </p:nvSpPr>
        <p:spPr>
          <a:xfrm>
            <a:off x="1697609"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sp>
        <p:nvSpPr>
          <p:cNvPr id="19" name="TextBox 19"/>
          <p:cNvSpPr txBox="1"/>
          <p:nvPr/>
        </p:nvSpPr>
        <p:spPr>
          <a:xfrm>
            <a:off x="316646" y="3636792"/>
            <a:ext cx="5412612" cy="1285875"/>
          </a:xfrm>
          <a:prstGeom prst="rect">
            <a:avLst/>
          </a:prstGeom>
        </p:spPr>
        <p:txBody>
          <a:bodyPr lIns="0" tIns="0" rIns="0" bIns="0" rtlCol="0" anchor="t">
            <a:spAutoFit/>
          </a:bodyPr>
          <a:lstStyle/>
          <a:p>
            <a:pPr algn="l">
              <a:lnSpc>
                <a:spcPts val="4800"/>
              </a:lnSpc>
            </a:pPr>
            <a:r>
              <a:rPr lang="en-US" sz="4000" spc="-5" dirty="0">
                <a:solidFill>
                  <a:srgbClr val="FFFFFF"/>
                </a:solidFill>
                <a:latin typeface="Arial"/>
              </a:rPr>
              <a:t>Department of Health </a:t>
            </a:r>
          </a:p>
          <a:p>
            <a:pPr algn="l">
              <a:lnSpc>
                <a:spcPts val="4800"/>
              </a:lnSpc>
            </a:pPr>
            <a:r>
              <a:rPr lang="en-US" sz="4000" spc="-5" dirty="0">
                <a:solidFill>
                  <a:srgbClr val="FFFFFF"/>
                </a:solidFill>
                <a:latin typeface="Arial"/>
              </a:rPr>
              <a:t>and Human Services</a:t>
            </a:r>
          </a:p>
        </p:txBody>
      </p:sp>
      <p:grpSp>
        <p:nvGrpSpPr>
          <p:cNvPr id="20" name="Group 20"/>
          <p:cNvGrpSpPr/>
          <p:nvPr/>
        </p:nvGrpSpPr>
        <p:grpSpPr>
          <a:xfrm>
            <a:off x="2241755" y="4925961"/>
            <a:ext cx="108155" cy="369332"/>
            <a:chOff x="0" y="0"/>
            <a:chExt cx="144207" cy="492443"/>
          </a:xfrm>
        </p:grpSpPr>
        <p:sp>
          <p:nvSpPr>
            <p:cNvPr id="21" name="Freeform 21"/>
            <p:cNvSpPr/>
            <p:nvPr/>
          </p:nvSpPr>
          <p:spPr>
            <a:xfrm>
              <a:off x="0" y="0"/>
              <a:ext cx="144145" cy="492506"/>
            </a:xfrm>
            <a:custGeom>
              <a:avLst/>
              <a:gdLst/>
              <a:ahLst/>
              <a:cxnLst/>
              <a:rect l="l" t="t" r="r" b="b"/>
              <a:pathLst>
                <a:path w="144145" h="492506">
                  <a:moveTo>
                    <a:pt x="0" y="0"/>
                  </a:moveTo>
                  <a:lnTo>
                    <a:pt x="144145" y="0"/>
                  </a:lnTo>
                  <a:lnTo>
                    <a:pt x="144145" y="492506"/>
                  </a:lnTo>
                  <a:lnTo>
                    <a:pt x="0" y="492506"/>
                  </a:lnTo>
                  <a:close/>
                </a:path>
              </a:pathLst>
            </a:custGeom>
            <a:solidFill>
              <a:srgbClr val="1A5586"/>
            </a:solidFill>
          </p:spPr>
          <p:txBody>
            <a:bodyPr/>
            <a:lstStyle/>
            <a:p>
              <a:endParaRPr lang="en-US" dirty="0"/>
            </a:p>
          </p:txBody>
        </p:sp>
      </p:grpSp>
      <p:sp>
        <p:nvSpPr>
          <p:cNvPr id="22" name="TextBox 22"/>
          <p:cNvSpPr txBox="1"/>
          <p:nvPr/>
        </p:nvSpPr>
        <p:spPr>
          <a:xfrm>
            <a:off x="316646" y="5137911"/>
            <a:ext cx="3221540" cy="1104900"/>
          </a:xfrm>
          <a:prstGeom prst="rect">
            <a:avLst/>
          </a:prstGeom>
        </p:spPr>
        <p:txBody>
          <a:bodyPr lIns="0" tIns="0" rIns="0" bIns="0" rtlCol="0" anchor="t">
            <a:spAutoFit/>
          </a:bodyPr>
          <a:lstStyle/>
          <a:p>
            <a:pPr algn="l">
              <a:lnSpc>
                <a:spcPts val="2160"/>
              </a:lnSpc>
            </a:pPr>
            <a:r>
              <a:rPr lang="en-US" sz="1800" spc="-71" dirty="0">
                <a:solidFill>
                  <a:srgbClr val="FFFFFF"/>
                </a:solidFill>
                <a:latin typeface="Arial"/>
              </a:rPr>
              <a:t>David Merriman</a:t>
            </a:r>
          </a:p>
          <a:p>
            <a:pPr algn="l">
              <a:lnSpc>
                <a:spcPts val="2160"/>
              </a:lnSpc>
            </a:pPr>
            <a:r>
              <a:rPr lang="en-US" sz="1800" spc="-71" dirty="0">
                <a:solidFill>
                  <a:srgbClr val="FFFFFF"/>
                </a:solidFill>
                <a:latin typeface="Arial"/>
              </a:rPr>
              <a:t>Director</a:t>
            </a:r>
          </a:p>
          <a:p>
            <a:pPr algn="l">
              <a:lnSpc>
                <a:spcPts val="2160"/>
              </a:lnSpc>
            </a:pPr>
            <a:r>
              <a:rPr lang="en-US" sz="1800" u="sng" spc="-71" dirty="0">
                <a:solidFill>
                  <a:srgbClr val="FFFFFF"/>
                </a:solidFill>
                <a:latin typeface="Arial Bold"/>
                <a:hlinkClick r:id="rId5" tooltip="mailto:dmerriman@cuyahogacounty.us"/>
              </a:rPr>
              <a:t>dmerriman@cuyahogacounty.us</a:t>
            </a:r>
          </a:p>
        </p:txBody>
      </p:sp>
      <p:sp>
        <p:nvSpPr>
          <p:cNvPr id="23" name="Freeform 23"/>
          <p:cNvSpPr/>
          <p:nvPr/>
        </p:nvSpPr>
        <p:spPr>
          <a:xfrm>
            <a:off x="0" y="0"/>
            <a:ext cx="14630400" cy="8229600"/>
          </a:xfrm>
          <a:custGeom>
            <a:avLst/>
            <a:gdLst/>
            <a:ahLst/>
            <a:cxnLst/>
            <a:rect l="l" t="t" r="r" b="b"/>
            <a:pathLst>
              <a:path w="14630400" h="8229600">
                <a:moveTo>
                  <a:pt x="0" y="0"/>
                </a:moveTo>
                <a:lnTo>
                  <a:pt x="14630400" y="0"/>
                </a:lnTo>
                <a:lnTo>
                  <a:pt x="14630400" y="8229600"/>
                </a:lnTo>
                <a:lnTo>
                  <a:pt x="0" y="8229600"/>
                </a:lnTo>
                <a:lnTo>
                  <a:pt x="0" y="0"/>
                </a:lnTo>
                <a:close/>
              </a:path>
            </a:pathLst>
          </a:custGeom>
          <a:blipFill>
            <a:blip r:embed="rId6"/>
            <a:stretch>
              <a:fillRect t="-121" b="-121"/>
            </a:stretch>
          </a:blipFill>
        </p:spPr>
        <p:txBody>
          <a:bodyPr/>
          <a:lstStyle/>
          <a:p>
            <a:endParaRPr lang="en-US" dirty="0"/>
          </a:p>
        </p:txBody>
      </p:sp>
      <p:grpSp>
        <p:nvGrpSpPr>
          <p:cNvPr id="24" name="Group 24"/>
          <p:cNvGrpSpPr/>
          <p:nvPr/>
        </p:nvGrpSpPr>
        <p:grpSpPr>
          <a:xfrm>
            <a:off x="0" y="0"/>
            <a:ext cx="6766559" cy="8229600"/>
            <a:chOff x="0" y="0"/>
            <a:chExt cx="9022079" cy="10972800"/>
          </a:xfrm>
        </p:grpSpPr>
        <p:sp>
          <p:nvSpPr>
            <p:cNvPr id="25" name="Freeform 25"/>
            <p:cNvSpPr/>
            <p:nvPr/>
          </p:nvSpPr>
          <p:spPr>
            <a:xfrm>
              <a:off x="0" y="0"/>
              <a:ext cx="9021699" cy="10972800"/>
            </a:xfrm>
            <a:custGeom>
              <a:avLst/>
              <a:gdLst/>
              <a:ahLst/>
              <a:cxnLst/>
              <a:rect l="l" t="t" r="r" b="b"/>
              <a:pathLst>
                <a:path w="9021699" h="10972800">
                  <a:moveTo>
                    <a:pt x="9021699" y="10972800"/>
                  </a:moveTo>
                  <a:lnTo>
                    <a:pt x="0" y="10972800"/>
                  </a:lnTo>
                  <a:lnTo>
                    <a:pt x="0" y="0"/>
                  </a:lnTo>
                  <a:lnTo>
                    <a:pt x="9021699" y="0"/>
                  </a:lnTo>
                  <a:lnTo>
                    <a:pt x="9021699" y="10972800"/>
                  </a:lnTo>
                  <a:close/>
                </a:path>
              </a:pathLst>
            </a:custGeom>
            <a:solidFill>
              <a:srgbClr val="404040">
                <a:alpha val="79608"/>
              </a:srgbClr>
            </a:solidFill>
          </p:spPr>
          <p:txBody>
            <a:bodyPr/>
            <a:lstStyle/>
            <a:p>
              <a:endParaRPr lang="en-US" dirty="0"/>
            </a:p>
          </p:txBody>
        </p:sp>
      </p:grpSp>
      <p:sp>
        <p:nvSpPr>
          <p:cNvPr id="26" name="Freeform 26"/>
          <p:cNvSpPr/>
          <p:nvPr/>
        </p:nvSpPr>
        <p:spPr>
          <a:xfrm>
            <a:off x="570898" y="1578274"/>
            <a:ext cx="982065" cy="982052"/>
          </a:xfrm>
          <a:custGeom>
            <a:avLst/>
            <a:gdLst/>
            <a:ahLst/>
            <a:cxnLst/>
            <a:rect l="l" t="t" r="r" b="b"/>
            <a:pathLst>
              <a:path w="982065" h="982052">
                <a:moveTo>
                  <a:pt x="0" y="0"/>
                </a:moveTo>
                <a:lnTo>
                  <a:pt x="982065" y="0"/>
                </a:lnTo>
                <a:lnTo>
                  <a:pt x="982065" y="982052"/>
                </a:lnTo>
                <a:lnTo>
                  <a:pt x="0" y="982052"/>
                </a:lnTo>
                <a:lnTo>
                  <a:pt x="0" y="0"/>
                </a:lnTo>
                <a:close/>
              </a:path>
            </a:pathLst>
          </a:custGeom>
          <a:blipFill>
            <a:blip r:embed="rId7"/>
            <a:stretch>
              <a:fillRect l="-242" r="-242"/>
            </a:stretch>
          </a:blipFill>
        </p:spPr>
        <p:txBody>
          <a:bodyPr/>
          <a:lstStyle/>
          <a:p>
            <a:endParaRPr lang="en-US" dirty="0"/>
          </a:p>
        </p:txBody>
      </p:sp>
      <p:sp>
        <p:nvSpPr>
          <p:cNvPr id="27" name="TextBox 27"/>
          <p:cNvSpPr txBox="1"/>
          <p:nvPr/>
        </p:nvSpPr>
        <p:spPr>
          <a:xfrm>
            <a:off x="570898" y="2915951"/>
            <a:ext cx="6177572" cy="1474058"/>
          </a:xfrm>
          <a:prstGeom prst="rect">
            <a:avLst/>
          </a:prstGeom>
        </p:spPr>
        <p:txBody>
          <a:bodyPr wrap="square" lIns="0" tIns="0" rIns="0" bIns="0" rtlCol="0" anchor="t">
            <a:spAutoFit/>
          </a:bodyPr>
          <a:lstStyle/>
          <a:p>
            <a:pPr algn="l">
              <a:lnSpc>
                <a:spcPts val="6120"/>
              </a:lnSpc>
            </a:pPr>
            <a:r>
              <a:rPr lang="en-US" sz="3600" spc="-305" dirty="0">
                <a:solidFill>
                  <a:srgbClr val="FFFFFF"/>
                </a:solidFill>
                <a:latin typeface="Arial"/>
              </a:rPr>
              <a:t>Cuyahoga County Department of Health and Human Services</a:t>
            </a:r>
          </a:p>
        </p:txBody>
      </p:sp>
      <p:sp>
        <p:nvSpPr>
          <p:cNvPr id="28" name="TextBox 28"/>
          <p:cNvSpPr txBox="1"/>
          <p:nvPr/>
        </p:nvSpPr>
        <p:spPr>
          <a:xfrm>
            <a:off x="570898" y="6255320"/>
            <a:ext cx="6105567" cy="1076325"/>
          </a:xfrm>
          <a:prstGeom prst="rect">
            <a:avLst/>
          </a:prstGeom>
        </p:spPr>
        <p:txBody>
          <a:bodyPr wrap="square" lIns="0" tIns="0" rIns="0" bIns="0" rtlCol="0" anchor="t">
            <a:spAutoFit/>
          </a:bodyPr>
          <a:lstStyle/>
          <a:p>
            <a:pPr algn="l">
              <a:lnSpc>
                <a:spcPts val="2760"/>
              </a:lnSpc>
            </a:pPr>
            <a:r>
              <a:rPr lang="en-US" sz="2300" spc="-75" dirty="0">
                <a:solidFill>
                  <a:srgbClr val="FFFFFF"/>
                </a:solidFill>
                <a:latin typeface="Arial"/>
              </a:rPr>
              <a:t>Division of Children and Family Services </a:t>
            </a:r>
          </a:p>
          <a:p>
            <a:pPr algn="l">
              <a:lnSpc>
                <a:spcPts val="2760"/>
              </a:lnSpc>
            </a:pPr>
            <a:r>
              <a:rPr lang="en-US" sz="2300" spc="-75" dirty="0">
                <a:solidFill>
                  <a:srgbClr val="FFFFFF"/>
                </a:solidFill>
                <a:latin typeface="Arial"/>
              </a:rPr>
              <a:t>Jacqueline Fletcher</a:t>
            </a:r>
          </a:p>
          <a:p>
            <a:pPr algn="l">
              <a:lnSpc>
                <a:spcPts val="2760"/>
              </a:lnSpc>
            </a:pPr>
            <a:r>
              <a:rPr lang="en-US" sz="2300" spc="-85" dirty="0">
                <a:solidFill>
                  <a:srgbClr val="FFFFFF"/>
                </a:solidFill>
                <a:latin typeface="Arial"/>
              </a:rPr>
              <a:t>November 25,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865120" cy="1788160"/>
            <a:chOff x="0" y="0"/>
            <a:chExt cx="3820160" cy="2384213"/>
          </a:xfrm>
        </p:grpSpPr>
        <p:grpSp>
          <p:nvGrpSpPr>
            <p:cNvPr id="3" name="Group 3"/>
            <p:cNvGrpSpPr/>
            <p:nvPr/>
          </p:nvGrpSpPr>
          <p:grpSpPr>
            <a:xfrm>
              <a:off x="1" y="0"/>
              <a:ext cx="3748193" cy="2346960"/>
              <a:chOff x="0" y="0"/>
              <a:chExt cx="3748193" cy="2346960"/>
            </a:xfrm>
          </p:grpSpPr>
          <p:sp>
            <p:nvSpPr>
              <p:cNvPr id="4" name="Freeform 4"/>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 name="Freeform 5"/>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Freeform 7"/>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8" name="Freeform 8"/>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grpSp>
          <p:nvGrpSpPr>
            <p:cNvPr id="9" name="Group 9"/>
            <p:cNvGrpSpPr/>
            <p:nvPr/>
          </p:nvGrpSpPr>
          <p:grpSpPr>
            <a:xfrm>
              <a:off x="0" y="0"/>
              <a:ext cx="2597573" cy="2324947"/>
              <a:chOff x="0" y="0"/>
              <a:chExt cx="2597573" cy="2324947"/>
            </a:xfrm>
          </p:grpSpPr>
          <p:sp>
            <p:nvSpPr>
              <p:cNvPr id="10" name="Freeform 10"/>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11" name="Group 11"/>
          <p:cNvGrpSpPr/>
          <p:nvPr/>
        </p:nvGrpSpPr>
        <p:grpSpPr>
          <a:xfrm>
            <a:off x="0" y="6944868"/>
            <a:ext cx="10058400" cy="828040"/>
            <a:chOff x="0" y="0"/>
            <a:chExt cx="13411200" cy="1104053"/>
          </a:xfrm>
        </p:grpSpPr>
        <p:sp>
          <p:nvSpPr>
            <p:cNvPr id="12" name="Freeform 12"/>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13" name="TextBox 13"/>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14" name="Group 14"/>
          <p:cNvGrpSpPr/>
          <p:nvPr/>
        </p:nvGrpSpPr>
        <p:grpSpPr>
          <a:xfrm>
            <a:off x="7708136" y="7158121"/>
            <a:ext cx="836672" cy="499788"/>
            <a:chOff x="0" y="0"/>
            <a:chExt cx="1115563" cy="666384"/>
          </a:xfrm>
        </p:grpSpPr>
        <p:sp>
          <p:nvSpPr>
            <p:cNvPr id="15" name="Freeform 15"/>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16" name="Freeform 16"/>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17" name="TextBox 17"/>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pc="-71" dirty="0">
                  <a:solidFill>
                    <a:srgbClr val="FFFFFF"/>
                  </a:solidFill>
                  <a:latin typeface="Arial"/>
                </a:rPr>
                <a:t>2</a:t>
              </a:r>
              <a:endParaRPr lang="en-US" sz="1800" spc="-71" dirty="0">
                <a:solidFill>
                  <a:srgbClr val="FFFFFF"/>
                </a:solidFill>
                <a:latin typeface="Arial"/>
              </a:endParaRPr>
            </a:p>
          </p:txBody>
        </p:sp>
      </p:grpSp>
      <p:grpSp>
        <p:nvGrpSpPr>
          <p:cNvPr id="18" name="Group 18"/>
          <p:cNvGrpSpPr/>
          <p:nvPr/>
        </p:nvGrpSpPr>
        <p:grpSpPr>
          <a:xfrm>
            <a:off x="8796530" y="7077196"/>
            <a:ext cx="566445" cy="566445"/>
            <a:chOff x="0" y="0"/>
            <a:chExt cx="755260" cy="755260"/>
          </a:xfrm>
        </p:grpSpPr>
        <p:sp>
          <p:nvSpPr>
            <p:cNvPr id="19" name="Freeform 19"/>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1"/>
              <a:stretch>
                <a:fillRect r="1" b="1"/>
              </a:stretch>
            </a:blipFill>
          </p:spPr>
          <p:txBody>
            <a:bodyPr/>
            <a:lstStyle/>
            <a:p>
              <a:endParaRPr lang="en-US" dirty="0"/>
            </a:p>
          </p:txBody>
        </p:sp>
      </p:grpSp>
      <p:sp>
        <p:nvSpPr>
          <p:cNvPr id="20" name="TextBox 20"/>
          <p:cNvSpPr txBox="1"/>
          <p:nvPr/>
        </p:nvSpPr>
        <p:spPr>
          <a:xfrm>
            <a:off x="1981200" y="252352"/>
            <a:ext cx="6477000" cy="1280735"/>
          </a:xfrm>
          <a:prstGeom prst="rect">
            <a:avLst/>
          </a:prstGeom>
        </p:spPr>
        <p:txBody>
          <a:bodyPr wrap="square" lIns="0" tIns="0" rIns="0" bIns="0" rtlCol="0" anchor="t">
            <a:spAutoFit/>
          </a:bodyPr>
          <a:lstStyle/>
          <a:p>
            <a:pPr algn="ctr">
              <a:lnSpc>
                <a:spcPts val="3359"/>
              </a:lnSpc>
            </a:pPr>
            <a:endParaRPr lang="en-US" sz="2400" dirty="0">
              <a:solidFill>
                <a:srgbClr val="000000"/>
              </a:solidFill>
              <a:latin typeface="Arial Bold"/>
            </a:endParaRPr>
          </a:p>
          <a:p>
            <a:pPr algn="ctr">
              <a:lnSpc>
                <a:spcPts val="3359"/>
              </a:lnSpc>
            </a:pPr>
            <a:r>
              <a:rPr lang="en-US" sz="2799" dirty="0">
                <a:solidFill>
                  <a:srgbClr val="000000"/>
                </a:solidFill>
                <a:latin typeface="Arial Bold"/>
              </a:rPr>
              <a:t> </a:t>
            </a:r>
          </a:p>
          <a:p>
            <a:pPr algn="ctr">
              <a:lnSpc>
                <a:spcPts val="3359"/>
              </a:lnSpc>
            </a:pPr>
            <a:endParaRPr lang="en-US" sz="2799" dirty="0">
              <a:solidFill>
                <a:srgbClr val="000000"/>
              </a:solidFill>
              <a:latin typeface="Arial Bold"/>
            </a:endParaRPr>
          </a:p>
        </p:txBody>
      </p:sp>
      <p:sp>
        <p:nvSpPr>
          <p:cNvPr id="21" name="TextBox 21"/>
          <p:cNvSpPr txBox="1"/>
          <p:nvPr/>
        </p:nvSpPr>
        <p:spPr>
          <a:xfrm>
            <a:off x="519546" y="1473760"/>
            <a:ext cx="8755520" cy="830997"/>
          </a:xfrm>
          <a:prstGeom prst="rect">
            <a:avLst/>
          </a:prstGeom>
        </p:spPr>
        <p:txBody>
          <a:bodyPr wrap="square" lIns="0" tIns="0" rIns="0" bIns="0" rtlCol="0" anchor="t">
            <a:spAutoFit/>
          </a:bodyPr>
          <a:lstStyle/>
          <a:p>
            <a:endParaRPr lang="en-US" sz="2000" b="1" dirty="0">
              <a:latin typeface="Arial Bold" panose="020B0704020202020204" pitchFamily="34" charset="0"/>
              <a:cs typeface="Arial Bold" panose="020B0704020202020204" pitchFamily="34" charset="0"/>
            </a:endParaRPr>
          </a:p>
          <a:p>
            <a:r>
              <a:rPr lang="en-US" sz="2000" b="1" dirty="0">
                <a:latin typeface="Arial Bold" panose="020B0704020202020204" pitchFamily="34" charset="0"/>
                <a:cs typeface="Arial Bold" panose="020B0704020202020204" pitchFamily="34" charset="0"/>
              </a:rPr>
              <a:t>Division Overview</a:t>
            </a:r>
            <a:endParaRPr lang="en-US" sz="1400" dirty="0">
              <a:latin typeface="Arial Bold" panose="020B0704020202020204" pitchFamily="34" charset="0"/>
              <a:cs typeface="Arial Bold" panose="020B0704020202020204" pitchFamily="34" charset="0"/>
            </a:endParaRPr>
          </a:p>
          <a:p>
            <a:endParaRPr lang="en-US" sz="1400" dirty="0">
              <a:latin typeface="Arial Bold" panose="020B0704020202020204" pitchFamily="34" charset="0"/>
              <a:cs typeface="Arial Bold" panose="020B0704020202020204" pitchFamily="34" charset="0"/>
            </a:endParaRPr>
          </a:p>
        </p:txBody>
      </p:sp>
      <p:sp>
        <p:nvSpPr>
          <p:cNvPr id="23" name="TextBox 22">
            <a:extLst>
              <a:ext uri="{FF2B5EF4-FFF2-40B4-BE49-F238E27FC236}">
                <a16:creationId xmlns:a16="http://schemas.microsoft.com/office/drawing/2014/main" id="{0411553E-069D-72EE-82AE-4EBEB2F09679}"/>
              </a:ext>
            </a:extLst>
          </p:cNvPr>
          <p:cNvSpPr txBox="1"/>
          <p:nvPr/>
        </p:nvSpPr>
        <p:spPr>
          <a:xfrm>
            <a:off x="464680" y="2179466"/>
            <a:ext cx="8755520" cy="1453026"/>
          </a:xfrm>
          <a:prstGeom prst="rect">
            <a:avLst/>
          </a:prstGeom>
          <a:noFill/>
        </p:spPr>
        <p:txBody>
          <a:bodyPr wrap="square">
            <a:spAutoFit/>
          </a:bodyPr>
          <a:lstStyle/>
          <a:p>
            <a:pPr marL="0" marR="0" algn="just">
              <a:lnSpc>
                <a:spcPct val="106000"/>
              </a:lnSpc>
              <a:spcBef>
                <a:spcPts val="0"/>
              </a:spcBef>
              <a:spcAft>
                <a:spcPts val="800"/>
              </a:spcAft>
            </a:pPr>
            <a:r>
              <a:rPr lang="en-US" sz="14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CCDCFS works to assure children at risk of abuse and neglect are protected and nurtured within a family and with the support of the community as we strive to end the over-representation of people of color in the child welfare system.  Safety, permanency, and well-being are the goals for every child and family we encounter. Employees investigate allegations, assess child safety, and risk contributors, and help stabilize families that have been weakened through poverty, illness, or crisis. DCFS provides safe and appropriate placement for children in County custody, and help achieve permanency through reunification, legal custody, or adoption.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B80B1DA-1836-C0B2-33E3-306DC634733B}"/>
              </a:ext>
            </a:extLst>
          </p:cNvPr>
          <p:cNvSpPr txBox="1"/>
          <p:nvPr/>
        </p:nvSpPr>
        <p:spPr>
          <a:xfrm>
            <a:off x="2514600" y="344113"/>
            <a:ext cx="5029200" cy="646331"/>
          </a:xfrm>
          <a:prstGeom prst="rect">
            <a:avLst/>
          </a:prstGeom>
          <a:noFill/>
        </p:spPr>
        <p:txBody>
          <a:bodyPr wrap="square">
            <a:spAutoFit/>
          </a:bodyPr>
          <a:lstStyle/>
          <a:p>
            <a:pPr algn="ctr"/>
            <a:r>
              <a:rPr lang="en-US" sz="1800" dirty="0">
                <a:solidFill>
                  <a:srgbClr val="000000"/>
                </a:solidFill>
                <a:latin typeface="Arial Bold"/>
              </a:rPr>
              <a:t>Safe Children </a:t>
            </a:r>
          </a:p>
          <a:p>
            <a:pPr algn="ctr"/>
            <a:r>
              <a:rPr lang="en-US" sz="1800" dirty="0">
                <a:solidFill>
                  <a:srgbClr val="000000"/>
                </a:solidFill>
                <a:latin typeface="Arial Bold"/>
              </a:rPr>
              <a:t>Healthy and Stable Families</a:t>
            </a:r>
            <a:endParaRPr lang="en-US" sz="1800" dirty="0"/>
          </a:p>
        </p:txBody>
      </p:sp>
      <p:sp>
        <p:nvSpPr>
          <p:cNvPr id="27" name="TextBox 26">
            <a:extLst>
              <a:ext uri="{FF2B5EF4-FFF2-40B4-BE49-F238E27FC236}">
                <a16:creationId xmlns:a16="http://schemas.microsoft.com/office/drawing/2014/main" id="{D6896E4B-E236-6D23-8C14-F9BC4D9FEA96}"/>
              </a:ext>
            </a:extLst>
          </p:cNvPr>
          <p:cNvSpPr txBox="1"/>
          <p:nvPr/>
        </p:nvSpPr>
        <p:spPr>
          <a:xfrm>
            <a:off x="464680" y="3708672"/>
            <a:ext cx="7370066" cy="369332"/>
          </a:xfrm>
          <a:prstGeom prst="rect">
            <a:avLst/>
          </a:prstGeom>
          <a:noFill/>
        </p:spPr>
        <p:txBody>
          <a:bodyPr wrap="square">
            <a:spAutoFit/>
          </a:bodyPr>
          <a:lstStyle/>
          <a:p>
            <a:r>
              <a:rPr lang="en-US" b="1" dirty="0">
                <a:latin typeface="Arial Bold" panose="020B0704020202020204" pitchFamily="34" charset="0"/>
                <a:cs typeface="Arial Bold" panose="020B0704020202020204" pitchFamily="34" charset="0"/>
              </a:rPr>
              <a:t>Budget Highlights </a:t>
            </a:r>
            <a:endParaRPr lang="en-US" sz="1200" dirty="0">
              <a:latin typeface="Arial Bold" panose="020B0704020202020204" pitchFamily="34" charset="0"/>
              <a:cs typeface="Arial Bold" panose="020B0704020202020204" pitchFamily="34" charset="0"/>
            </a:endParaRPr>
          </a:p>
        </p:txBody>
      </p:sp>
      <p:sp>
        <p:nvSpPr>
          <p:cNvPr id="31" name="TextBox 30">
            <a:extLst>
              <a:ext uri="{FF2B5EF4-FFF2-40B4-BE49-F238E27FC236}">
                <a16:creationId xmlns:a16="http://schemas.microsoft.com/office/drawing/2014/main" id="{373BA119-1BEC-9762-5D08-57530A6268D8}"/>
              </a:ext>
            </a:extLst>
          </p:cNvPr>
          <p:cNvSpPr txBox="1"/>
          <p:nvPr/>
        </p:nvSpPr>
        <p:spPr>
          <a:xfrm>
            <a:off x="464680" y="4141516"/>
            <a:ext cx="8755520" cy="1815882"/>
          </a:xfrm>
          <a:prstGeom prst="rect">
            <a:avLst/>
          </a:prstGeom>
          <a:noFill/>
        </p:spPr>
        <p:txBody>
          <a:bodyPr wrap="square">
            <a:spAutoFit/>
          </a:bodyPr>
          <a:lstStyle/>
          <a:p>
            <a:pPr marL="285750" indent="-285750" algn="just">
              <a:buFont typeface="Arial" panose="020B0604020202020204" pitchFamily="34" charset="0"/>
              <a:buChar char="•"/>
            </a:pPr>
            <a:r>
              <a:rPr lang="en-US" sz="1400" dirty="0"/>
              <a:t>Served over 21,000 kids Y-T-D.  </a:t>
            </a:r>
          </a:p>
          <a:p>
            <a:pPr marL="285750" indent="-285750" algn="just">
              <a:buFont typeface="Arial" panose="020B0604020202020204" pitchFamily="34" charset="0"/>
              <a:buChar char="•"/>
            </a:pPr>
            <a:r>
              <a:rPr lang="en-US" sz="1400" dirty="0"/>
              <a:t>Revenue sources are varied and includes non-grant funds to support adoption subsidies, child enrichment programs, and youth transition services, with the largest contribution coming from Federal Title IV-E funding to support foster care as well as adoption and guardianship assistance services.   </a:t>
            </a:r>
          </a:p>
          <a:p>
            <a:pPr marL="285750" indent="-285750" algn="just">
              <a:buFont typeface="Arial" panose="020B0604020202020204" pitchFamily="34" charset="0"/>
              <a:buChar char="•"/>
            </a:pPr>
            <a:r>
              <a:rPr lang="en-US" sz="1400" dirty="0"/>
              <a:t>Expenditures for FY 2024 are expected to surpass 2023 spending primarily due to increased placement cost.</a:t>
            </a:r>
          </a:p>
          <a:p>
            <a:pPr marL="285750" indent="-285750" algn="just">
              <a:buFont typeface="Arial" panose="020B0604020202020204" pitchFamily="34" charset="0"/>
              <a:buChar char="•"/>
            </a:pPr>
            <a:r>
              <a:rPr lang="en-US" sz="1400" dirty="0"/>
              <a:t>Workforce recruitment and retention efforts have positively impacted the agency’s compliance with safety, permanency and wellbeing standards contained in the Ohio Revised and Administrative Code as well as the Federal Child &amp; Family Services Review.   </a:t>
            </a:r>
          </a:p>
        </p:txBody>
      </p:sp>
    </p:spTree>
    <p:extLst>
      <p:ext uri="{BB962C8B-B14F-4D97-AF65-F5344CB8AC3E}">
        <p14:creationId xmlns:p14="http://schemas.microsoft.com/office/powerpoint/2010/main" val="104214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4646180" y="2378223"/>
            <a:ext cx="2081860" cy="18639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BUDGETED FTE’s </a:t>
            </a:r>
          </a:p>
        </p:txBody>
      </p:sp>
      <p:sp>
        <p:nvSpPr>
          <p:cNvPr id="23" name="TextBox 23"/>
          <p:cNvSpPr txBox="1"/>
          <p:nvPr/>
        </p:nvSpPr>
        <p:spPr>
          <a:xfrm>
            <a:off x="4646180" y="2593529"/>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DCFS IS BUDGETED FOR 840 POSITIONS, OF WHICH 140 ARE SHARED SERVICES</a:t>
            </a:r>
          </a:p>
        </p:txBody>
      </p:sp>
      <p:sp>
        <p:nvSpPr>
          <p:cNvPr id="45" name="TextBox 45"/>
          <p:cNvSpPr txBox="1"/>
          <p:nvPr/>
        </p:nvSpPr>
        <p:spPr>
          <a:xfrm>
            <a:off x="5114075" y="3241798"/>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VACANCY RATE</a:t>
            </a:r>
          </a:p>
        </p:txBody>
      </p:sp>
      <p:sp>
        <p:nvSpPr>
          <p:cNvPr id="46" name="TextBox 46"/>
          <p:cNvSpPr txBox="1"/>
          <p:nvPr/>
        </p:nvSpPr>
        <p:spPr>
          <a:xfrm>
            <a:off x="5114075" y="4237101"/>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HIRING COUNTS</a:t>
            </a:r>
          </a:p>
        </p:txBody>
      </p:sp>
      <p:sp>
        <p:nvSpPr>
          <p:cNvPr id="47" name="TextBox 47"/>
          <p:cNvSpPr txBox="1"/>
          <p:nvPr/>
        </p:nvSpPr>
        <p:spPr>
          <a:xfrm>
            <a:off x="4784265" y="5096600"/>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RETENTION DATA</a:t>
            </a:r>
          </a:p>
        </p:txBody>
      </p:sp>
      <p:sp>
        <p:nvSpPr>
          <p:cNvPr id="48" name="TextBox 48"/>
          <p:cNvSpPr txBox="1"/>
          <p:nvPr/>
        </p:nvSpPr>
        <p:spPr>
          <a:xfrm>
            <a:off x="3774767" y="4328065"/>
            <a:ext cx="2081860" cy="256545"/>
          </a:xfrm>
          <a:prstGeom prst="rect">
            <a:avLst/>
          </a:prstGeom>
        </p:spPr>
        <p:txBody>
          <a:bodyPr lIns="0" tIns="0" rIns="0" bIns="0" rtlCol="0" anchor="t">
            <a:spAutoFit/>
          </a:bodyPr>
          <a:lstStyle/>
          <a:p>
            <a:pPr algn="ctr">
              <a:lnSpc>
                <a:spcPts val="2155"/>
              </a:lnSpc>
            </a:pPr>
            <a:r>
              <a:rPr lang="en-US" sz="1539" dirty="0">
                <a:solidFill>
                  <a:srgbClr val="FFFFFF"/>
                </a:solidFill>
                <a:latin typeface="Arial Bold"/>
              </a:rPr>
              <a:t>5</a:t>
            </a:r>
          </a:p>
        </p:txBody>
      </p:sp>
      <p:sp>
        <p:nvSpPr>
          <p:cNvPr id="49" name="TextBox 49"/>
          <p:cNvSpPr txBox="1"/>
          <p:nvPr/>
        </p:nvSpPr>
        <p:spPr>
          <a:xfrm>
            <a:off x="5114075" y="4436269"/>
            <a:ext cx="2178427"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145 CASE CARRYING SW3S WERE HIRED FROM 8/01/2022 THROUGH 7/31/2023</a:t>
            </a:r>
          </a:p>
        </p:txBody>
      </p:sp>
      <p:sp>
        <p:nvSpPr>
          <p:cNvPr id="51" name="TextBox 51"/>
          <p:cNvSpPr txBox="1"/>
          <p:nvPr/>
        </p:nvSpPr>
        <p:spPr>
          <a:xfrm>
            <a:off x="4574423" y="5303105"/>
            <a:ext cx="2739034"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69% (99)  OF THE 145 CASE CARRYING SW3S HIRED  FROM 8/1/2022 THROUGH 7/31/2023 WERE  RETAINED</a:t>
            </a:r>
          </a:p>
        </p:txBody>
      </p:sp>
      <p:sp>
        <p:nvSpPr>
          <p:cNvPr id="53" name="TextBox 53"/>
          <p:cNvSpPr txBox="1"/>
          <p:nvPr/>
        </p:nvSpPr>
        <p:spPr>
          <a:xfrm>
            <a:off x="5146642" y="3439016"/>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OF THE 700 DEDICATED DCFS POSITIONS, 117 ARE UNFILLED </a:t>
            </a:r>
          </a:p>
        </p:txBody>
      </p:sp>
      <p:grpSp>
        <p:nvGrpSpPr>
          <p:cNvPr id="54" name="Group 54"/>
          <p:cNvGrpSpPr/>
          <p:nvPr/>
        </p:nvGrpSpPr>
        <p:grpSpPr>
          <a:xfrm>
            <a:off x="0" y="0"/>
            <a:ext cx="3277894" cy="1788160"/>
            <a:chOff x="0" y="0"/>
            <a:chExt cx="4370525" cy="2384213"/>
          </a:xfrm>
        </p:grpSpPr>
        <p:grpSp>
          <p:nvGrpSpPr>
            <p:cNvPr id="55" name="Group 55"/>
            <p:cNvGrpSpPr/>
            <p:nvPr/>
          </p:nvGrpSpPr>
          <p:grpSpPr>
            <a:xfrm>
              <a:off x="1" y="0"/>
              <a:ext cx="3748193" cy="2346960"/>
              <a:chOff x="0" y="0"/>
              <a:chExt cx="3748193" cy="2346960"/>
            </a:xfrm>
          </p:grpSpPr>
          <p:sp>
            <p:nvSpPr>
              <p:cNvPr id="56" name="Freeform 56"/>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7" name="Freeform 57"/>
            <p:cNvSpPr/>
            <p:nvPr/>
          </p:nvSpPr>
          <p:spPr>
            <a:xfrm>
              <a:off x="1623940" y="0"/>
              <a:ext cx="2746585" cy="1182792"/>
            </a:xfrm>
            <a:custGeom>
              <a:avLst/>
              <a:gdLst/>
              <a:ahLst/>
              <a:cxnLst/>
              <a:rect l="l" t="t" r="r" b="b"/>
              <a:pathLst>
                <a:path w="2746585" h="1182792">
                  <a:moveTo>
                    <a:pt x="0" y="0"/>
                  </a:moveTo>
                  <a:lnTo>
                    <a:pt x="2746585" y="0"/>
                  </a:lnTo>
                  <a:lnTo>
                    <a:pt x="2746585" y="1182792"/>
                  </a:lnTo>
                  <a:lnTo>
                    <a:pt x="0" y="1182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8" name="Freeform 58"/>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9" name="Freeform 59"/>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60" name="Freeform 60"/>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1" name="Freeform 61"/>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nvGrpSpPr>
            <p:cNvPr id="62" name="Group 62"/>
            <p:cNvGrpSpPr/>
            <p:nvPr/>
          </p:nvGrpSpPr>
          <p:grpSpPr>
            <a:xfrm>
              <a:off x="0" y="0"/>
              <a:ext cx="2597573" cy="2324947"/>
              <a:chOff x="0" y="0"/>
              <a:chExt cx="2597573" cy="2324947"/>
            </a:xfrm>
          </p:grpSpPr>
          <p:sp>
            <p:nvSpPr>
              <p:cNvPr id="63" name="Freeform 63"/>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65" name="Group 65"/>
          <p:cNvGrpSpPr/>
          <p:nvPr/>
        </p:nvGrpSpPr>
        <p:grpSpPr>
          <a:xfrm>
            <a:off x="0" y="6944868"/>
            <a:ext cx="10058400" cy="828040"/>
            <a:chOff x="0" y="0"/>
            <a:chExt cx="13411200" cy="1104053"/>
          </a:xfrm>
        </p:grpSpPr>
        <p:sp>
          <p:nvSpPr>
            <p:cNvPr id="66" name="Freeform 66"/>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67" name="TextBox 67"/>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68" name="Group 68"/>
          <p:cNvGrpSpPr/>
          <p:nvPr/>
        </p:nvGrpSpPr>
        <p:grpSpPr>
          <a:xfrm>
            <a:off x="7708136" y="7158121"/>
            <a:ext cx="836672" cy="499788"/>
            <a:chOff x="0" y="0"/>
            <a:chExt cx="1115563" cy="666384"/>
          </a:xfrm>
        </p:grpSpPr>
        <p:sp>
          <p:nvSpPr>
            <p:cNvPr id="69" name="Freeform 69"/>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70" name="Freeform 70"/>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71" name="TextBox 71"/>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3</a:t>
              </a:r>
            </a:p>
          </p:txBody>
        </p:sp>
      </p:grpSp>
      <p:grpSp>
        <p:nvGrpSpPr>
          <p:cNvPr id="72" name="Group 72"/>
          <p:cNvGrpSpPr/>
          <p:nvPr/>
        </p:nvGrpSpPr>
        <p:grpSpPr>
          <a:xfrm>
            <a:off x="8796530" y="7077196"/>
            <a:ext cx="566445" cy="566445"/>
            <a:chOff x="0" y="0"/>
            <a:chExt cx="755260" cy="755260"/>
          </a:xfrm>
        </p:grpSpPr>
        <p:sp>
          <p:nvSpPr>
            <p:cNvPr id="73" name="Freeform 73"/>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3"/>
              <a:stretch>
                <a:fillRect r="1" b="1"/>
              </a:stretch>
            </a:blipFill>
          </p:spPr>
          <p:txBody>
            <a:bodyPr/>
            <a:lstStyle/>
            <a:p>
              <a:endParaRPr lang="en-US" dirty="0"/>
            </a:p>
          </p:txBody>
        </p:sp>
      </p:grpSp>
      <p:sp>
        <p:nvSpPr>
          <p:cNvPr id="78" name="TextBox 77">
            <a:extLst>
              <a:ext uri="{FF2B5EF4-FFF2-40B4-BE49-F238E27FC236}">
                <a16:creationId xmlns:a16="http://schemas.microsoft.com/office/drawing/2014/main" id="{35DCF4B3-E7F0-F15C-100A-542FA86C2592}"/>
              </a:ext>
            </a:extLst>
          </p:cNvPr>
          <p:cNvSpPr txBox="1"/>
          <p:nvPr/>
        </p:nvSpPr>
        <p:spPr>
          <a:xfrm>
            <a:off x="889784" y="1552561"/>
            <a:ext cx="8448582" cy="4216539"/>
          </a:xfrm>
          <a:prstGeom prst="rect">
            <a:avLst/>
          </a:prstGeom>
          <a:noFill/>
        </p:spPr>
        <p:txBody>
          <a:bodyPr wrap="square">
            <a:spAutoFit/>
          </a:bodyPr>
          <a:lstStyle/>
          <a:p>
            <a:r>
              <a:rPr lang="en-US" sz="1600" b="1" dirty="0">
                <a:latin typeface="Arial Bold" panose="020B0704020202020204" pitchFamily="34" charset="0"/>
                <a:cs typeface="Arial Bold" panose="020B0704020202020204" pitchFamily="34" charset="0"/>
              </a:rPr>
              <a:t>KIDS Hotline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Total calls answered (January to October) 35,010</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 Average calls per day = 113</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Screened-In referrals = 8,425 / 18,459 (45.3%)  </a:t>
            </a:r>
          </a:p>
          <a:p>
            <a:pPr lvl="1"/>
            <a:endParaRPr lang="en-US" sz="1400" b="1" dirty="0">
              <a:latin typeface="Arial Bold" panose="020B0704020202020204" pitchFamily="34" charset="0"/>
              <a:cs typeface="Arial Bold" panose="020B0704020202020204" pitchFamily="34" charset="0"/>
            </a:endParaRPr>
          </a:p>
          <a:p>
            <a:pPr marL="800100" lvl="1" indent="-34290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sz="2000" b="1" dirty="0">
              <a:latin typeface="Arial Bold" panose="020B0704020202020204" pitchFamily="34" charset="0"/>
              <a:cs typeface="Arial Bold" panose="020B07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B87F77-E468-5040-660F-B6F2289E0E30}"/>
              </a:ext>
            </a:extLst>
          </p:cNvPr>
          <p:cNvSpPr txBox="1"/>
          <p:nvPr/>
        </p:nvSpPr>
        <p:spPr>
          <a:xfrm>
            <a:off x="1676400" y="381000"/>
            <a:ext cx="6781800" cy="646331"/>
          </a:xfrm>
          <a:prstGeom prst="rect">
            <a:avLst/>
          </a:prstGeom>
          <a:noFill/>
        </p:spPr>
        <p:txBody>
          <a:bodyPr wrap="square">
            <a:spAutoFit/>
          </a:bodyPr>
          <a:lstStyle/>
          <a:p>
            <a:pPr algn="ctr"/>
            <a:r>
              <a:rPr lang="en-US" sz="1800" dirty="0">
                <a:solidFill>
                  <a:srgbClr val="000000"/>
                </a:solidFill>
                <a:latin typeface="Arial Bold"/>
              </a:rPr>
              <a:t>Safe Children </a:t>
            </a:r>
          </a:p>
          <a:p>
            <a:pPr algn="ctr"/>
            <a:r>
              <a:rPr lang="en-US" sz="1800" dirty="0">
                <a:solidFill>
                  <a:srgbClr val="000000"/>
                </a:solidFill>
                <a:latin typeface="Arial Bold"/>
              </a:rPr>
              <a:t>Healthy and Stable Families</a:t>
            </a:r>
            <a:endParaRPr lang="en-US" sz="1800" dirty="0"/>
          </a:p>
        </p:txBody>
      </p:sp>
      <p:pic>
        <p:nvPicPr>
          <p:cNvPr id="2" name="Picture 1">
            <a:extLst>
              <a:ext uri="{FF2B5EF4-FFF2-40B4-BE49-F238E27FC236}">
                <a16:creationId xmlns:a16="http://schemas.microsoft.com/office/drawing/2014/main" id="{921F3167-036E-B330-0729-8056F51517D5}"/>
              </a:ext>
            </a:extLst>
          </p:cNvPr>
          <p:cNvPicPr>
            <a:picLocks noChangeAspect="1"/>
          </p:cNvPicPr>
          <p:nvPr/>
        </p:nvPicPr>
        <p:blipFill>
          <a:blip r:embed="rId14"/>
          <a:stretch>
            <a:fillRect/>
          </a:stretch>
        </p:blipFill>
        <p:spPr>
          <a:xfrm>
            <a:off x="2324099" y="2985806"/>
            <a:ext cx="5486401" cy="3439533"/>
          </a:xfrm>
          <a:prstGeom prst="rect">
            <a:avLst/>
          </a:prstGeom>
        </p:spPr>
      </p:pic>
    </p:spTree>
    <p:extLst>
      <p:ext uri="{BB962C8B-B14F-4D97-AF65-F5344CB8AC3E}">
        <p14:creationId xmlns:p14="http://schemas.microsoft.com/office/powerpoint/2010/main" val="168584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4646180" y="2378223"/>
            <a:ext cx="2081860" cy="18639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BUDGETED FTE’s </a:t>
            </a:r>
          </a:p>
        </p:txBody>
      </p:sp>
      <p:sp>
        <p:nvSpPr>
          <p:cNvPr id="23" name="TextBox 23"/>
          <p:cNvSpPr txBox="1"/>
          <p:nvPr/>
        </p:nvSpPr>
        <p:spPr>
          <a:xfrm>
            <a:off x="4646180" y="2593529"/>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DCFS IS BUDGETED FOR 840 POSITIONS, OF WHICH 140 ARE SHARED SERVICES</a:t>
            </a:r>
          </a:p>
        </p:txBody>
      </p:sp>
      <p:sp>
        <p:nvSpPr>
          <p:cNvPr id="45" name="TextBox 45"/>
          <p:cNvSpPr txBox="1"/>
          <p:nvPr/>
        </p:nvSpPr>
        <p:spPr>
          <a:xfrm>
            <a:off x="5114075" y="3241798"/>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VACANCY RATE</a:t>
            </a:r>
          </a:p>
        </p:txBody>
      </p:sp>
      <p:sp>
        <p:nvSpPr>
          <p:cNvPr id="46" name="TextBox 46"/>
          <p:cNvSpPr txBox="1"/>
          <p:nvPr/>
        </p:nvSpPr>
        <p:spPr>
          <a:xfrm>
            <a:off x="5114075" y="4237101"/>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HIRING COUNTS</a:t>
            </a:r>
          </a:p>
        </p:txBody>
      </p:sp>
      <p:sp>
        <p:nvSpPr>
          <p:cNvPr id="47" name="TextBox 47"/>
          <p:cNvSpPr txBox="1"/>
          <p:nvPr/>
        </p:nvSpPr>
        <p:spPr>
          <a:xfrm>
            <a:off x="4784265" y="5096600"/>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RETENTION DATA</a:t>
            </a:r>
          </a:p>
        </p:txBody>
      </p:sp>
      <p:sp>
        <p:nvSpPr>
          <p:cNvPr id="48" name="TextBox 48"/>
          <p:cNvSpPr txBox="1"/>
          <p:nvPr/>
        </p:nvSpPr>
        <p:spPr>
          <a:xfrm>
            <a:off x="3774767" y="4328065"/>
            <a:ext cx="2081860" cy="256545"/>
          </a:xfrm>
          <a:prstGeom prst="rect">
            <a:avLst/>
          </a:prstGeom>
        </p:spPr>
        <p:txBody>
          <a:bodyPr lIns="0" tIns="0" rIns="0" bIns="0" rtlCol="0" anchor="t">
            <a:spAutoFit/>
          </a:bodyPr>
          <a:lstStyle/>
          <a:p>
            <a:pPr algn="ctr">
              <a:lnSpc>
                <a:spcPts val="2155"/>
              </a:lnSpc>
            </a:pPr>
            <a:r>
              <a:rPr lang="en-US" sz="1539" dirty="0">
                <a:solidFill>
                  <a:srgbClr val="FFFFFF"/>
                </a:solidFill>
                <a:latin typeface="Arial Bold"/>
              </a:rPr>
              <a:t>5</a:t>
            </a:r>
          </a:p>
        </p:txBody>
      </p:sp>
      <p:sp>
        <p:nvSpPr>
          <p:cNvPr id="49" name="TextBox 49"/>
          <p:cNvSpPr txBox="1"/>
          <p:nvPr/>
        </p:nvSpPr>
        <p:spPr>
          <a:xfrm>
            <a:off x="5114075" y="4436269"/>
            <a:ext cx="2178427"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145 CASE CARRYING SW3S WERE HIRED FROM 8/01/2022 THROUGH 7/31/2023</a:t>
            </a:r>
          </a:p>
        </p:txBody>
      </p:sp>
      <p:sp>
        <p:nvSpPr>
          <p:cNvPr id="51" name="TextBox 51"/>
          <p:cNvSpPr txBox="1"/>
          <p:nvPr/>
        </p:nvSpPr>
        <p:spPr>
          <a:xfrm>
            <a:off x="4574423" y="5303105"/>
            <a:ext cx="2739034"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69% (99)  OF THE 145 CASE CARRYING SW3S HIRED  FROM 8/1/2022 THROUGH 7/31/2023 WERE  RETAINED</a:t>
            </a:r>
          </a:p>
        </p:txBody>
      </p:sp>
      <p:sp>
        <p:nvSpPr>
          <p:cNvPr id="53" name="TextBox 53"/>
          <p:cNvSpPr txBox="1"/>
          <p:nvPr/>
        </p:nvSpPr>
        <p:spPr>
          <a:xfrm>
            <a:off x="5146642" y="3439016"/>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OF THE 700 DEDICATED DCFS POSITIONS, 117 ARE UNFILLED </a:t>
            </a:r>
          </a:p>
        </p:txBody>
      </p:sp>
      <p:grpSp>
        <p:nvGrpSpPr>
          <p:cNvPr id="54" name="Group 54"/>
          <p:cNvGrpSpPr/>
          <p:nvPr/>
        </p:nvGrpSpPr>
        <p:grpSpPr>
          <a:xfrm>
            <a:off x="0" y="0"/>
            <a:ext cx="3277894" cy="1788160"/>
            <a:chOff x="0" y="0"/>
            <a:chExt cx="4370525" cy="2384213"/>
          </a:xfrm>
        </p:grpSpPr>
        <p:grpSp>
          <p:nvGrpSpPr>
            <p:cNvPr id="55" name="Group 55"/>
            <p:cNvGrpSpPr/>
            <p:nvPr/>
          </p:nvGrpSpPr>
          <p:grpSpPr>
            <a:xfrm>
              <a:off x="1" y="0"/>
              <a:ext cx="3748193" cy="2346960"/>
              <a:chOff x="0" y="0"/>
              <a:chExt cx="3748193" cy="2346960"/>
            </a:xfrm>
          </p:grpSpPr>
          <p:sp>
            <p:nvSpPr>
              <p:cNvPr id="56" name="Freeform 56"/>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7" name="Freeform 57"/>
            <p:cNvSpPr/>
            <p:nvPr/>
          </p:nvSpPr>
          <p:spPr>
            <a:xfrm>
              <a:off x="1623940" y="0"/>
              <a:ext cx="2746585" cy="1182792"/>
            </a:xfrm>
            <a:custGeom>
              <a:avLst/>
              <a:gdLst/>
              <a:ahLst/>
              <a:cxnLst/>
              <a:rect l="l" t="t" r="r" b="b"/>
              <a:pathLst>
                <a:path w="2746585" h="1182792">
                  <a:moveTo>
                    <a:pt x="0" y="0"/>
                  </a:moveTo>
                  <a:lnTo>
                    <a:pt x="2746585" y="0"/>
                  </a:lnTo>
                  <a:lnTo>
                    <a:pt x="2746585" y="1182792"/>
                  </a:lnTo>
                  <a:lnTo>
                    <a:pt x="0" y="1182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8" name="Freeform 58"/>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9" name="Freeform 59"/>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60" name="Freeform 60"/>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1" name="Freeform 61"/>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nvGrpSpPr>
            <p:cNvPr id="62" name="Group 62"/>
            <p:cNvGrpSpPr/>
            <p:nvPr/>
          </p:nvGrpSpPr>
          <p:grpSpPr>
            <a:xfrm>
              <a:off x="0" y="0"/>
              <a:ext cx="2597573" cy="2324947"/>
              <a:chOff x="0" y="0"/>
              <a:chExt cx="2597573" cy="2324947"/>
            </a:xfrm>
          </p:grpSpPr>
          <p:sp>
            <p:nvSpPr>
              <p:cNvPr id="63" name="Freeform 63"/>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65" name="Group 65"/>
          <p:cNvGrpSpPr/>
          <p:nvPr/>
        </p:nvGrpSpPr>
        <p:grpSpPr>
          <a:xfrm>
            <a:off x="0" y="6944868"/>
            <a:ext cx="10058400" cy="828040"/>
            <a:chOff x="0" y="0"/>
            <a:chExt cx="13411200" cy="1104053"/>
          </a:xfrm>
        </p:grpSpPr>
        <p:sp>
          <p:nvSpPr>
            <p:cNvPr id="66" name="Freeform 66"/>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67" name="TextBox 67"/>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68" name="Group 68"/>
          <p:cNvGrpSpPr/>
          <p:nvPr/>
        </p:nvGrpSpPr>
        <p:grpSpPr>
          <a:xfrm>
            <a:off x="7708136" y="7158121"/>
            <a:ext cx="836672" cy="499788"/>
            <a:chOff x="0" y="0"/>
            <a:chExt cx="1115563" cy="666384"/>
          </a:xfrm>
        </p:grpSpPr>
        <p:sp>
          <p:nvSpPr>
            <p:cNvPr id="69" name="Freeform 69"/>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70" name="Freeform 70"/>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71" name="TextBox 71"/>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4</a:t>
              </a:r>
            </a:p>
          </p:txBody>
        </p:sp>
      </p:grpSp>
      <p:grpSp>
        <p:nvGrpSpPr>
          <p:cNvPr id="72" name="Group 72"/>
          <p:cNvGrpSpPr/>
          <p:nvPr/>
        </p:nvGrpSpPr>
        <p:grpSpPr>
          <a:xfrm>
            <a:off x="8796530" y="7077196"/>
            <a:ext cx="566445" cy="566445"/>
            <a:chOff x="0" y="0"/>
            <a:chExt cx="755260" cy="755260"/>
          </a:xfrm>
        </p:grpSpPr>
        <p:sp>
          <p:nvSpPr>
            <p:cNvPr id="73" name="Freeform 73"/>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3"/>
              <a:stretch>
                <a:fillRect r="1" b="1"/>
              </a:stretch>
            </a:blipFill>
          </p:spPr>
          <p:txBody>
            <a:bodyPr/>
            <a:lstStyle/>
            <a:p>
              <a:endParaRPr lang="en-US" dirty="0"/>
            </a:p>
          </p:txBody>
        </p:sp>
      </p:grpSp>
      <p:sp>
        <p:nvSpPr>
          <p:cNvPr id="78" name="TextBox 77">
            <a:extLst>
              <a:ext uri="{FF2B5EF4-FFF2-40B4-BE49-F238E27FC236}">
                <a16:creationId xmlns:a16="http://schemas.microsoft.com/office/drawing/2014/main" id="{35DCF4B3-E7F0-F15C-100A-542FA86C2592}"/>
              </a:ext>
            </a:extLst>
          </p:cNvPr>
          <p:cNvSpPr txBox="1"/>
          <p:nvPr/>
        </p:nvSpPr>
        <p:spPr>
          <a:xfrm>
            <a:off x="457200" y="1484626"/>
            <a:ext cx="9144000" cy="1277273"/>
          </a:xfrm>
          <a:prstGeom prst="rect">
            <a:avLst/>
          </a:prstGeom>
          <a:noFill/>
        </p:spPr>
        <p:txBody>
          <a:bodyPr wrap="square">
            <a:spAutoFit/>
          </a:bodyPr>
          <a:lstStyle/>
          <a:p>
            <a:pPr lvl="1"/>
            <a:r>
              <a:rPr lang="en-US" sz="1600" dirty="0">
                <a:solidFill>
                  <a:srgbClr val="000000"/>
                </a:solidFill>
                <a:latin typeface="Arial Bold"/>
              </a:rPr>
              <a:t>Budget Summary - Revenue ($56,505,680.00)</a:t>
            </a:r>
            <a:r>
              <a:rPr lang="en-US" sz="1400" dirty="0">
                <a:latin typeface="Arial" panose="020B0604020202020204" pitchFamily="34" charset="0"/>
                <a:cs typeface="Arial" panose="020B0604020202020204" pitchFamily="34" charset="0"/>
              </a:rPr>
              <a:t>  </a:t>
            </a:r>
          </a:p>
          <a:p>
            <a:pPr lvl="1" algn="ctr"/>
            <a:endParaRPr lang="en-US" sz="1400" dirty="0">
              <a:latin typeface="Arial Bold" panose="020B0704020202020204" pitchFamily="34" charset="0"/>
              <a:cs typeface="Arial Bold" panose="020B07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sz="11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B87F77-E468-5040-660F-B6F2289E0E30}"/>
              </a:ext>
            </a:extLst>
          </p:cNvPr>
          <p:cNvSpPr txBox="1"/>
          <p:nvPr/>
        </p:nvSpPr>
        <p:spPr>
          <a:xfrm>
            <a:off x="1524000" y="304800"/>
            <a:ext cx="6994147" cy="646331"/>
          </a:xfrm>
          <a:prstGeom prst="rect">
            <a:avLst/>
          </a:prstGeom>
          <a:noFill/>
        </p:spPr>
        <p:txBody>
          <a:bodyPr wrap="square">
            <a:spAutoFit/>
          </a:bodyPr>
          <a:lstStyle/>
          <a:p>
            <a:pPr algn="ctr"/>
            <a:r>
              <a:rPr lang="en-US" dirty="0">
                <a:solidFill>
                  <a:srgbClr val="000000"/>
                </a:solidFill>
                <a:latin typeface="Arial Bold"/>
              </a:rPr>
              <a:t>Safe Children </a:t>
            </a:r>
          </a:p>
          <a:p>
            <a:pPr algn="ctr"/>
            <a:r>
              <a:rPr lang="en-US" dirty="0">
                <a:solidFill>
                  <a:srgbClr val="000000"/>
                </a:solidFill>
                <a:latin typeface="Arial Bold"/>
              </a:rPr>
              <a:t>Healthy and Stable Families</a:t>
            </a:r>
            <a:endParaRPr lang="en-US" dirty="0"/>
          </a:p>
        </p:txBody>
      </p:sp>
      <p:graphicFrame>
        <p:nvGraphicFramePr>
          <p:cNvPr id="2" name="Chart 1">
            <a:extLst>
              <a:ext uri="{FF2B5EF4-FFF2-40B4-BE49-F238E27FC236}">
                <a16:creationId xmlns:a16="http://schemas.microsoft.com/office/drawing/2014/main" id="{BAF63995-692A-40EE-164A-1197FC36C7DA}"/>
              </a:ext>
            </a:extLst>
          </p:cNvPr>
          <p:cNvGraphicFramePr>
            <a:graphicFrameLocks/>
          </p:cNvGraphicFramePr>
          <p:nvPr>
            <p:extLst>
              <p:ext uri="{D42A27DB-BD31-4B8C-83A1-F6EECF244321}">
                <p14:modId xmlns:p14="http://schemas.microsoft.com/office/powerpoint/2010/main" val="2634935500"/>
              </p:ext>
            </p:extLst>
          </p:nvPr>
        </p:nvGraphicFramePr>
        <p:xfrm>
          <a:off x="1752600" y="2073784"/>
          <a:ext cx="6792208" cy="461873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420543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4646180" y="2378223"/>
            <a:ext cx="2081860" cy="18639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BUDGETED FTE’s </a:t>
            </a:r>
          </a:p>
        </p:txBody>
      </p:sp>
      <p:sp>
        <p:nvSpPr>
          <p:cNvPr id="23" name="TextBox 23"/>
          <p:cNvSpPr txBox="1"/>
          <p:nvPr/>
        </p:nvSpPr>
        <p:spPr>
          <a:xfrm>
            <a:off x="4646180" y="2593529"/>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DCFS IS BUDGETED FOR 840 POSITIONS, OF WHICH 140 ARE SHARED SERVICES</a:t>
            </a:r>
          </a:p>
        </p:txBody>
      </p:sp>
      <p:sp>
        <p:nvSpPr>
          <p:cNvPr id="45" name="TextBox 45"/>
          <p:cNvSpPr txBox="1"/>
          <p:nvPr/>
        </p:nvSpPr>
        <p:spPr>
          <a:xfrm>
            <a:off x="5114075" y="3241798"/>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VACANCY RATE</a:t>
            </a:r>
          </a:p>
        </p:txBody>
      </p:sp>
      <p:sp>
        <p:nvSpPr>
          <p:cNvPr id="46" name="TextBox 46"/>
          <p:cNvSpPr txBox="1"/>
          <p:nvPr/>
        </p:nvSpPr>
        <p:spPr>
          <a:xfrm>
            <a:off x="5114075" y="4237101"/>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HIRING COUNTS</a:t>
            </a:r>
          </a:p>
        </p:txBody>
      </p:sp>
      <p:sp>
        <p:nvSpPr>
          <p:cNvPr id="47" name="TextBox 47"/>
          <p:cNvSpPr txBox="1"/>
          <p:nvPr/>
        </p:nvSpPr>
        <p:spPr>
          <a:xfrm>
            <a:off x="4784265" y="5096600"/>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RETENTION DATA</a:t>
            </a:r>
          </a:p>
        </p:txBody>
      </p:sp>
      <p:sp>
        <p:nvSpPr>
          <p:cNvPr id="48" name="TextBox 48"/>
          <p:cNvSpPr txBox="1"/>
          <p:nvPr/>
        </p:nvSpPr>
        <p:spPr>
          <a:xfrm>
            <a:off x="3774767" y="4328065"/>
            <a:ext cx="2081860" cy="256545"/>
          </a:xfrm>
          <a:prstGeom prst="rect">
            <a:avLst/>
          </a:prstGeom>
        </p:spPr>
        <p:txBody>
          <a:bodyPr lIns="0" tIns="0" rIns="0" bIns="0" rtlCol="0" anchor="t">
            <a:spAutoFit/>
          </a:bodyPr>
          <a:lstStyle/>
          <a:p>
            <a:pPr algn="ctr">
              <a:lnSpc>
                <a:spcPts val="2155"/>
              </a:lnSpc>
            </a:pPr>
            <a:r>
              <a:rPr lang="en-US" sz="1539" dirty="0">
                <a:solidFill>
                  <a:srgbClr val="FFFFFF"/>
                </a:solidFill>
                <a:latin typeface="Arial Bold"/>
              </a:rPr>
              <a:t>5</a:t>
            </a:r>
          </a:p>
        </p:txBody>
      </p:sp>
      <p:sp>
        <p:nvSpPr>
          <p:cNvPr id="49" name="TextBox 49"/>
          <p:cNvSpPr txBox="1"/>
          <p:nvPr/>
        </p:nvSpPr>
        <p:spPr>
          <a:xfrm>
            <a:off x="5114075" y="4436269"/>
            <a:ext cx="2178427"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145 CASE CARRYING SW3S WERE HIRED FROM 8/01/2022 THROUGH 7/31/2023</a:t>
            </a:r>
          </a:p>
        </p:txBody>
      </p:sp>
      <p:sp>
        <p:nvSpPr>
          <p:cNvPr id="51" name="TextBox 51"/>
          <p:cNvSpPr txBox="1"/>
          <p:nvPr/>
        </p:nvSpPr>
        <p:spPr>
          <a:xfrm>
            <a:off x="4574423" y="5303105"/>
            <a:ext cx="2739034"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69% (99)  OF THE 145 CASE CARRYING SW3S HIRED  FROM 8/1/2022 THROUGH 7/31/2023 WERE  RETAINED</a:t>
            </a:r>
          </a:p>
        </p:txBody>
      </p:sp>
      <p:sp>
        <p:nvSpPr>
          <p:cNvPr id="53" name="TextBox 53"/>
          <p:cNvSpPr txBox="1"/>
          <p:nvPr/>
        </p:nvSpPr>
        <p:spPr>
          <a:xfrm>
            <a:off x="5146642" y="3439016"/>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OF THE 700 DEDICATED DCFS POSITIONS, 117 ARE UNFILLED </a:t>
            </a:r>
          </a:p>
        </p:txBody>
      </p:sp>
      <p:grpSp>
        <p:nvGrpSpPr>
          <p:cNvPr id="54" name="Group 54"/>
          <p:cNvGrpSpPr/>
          <p:nvPr/>
        </p:nvGrpSpPr>
        <p:grpSpPr>
          <a:xfrm>
            <a:off x="0" y="0"/>
            <a:ext cx="3277894" cy="1788160"/>
            <a:chOff x="0" y="0"/>
            <a:chExt cx="4370525" cy="2384213"/>
          </a:xfrm>
        </p:grpSpPr>
        <p:grpSp>
          <p:nvGrpSpPr>
            <p:cNvPr id="55" name="Group 55"/>
            <p:cNvGrpSpPr/>
            <p:nvPr/>
          </p:nvGrpSpPr>
          <p:grpSpPr>
            <a:xfrm>
              <a:off x="1" y="0"/>
              <a:ext cx="3748193" cy="2346960"/>
              <a:chOff x="0" y="0"/>
              <a:chExt cx="3748193" cy="2346960"/>
            </a:xfrm>
          </p:grpSpPr>
          <p:sp>
            <p:nvSpPr>
              <p:cNvPr id="56" name="Freeform 56"/>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7" name="Freeform 57"/>
            <p:cNvSpPr/>
            <p:nvPr/>
          </p:nvSpPr>
          <p:spPr>
            <a:xfrm>
              <a:off x="1623940" y="0"/>
              <a:ext cx="2746585" cy="1182792"/>
            </a:xfrm>
            <a:custGeom>
              <a:avLst/>
              <a:gdLst/>
              <a:ahLst/>
              <a:cxnLst/>
              <a:rect l="l" t="t" r="r" b="b"/>
              <a:pathLst>
                <a:path w="2746585" h="1182792">
                  <a:moveTo>
                    <a:pt x="0" y="0"/>
                  </a:moveTo>
                  <a:lnTo>
                    <a:pt x="2746585" y="0"/>
                  </a:lnTo>
                  <a:lnTo>
                    <a:pt x="2746585" y="1182792"/>
                  </a:lnTo>
                  <a:lnTo>
                    <a:pt x="0" y="1182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8" name="Freeform 58"/>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9" name="Freeform 59"/>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60" name="Freeform 60"/>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1" name="Freeform 61"/>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nvGrpSpPr>
            <p:cNvPr id="62" name="Group 62"/>
            <p:cNvGrpSpPr/>
            <p:nvPr/>
          </p:nvGrpSpPr>
          <p:grpSpPr>
            <a:xfrm>
              <a:off x="0" y="0"/>
              <a:ext cx="2597573" cy="2324947"/>
              <a:chOff x="0" y="0"/>
              <a:chExt cx="2597573" cy="2324947"/>
            </a:xfrm>
          </p:grpSpPr>
          <p:sp>
            <p:nvSpPr>
              <p:cNvPr id="63" name="Freeform 63"/>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65" name="Group 65"/>
          <p:cNvGrpSpPr/>
          <p:nvPr/>
        </p:nvGrpSpPr>
        <p:grpSpPr>
          <a:xfrm>
            <a:off x="0" y="6944868"/>
            <a:ext cx="10058400" cy="828040"/>
            <a:chOff x="0" y="0"/>
            <a:chExt cx="13411200" cy="1104053"/>
          </a:xfrm>
        </p:grpSpPr>
        <p:sp>
          <p:nvSpPr>
            <p:cNvPr id="66" name="Freeform 66"/>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67" name="TextBox 67"/>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68" name="Group 68"/>
          <p:cNvGrpSpPr/>
          <p:nvPr/>
        </p:nvGrpSpPr>
        <p:grpSpPr>
          <a:xfrm>
            <a:off x="7708136" y="7158121"/>
            <a:ext cx="836672" cy="499788"/>
            <a:chOff x="0" y="0"/>
            <a:chExt cx="1115563" cy="666384"/>
          </a:xfrm>
        </p:grpSpPr>
        <p:sp>
          <p:nvSpPr>
            <p:cNvPr id="69" name="Freeform 69"/>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70" name="Freeform 70"/>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71" name="TextBox 71"/>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5</a:t>
              </a:r>
            </a:p>
          </p:txBody>
        </p:sp>
      </p:grpSp>
      <p:grpSp>
        <p:nvGrpSpPr>
          <p:cNvPr id="72" name="Group 72"/>
          <p:cNvGrpSpPr/>
          <p:nvPr/>
        </p:nvGrpSpPr>
        <p:grpSpPr>
          <a:xfrm>
            <a:off x="8796530" y="7077196"/>
            <a:ext cx="566445" cy="566445"/>
            <a:chOff x="0" y="0"/>
            <a:chExt cx="755260" cy="755260"/>
          </a:xfrm>
        </p:grpSpPr>
        <p:sp>
          <p:nvSpPr>
            <p:cNvPr id="73" name="Freeform 73"/>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3"/>
              <a:stretch>
                <a:fillRect r="1" b="1"/>
              </a:stretch>
            </a:blipFill>
          </p:spPr>
          <p:txBody>
            <a:bodyPr/>
            <a:lstStyle/>
            <a:p>
              <a:endParaRPr lang="en-US" dirty="0"/>
            </a:p>
          </p:txBody>
        </p:sp>
      </p:grpSp>
      <p:sp>
        <p:nvSpPr>
          <p:cNvPr id="78" name="TextBox 77">
            <a:extLst>
              <a:ext uri="{FF2B5EF4-FFF2-40B4-BE49-F238E27FC236}">
                <a16:creationId xmlns:a16="http://schemas.microsoft.com/office/drawing/2014/main" id="{35DCF4B3-E7F0-F15C-100A-542FA86C2592}"/>
              </a:ext>
            </a:extLst>
          </p:cNvPr>
          <p:cNvSpPr txBox="1"/>
          <p:nvPr/>
        </p:nvSpPr>
        <p:spPr>
          <a:xfrm>
            <a:off x="457200" y="1484626"/>
            <a:ext cx="9144000" cy="5355312"/>
          </a:xfrm>
          <a:prstGeom prst="rect">
            <a:avLst/>
          </a:prstGeom>
          <a:noFill/>
        </p:spPr>
        <p:txBody>
          <a:bodyPr wrap="square">
            <a:spAutoFit/>
          </a:bodyPr>
          <a:lstStyle/>
          <a:p>
            <a:pPr lvl="1"/>
            <a:r>
              <a:rPr lang="en-US" sz="1600" dirty="0">
                <a:solidFill>
                  <a:srgbClr val="000000"/>
                </a:solidFill>
                <a:latin typeface="Arial Bold"/>
              </a:rPr>
              <a:t>Budget Summary – Client Services ($82,340,552.00)</a:t>
            </a:r>
          </a:p>
          <a:p>
            <a:pPr lvl="1"/>
            <a:endParaRPr lang="en-US"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The majority of children receiving services following the agency’s response to a concern are receiving those supports in their own home (3064 – January to October 2024)</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Prevention and early intervention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Family Centered Support Services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Community-based services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Emergency assistance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Adoption services</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Youth mentoring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Comprehensive medical </a:t>
            </a:r>
          </a:p>
          <a:p>
            <a:pPr lvl="1"/>
            <a:endParaRPr lang="en-US" sz="1600"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Out of Home Care </a:t>
            </a:r>
          </a:p>
          <a:p>
            <a:pPr lvl="1"/>
            <a:endParaRPr lang="en-US"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Majority of children placed in a family-like setting (81%)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Kinship care represents 28% of the placement type </a:t>
            </a:r>
          </a:p>
          <a:p>
            <a:pPr marL="800100" lvl="1" indent="-342900">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B87F77-E468-5040-660F-B6F2289E0E30}"/>
              </a:ext>
            </a:extLst>
          </p:cNvPr>
          <p:cNvSpPr txBox="1"/>
          <p:nvPr/>
        </p:nvSpPr>
        <p:spPr>
          <a:xfrm>
            <a:off x="1524000" y="304800"/>
            <a:ext cx="6994147" cy="646331"/>
          </a:xfrm>
          <a:prstGeom prst="rect">
            <a:avLst/>
          </a:prstGeom>
          <a:noFill/>
        </p:spPr>
        <p:txBody>
          <a:bodyPr wrap="square">
            <a:spAutoFit/>
          </a:bodyPr>
          <a:lstStyle/>
          <a:p>
            <a:pPr algn="ctr"/>
            <a:r>
              <a:rPr lang="en-US" dirty="0">
                <a:solidFill>
                  <a:srgbClr val="000000"/>
                </a:solidFill>
                <a:latin typeface="Arial Bold"/>
              </a:rPr>
              <a:t>Safe Children </a:t>
            </a:r>
          </a:p>
          <a:p>
            <a:pPr algn="ctr"/>
            <a:r>
              <a:rPr lang="en-US" dirty="0">
                <a:solidFill>
                  <a:srgbClr val="000000"/>
                </a:solidFill>
                <a:latin typeface="Arial Bold"/>
              </a:rPr>
              <a:t>Healthy and Stable Families</a:t>
            </a:r>
            <a:endParaRPr lang="en-US" dirty="0"/>
          </a:p>
        </p:txBody>
      </p:sp>
    </p:spTree>
    <p:extLst>
      <p:ext uri="{BB962C8B-B14F-4D97-AF65-F5344CB8AC3E}">
        <p14:creationId xmlns:p14="http://schemas.microsoft.com/office/powerpoint/2010/main" val="153917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4646180" y="2378223"/>
            <a:ext cx="2081860" cy="18639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BUDGETED FTE’s </a:t>
            </a:r>
          </a:p>
        </p:txBody>
      </p:sp>
      <p:sp>
        <p:nvSpPr>
          <p:cNvPr id="23" name="TextBox 23"/>
          <p:cNvSpPr txBox="1"/>
          <p:nvPr/>
        </p:nvSpPr>
        <p:spPr>
          <a:xfrm>
            <a:off x="4646180" y="2593529"/>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DCFS IS BUDGETED FOR 840 POSITIONS, OF WHICH 140 ARE SHARED SERVICES</a:t>
            </a:r>
          </a:p>
        </p:txBody>
      </p:sp>
      <p:sp>
        <p:nvSpPr>
          <p:cNvPr id="45" name="TextBox 45"/>
          <p:cNvSpPr txBox="1"/>
          <p:nvPr/>
        </p:nvSpPr>
        <p:spPr>
          <a:xfrm>
            <a:off x="5114075" y="3241798"/>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VACANCY RATE</a:t>
            </a:r>
          </a:p>
        </p:txBody>
      </p:sp>
      <p:sp>
        <p:nvSpPr>
          <p:cNvPr id="46" name="TextBox 46"/>
          <p:cNvSpPr txBox="1"/>
          <p:nvPr/>
        </p:nvSpPr>
        <p:spPr>
          <a:xfrm>
            <a:off x="5114075" y="4237101"/>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HIRING COUNTS</a:t>
            </a:r>
          </a:p>
        </p:txBody>
      </p:sp>
      <p:sp>
        <p:nvSpPr>
          <p:cNvPr id="47" name="TextBox 47"/>
          <p:cNvSpPr txBox="1"/>
          <p:nvPr/>
        </p:nvSpPr>
        <p:spPr>
          <a:xfrm>
            <a:off x="4784265" y="5096600"/>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RETENTION DATA</a:t>
            </a:r>
          </a:p>
        </p:txBody>
      </p:sp>
      <p:sp>
        <p:nvSpPr>
          <p:cNvPr id="48" name="TextBox 48"/>
          <p:cNvSpPr txBox="1"/>
          <p:nvPr/>
        </p:nvSpPr>
        <p:spPr>
          <a:xfrm>
            <a:off x="3774767" y="4328065"/>
            <a:ext cx="2081860" cy="256545"/>
          </a:xfrm>
          <a:prstGeom prst="rect">
            <a:avLst/>
          </a:prstGeom>
        </p:spPr>
        <p:txBody>
          <a:bodyPr lIns="0" tIns="0" rIns="0" bIns="0" rtlCol="0" anchor="t">
            <a:spAutoFit/>
          </a:bodyPr>
          <a:lstStyle/>
          <a:p>
            <a:pPr algn="ctr">
              <a:lnSpc>
                <a:spcPts val="2155"/>
              </a:lnSpc>
            </a:pPr>
            <a:r>
              <a:rPr lang="en-US" sz="1539" dirty="0">
                <a:solidFill>
                  <a:srgbClr val="FFFFFF"/>
                </a:solidFill>
                <a:latin typeface="Arial Bold"/>
              </a:rPr>
              <a:t>5</a:t>
            </a:r>
          </a:p>
        </p:txBody>
      </p:sp>
      <p:sp>
        <p:nvSpPr>
          <p:cNvPr id="49" name="TextBox 49"/>
          <p:cNvSpPr txBox="1"/>
          <p:nvPr/>
        </p:nvSpPr>
        <p:spPr>
          <a:xfrm>
            <a:off x="5114075" y="4436269"/>
            <a:ext cx="2178427"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145 CASE CARRYING SW3S WERE HIRED FROM 8/01/2022 THROUGH 7/31/2023</a:t>
            </a:r>
          </a:p>
        </p:txBody>
      </p:sp>
      <p:sp>
        <p:nvSpPr>
          <p:cNvPr id="51" name="TextBox 51"/>
          <p:cNvSpPr txBox="1"/>
          <p:nvPr/>
        </p:nvSpPr>
        <p:spPr>
          <a:xfrm>
            <a:off x="4574423" y="5303105"/>
            <a:ext cx="2739034"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69% (99)  OF THE 145 CASE CARRYING SW3S HIRED  FROM 8/1/2022 THROUGH 7/31/2023 WERE  RETAINED</a:t>
            </a:r>
          </a:p>
        </p:txBody>
      </p:sp>
      <p:sp>
        <p:nvSpPr>
          <p:cNvPr id="53" name="TextBox 53"/>
          <p:cNvSpPr txBox="1"/>
          <p:nvPr/>
        </p:nvSpPr>
        <p:spPr>
          <a:xfrm>
            <a:off x="5146642" y="3439016"/>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OF THE 700 DEDICATED DCFS POSITIONS, 117 ARE UNFILLED </a:t>
            </a:r>
          </a:p>
        </p:txBody>
      </p:sp>
      <p:grpSp>
        <p:nvGrpSpPr>
          <p:cNvPr id="54" name="Group 54"/>
          <p:cNvGrpSpPr/>
          <p:nvPr/>
        </p:nvGrpSpPr>
        <p:grpSpPr>
          <a:xfrm>
            <a:off x="0" y="0"/>
            <a:ext cx="3277894" cy="1788160"/>
            <a:chOff x="0" y="0"/>
            <a:chExt cx="4370525" cy="2384213"/>
          </a:xfrm>
        </p:grpSpPr>
        <p:grpSp>
          <p:nvGrpSpPr>
            <p:cNvPr id="55" name="Group 55"/>
            <p:cNvGrpSpPr/>
            <p:nvPr/>
          </p:nvGrpSpPr>
          <p:grpSpPr>
            <a:xfrm>
              <a:off x="1" y="0"/>
              <a:ext cx="3748193" cy="2346960"/>
              <a:chOff x="0" y="0"/>
              <a:chExt cx="3748193" cy="2346960"/>
            </a:xfrm>
          </p:grpSpPr>
          <p:sp>
            <p:nvSpPr>
              <p:cNvPr id="56" name="Freeform 56"/>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7" name="Freeform 57"/>
            <p:cNvSpPr/>
            <p:nvPr/>
          </p:nvSpPr>
          <p:spPr>
            <a:xfrm>
              <a:off x="1623940" y="0"/>
              <a:ext cx="2746585" cy="1182792"/>
            </a:xfrm>
            <a:custGeom>
              <a:avLst/>
              <a:gdLst/>
              <a:ahLst/>
              <a:cxnLst/>
              <a:rect l="l" t="t" r="r" b="b"/>
              <a:pathLst>
                <a:path w="2746585" h="1182792">
                  <a:moveTo>
                    <a:pt x="0" y="0"/>
                  </a:moveTo>
                  <a:lnTo>
                    <a:pt x="2746585" y="0"/>
                  </a:lnTo>
                  <a:lnTo>
                    <a:pt x="2746585" y="1182792"/>
                  </a:lnTo>
                  <a:lnTo>
                    <a:pt x="0" y="1182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8" name="Freeform 58"/>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9" name="Freeform 59"/>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60" name="Freeform 60"/>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1" name="Freeform 61"/>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nvGrpSpPr>
            <p:cNvPr id="62" name="Group 62"/>
            <p:cNvGrpSpPr/>
            <p:nvPr/>
          </p:nvGrpSpPr>
          <p:grpSpPr>
            <a:xfrm>
              <a:off x="0" y="0"/>
              <a:ext cx="2597573" cy="2324947"/>
              <a:chOff x="0" y="0"/>
              <a:chExt cx="2597573" cy="2324947"/>
            </a:xfrm>
          </p:grpSpPr>
          <p:sp>
            <p:nvSpPr>
              <p:cNvPr id="63" name="Freeform 63"/>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65" name="Group 65"/>
          <p:cNvGrpSpPr/>
          <p:nvPr/>
        </p:nvGrpSpPr>
        <p:grpSpPr>
          <a:xfrm>
            <a:off x="0" y="6944868"/>
            <a:ext cx="10058400" cy="828040"/>
            <a:chOff x="0" y="0"/>
            <a:chExt cx="13411200" cy="1104053"/>
          </a:xfrm>
        </p:grpSpPr>
        <p:sp>
          <p:nvSpPr>
            <p:cNvPr id="66" name="Freeform 66"/>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67" name="TextBox 67"/>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68" name="Group 68"/>
          <p:cNvGrpSpPr/>
          <p:nvPr/>
        </p:nvGrpSpPr>
        <p:grpSpPr>
          <a:xfrm>
            <a:off x="7708136" y="7158121"/>
            <a:ext cx="836672" cy="499788"/>
            <a:chOff x="0" y="0"/>
            <a:chExt cx="1115563" cy="666384"/>
          </a:xfrm>
        </p:grpSpPr>
        <p:sp>
          <p:nvSpPr>
            <p:cNvPr id="69" name="Freeform 69"/>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70" name="Freeform 70"/>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71" name="TextBox 71"/>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6</a:t>
              </a:r>
            </a:p>
          </p:txBody>
        </p:sp>
      </p:grpSp>
      <p:grpSp>
        <p:nvGrpSpPr>
          <p:cNvPr id="72" name="Group 72"/>
          <p:cNvGrpSpPr/>
          <p:nvPr/>
        </p:nvGrpSpPr>
        <p:grpSpPr>
          <a:xfrm>
            <a:off x="8796530" y="7077196"/>
            <a:ext cx="566445" cy="566445"/>
            <a:chOff x="0" y="0"/>
            <a:chExt cx="755260" cy="755260"/>
          </a:xfrm>
        </p:grpSpPr>
        <p:sp>
          <p:nvSpPr>
            <p:cNvPr id="73" name="Freeform 73"/>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3"/>
              <a:stretch>
                <a:fillRect r="1" b="1"/>
              </a:stretch>
            </a:blipFill>
          </p:spPr>
          <p:txBody>
            <a:bodyPr/>
            <a:lstStyle/>
            <a:p>
              <a:endParaRPr lang="en-US" dirty="0"/>
            </a:p>
          </p:txBody>
        </p:sp>
      </p:grpSp>
      <p:sp>
        <p:nvSpPr>
          <p:cNvPr id="78" name="TextBox 77">
            <a:extLst>
              <a:ext uri="{FF2B5EF4-FFF2-40B4-BE49-F238E27FC236}">
                <a16:creationId xmlns:a16="http://schemas.microsoft.com/office/drawing/2014/main" id="{35DCF4B3-E7F0-F15C-100A-542FA86C2592}"/>
              </a:ext>
            </a:extLst>
          </p:cNvPr>
          <p:cNvSpPr txBox="1"/>
          <p:nvPr/>
        </p:nvSpPr>
        <p:spPr>
          <a:xfrm>
            <a:off x="455645" y="1457693"/>
            <a:ext cx="9144000" cy="3354765"/>
          </a:xfrm>
          <a:prstGeom prst="rect">
            <a:avLst/>
          </a:prstGeom>
          <a:noFill/>
        </p:spPr>
        <p:txBody>
          <a:bodyPr wrap="square">
            <a:spAutoFit/>
          </a:bodyPr>
          <a:lstStyle/>
          <a:p>
            <a:pPr lvl="1"/>
            <a:r>
              <a:rPr lang="en-US" sz="1600" dirty="0">
                <a:solidFill>
                  <a:srgbClr val="000000"/>
                </a:solidFill>
                <a:latin typeface="Arial Bold"/>
              </a:rPr>
              <a:t>Budget Summary – Personnel ($67,389,39.00)</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2024 authorized FTE count = 732</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390 caseworker positions available </a:t>
            </a: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lvl="1"/>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B87F77-E468-5040-660F-B6F2289E0E30}"/>
              </a:ext>
            </a:extLst>
          </p:cNvPr>
          <p:cNvSpPr txBox="1"/>
          <p:nvPr/>
        </p:nvSpPr>
        <p:spPr>
          <a:xfrm>
            <a:off x="1524000" y="304800"/>
            <a:ext cx="6994147" cy="646331"/>
          </a:xfrm>
          <a:prstGeom prst="rect">
            <a:avLst/>
          </a:prstGeom>
          <a:noFill/>
        </p:spPr>
        <p:txBody>
          <a:bodyPr wrap="square">
            <a:spAutoFit/>
          </a:bodyPr>
          <a:lstStyle/>
          <a:p>
            <a:pPr algn="ctr"/>
            <a:r>
              <a:rPr lang="en-US" dirty="0">
                <a:solidFill>
                  <a:srgbClr val="000000"/>
                </a:solidFill>
                <a:latin typeface="Arial Bold"/>
              </a:rPr>
              <a:t>Safe Children </a:t>
            </a:r>
          </a:p>
          <a:p>
            <a:pPr algn="ctr"/>
            <a:r>
              <a:rPr lang="en-US" dirty="0">
                <a:solidFill>
                  <a:srgbClr val="000000"/>
                </a:solidFill>
                <a:latin typeface="Arial Bold"/>
              </a:rPr>
              <a:t>Healthy and Stable Families</a:t>
            </a:r>
            <a:endParaRPr lang="en-US" dirty="0"/>
          </a:p>
        </p:txBody>
      </p:sp>
      <p:sp>
        <p:nvSpPr>
          <p:cNvPr id="4" name="TextBox 3">
            <a:extLst>
              <a:ext uri="{FF2B5EF4-FFF2-40B4-BE49-F238E27FC236}">
                <a16:creationId xmlns:a16="http://schemas.microsoft.com/office/drawing/2014/main" id="{18217F6D-65CE-BA9E-CDB7-A95F5A5CBDCB}"/>
              </a:ext>
            </a:extLst>
          </p:cNvPr>
          <p:cNvSpPr txBox="1"/>
          <p:nvPr/>
        </p:nvSpPr>
        <p:spPr>
          <a:xfrm>
            <a:off x="1260167" y="6719957"/>
            <a:ext cx="5029200" cy="230832"/>
          </a:xfrm>
          <a:prstGeom prst="rect">
            <a:avLst/>
          </a:prstGeom>
          <a:noFill/>
        </p:spPr>
        <p:txBody>
          <a:bodyPr wrap="square">
            <a:spAutoFit/>
          </a:bodyPr>
          <a:lstStyle/>
          <a:p>
            <a:r>
              <a:rPr lang="en-US" sz="900" dirty="0"/>
              <a:t>https://www.casey.org/turnover-costs-and-retention-strategies/</a:t>
            </a:r>
          </a:p>
        </p:txBody>
      </p:sp>
      <p:sp>
        <p:nvSpPr>
          <p:cNvPr id="6" name="TextBox 5">
            <a:extLst>
              <a:ext uri="{FF2B5EF4-FFF2-40B4-BE49-F238E27FC236}">
                <a16:creationId xmlns:a16="http://schemas.microsoft.com/office/drawing/2014/main" id="{6F0460B6-F5C9-8AF4-5D80-5A43F2213911}"/>
              </a:ext>
            </a:extLst>
          </p:cNvPr>
          <p:cNvSpPr txBox="1"/>
          <p:nvPr/>
        </p:nvSpPr>
        <p:spPr>
          <a:xfrm>
            <a:off x="457200" y="3498880"/>
            <a:ext cx="8991600" cy="3293209"/>
          </a:xfrm>
          <a:prstGeom prst="rect">
            <a:avLst/>
          </a:prstGeom>
          <a:noFill/>
        </p:spPr>
        <p:txBody>
          <a:bodyPr wrap="square">
            <a:spAutoFit/>
          </a:bodyPr>
          <a:lstStyle/>
          <a:p>
            <a:pPr lvl="1"/>
            <a:endParaRPr lang="en-US" sz="1600" dirty="0">
              <a:solidFill>
                <a:srgbClr val="000000"/>
              </a:solidFill>
              <a:latin typeface="Arial Bold"/>
            </a:endParaRPr>
          </a:p>
          <a:p>
            <a:pPr lvl="1"/>
            <a:endParaRPr lang="en-US" sz="1600" dirty="0">
              <a:solidFill>
                <a:srgbClr val="000000"/>
              </a:solidFill>
              <a:latin typeface="Arial Bold"/>
            </a:endParaRPr>
          </a:p>
          <a:p>
            <a:pPr lvl="1"/>
            <a:endParaRPr lang="en-US" sz="1600" dirty="0">
              <a:solidFill>
                <a:srgbClr val="000000"/>
              </a:solidFill>
              <a:latin typeface="Arial Bold"/>
            </a:endParaRPr>
          </a:p>
          <a:p>
            <a:pPr lvl="1"/>
            <a:endParaRPr lang="en-US" sz="1600" dirty="0">
              <a:solidFill>
                <a:srgbClr val="000000"/>
              </a:solidFill>
              <a:latin typeface="Arial Bold"/>
            </a:endParaRPr>
          </a:p>
          <a:p>
            <a:pPr lvl="1"/>
            <a:r>
              <a:rPr lang="en-US" sz="1600" dirty="0">
                <a:solidFill>
                  <a:srgbClr val="000000"/>
                </a:solidFill>
                <a:latin typeface="Arial Bold"/>
              </a:rPr>
              <a:t>Attrition for SSW3’s –  </a:t>
            </a:r>
            <a:r>
              <a:rPr lang="en-US" sz="1600" dirty="0">
                <a:solidFill>
                  <a:srgbClr val="000000"/>
                </a:solidFill>
                <a:latin typeface="Arial" panose="020B0604020202020204" pitchFamily="34" charset="0"/>
                <a:cs typeface="Arial" panose="020B0604020202020204" pitchFamily="34" charset="0"/>
              </a:rPr>
              <a:t>improved from a high of 31% at the start of 2022 to a current rate of 15% for staff employed 1 year. </a:t>
            </a:r>
          </a:p>
          <a:p>
            <a:pPr lvl="1"/>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Increased starting wage</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Awarded $1,436,238.00 state sponsored workforce grant </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Expanded hiring events </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Staff and caregiver recognition</a:t>
            </a:r>
          </a:p>
          <a:p>
            <a:pPr lvl="1"/>
            <a:endParaRPr lang="en-US" sz="1600" dirty="0">
              <a:solidFill>
                <a:srgbClr val="00000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600" dirty="0">
              <a:solidFill>
                <a:srgbClr val="000000"/>
              </a:solidFill>
              <a:latin typeface="Arial Bold"/>
            </a:endParaRPr>
          </a:p>
        </p:txBody>
      </p:sp>
      <p:grpSp>
        <p:nvGrpSpPr>
          <p:cNvPr id="11" name="Group 4">
            <a:extLst>
              <a:ext uri="{FF2B5EF4-FFF2-40B4-BE49-F238E27FC236}">
                <a16:creationId xmlns:a16="http://schemas.microsoft.com/office/drawing/2014/main" id="{2AEC984C-BB0C-8464-E82B-6B5D747F7CD2}"/>
              </a:ext>
            </a:extLst>
          </p:cNvPr>
          <p:cNvGrpSpPr>
            <a:grpSpLocks noChangeAspect="1"/>
          </p:cNvGrpSpPr>
          <p:nvPr/>
        </p:nvGrpSpPr>
        <p:grpSpPr bwMode="auto">
          <a:xfrm>
            <a:off x="798513" y="2760663"/>
            <a:ext cx="7432675" cy="1446212"/>
            <a:chOff x="503" y="1739"/>
            <a:chExt cx="4682" cy="911"/>
          </a:xfrm>
        </p:grpSpPr>
        <p:sp>
          <p:nvSpPr>
            <p:cNvPr id="12" name="AutoShape 3">
              <a:extLst>
                <a:ext uri="{FF2B5EF4-FFF2-40B4-BE49-F238E27FC236}">
                  <a16:creationId xmlns:a16="http://schemas.microsoft.com/office/drawing/2014/main" id="{8B97ED64-478B-ACD6-20EA-1E6E42F497E2}"/>
                </a:ext>
              </a:extLst>
            </p:cNvPr>
            <p:cNvSpPr>
              <a:spLocks noChangeAspect="1" noChangeArrowheads="1" noTextEdit="1"/>
            </p:cNvSpPr>
            <p:nvPr/>
          </p:nvSpPr>
          <p:spPr bwMode="auto">
            <a:xfrm>
              <a:off x="503" y="1739"/>
              <a:ext cx="4682" cy="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5">
              <a:extLst>
                <a:ext uri="{FF2B5EF4-FFF2-40B4-BE49-F238E27FC236}">
                  <a16:creationId xmlns:a16="http://schemas.microsoft.com/office/drawing/2014/main" id="{F0B8F591-1D64-8832-1B3A-34EBE48B7532}"/>
                </a:ext>
              </a:extLst>
            </p:cNvPr>
            <p:cNvSpPr>
              <a:spLocks noChangeArrowheads="1"/>
            </p:cNvSpPr>
            <p:nvPr/>
          </p:nvSpPr>
          <p:spPr bwMode="auto">
            <a:xfrm>
              <a:off x="837" y="1739"/>
              <a:ext cx="4344" cy="11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6">
              <a:extLst>
                <a:ext uri="{FF2B5EF4-FFF2-40B4-BE49-F238E27FC236}">
                  <a16:creationId xmlns:a16="http://schemas.microsoft.com/office/drawing/2014/main" id="{27252E23-58C2-2B60-8F2B-F4FA9357A3C4}"/>
                </a:ext>
              </a:extLst>
            </p:cNvPr>
            <p:cNvSpPr>
              <a:spLocks noChangeArrowheads="1"/>
            </p:cNvSpPr>
            <p:nvPr/>
          </p:nvSpPr>
          <p:spPr bwMode="auto">
            <a:xfrm>
              <a:off x="886" y="1739"/>
              <a:ext cx="4243" cy="11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7">
              <a:extLst>
                <a:ext uri="{FF2B5EF4-FFF2-40B4-BE49-F238E27FC236}">
                  <a16:creationId xmlns:a16="http://schemas.microsoft.com/office/drawing/2014/main" id="{9BF02A87-6AB2-F4D0-81EB-1B8903FEB522}"/>
                </a:ext>
              </a:extLst>
            </p:cNvPr>
            <p:cNvSpPr>
              <a:spLocks noChangeArrowheads="1"/>
            </p:cNvSpPr>
            <p:nvPr/>
          </p:nvSpPr>
          <p:spPr bwMode="auto">
            <a:xfrm>
              <a:off x="886" y="1739"/>
              <a:ext cx="195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Number of Caseworkers Left Their Position YTD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8EF20E00-5383-0F7F-71FE-5414569E3C37}"/>
                </a:ext>
              </a:extLst>
            </p:cNvPr>
            <p:cNvSpPr>
              <a:spLocks noChangeArrowheads="1"/>
            </p:cNvSpPr>
            <p:nvPr/>
          </p:nvSpPr>
          <p:spPr bwMode="auto">
            <a:xfrm>
              <a:off x="2652" y="1739"/>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45A4BFF7-C404-ACE5-2403-C06FD7D489E4}"/>
                </a:ext>
              </a:extLst>
            </p:cNvPr>
            <p:cNvSpPr>
              <a:spLocks noChangeArrowheads="1"/>
            </p:cNvSpPr>
            <p:nvPr/>
          </p:nvSpPr>
          <p:spPr bwMode="auto">
            <a:xfrm>
              <a:off x="987" y="1850"/>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0">
              <a:extLst>
                <a:ext uri="{FF2B5EF4-FFF2-40B4-BE49-F238E27FC236}">
                  <a16:creationId xmlns:a16="http://schemas.microsoft.com/office/drawing/2014/main" id="{3EC85DCD-63C1-9CCD-5EB7-3D07C03C517E}"/>
                </a:ext>
              </a:extLst>
            </p:cNvPr>
            <p:cNvSpPr>
              <a:spLocks noChangeArrowheads="1"/>
            </p:cNvSpPr>
            <p:nvPr/>
          </p:nvSpPr>
          <p:spPr bwMode="auto">
            <a:xfrm>
              <a:off x="1175"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1">
              <a:extLst>
                <a:ext uri="{FF2B5EF4-FFF2-40B4-BE49-F238E27FC236}">
                  <a16:creationId xmlns:a16="http://schemas.microsoft.com/office/drawing/2014/main" id="{EF4FFDA9-275D-76C4-5925-A4C6B62DA11C}"/>
                </a:ext>
              </a:extLst>
            </p:cNvPr>
            <p:cNvSpPr>
              <a:spLocks noChangeArrowheads="1"/>
            </p:cNvSpPr>
            <p:nvPr/>
          </p:nvSpPr>
          <p:spPr bwMode="auto">
            <a:xfrm>
              <a:off x="1482" y="1850"/>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2">
              <a:extLst>
                <a:ext uri="{FF2B5EF4-FFF2-40B4-BE49-F238E27FC236}">
                  <a16:creationId xmlns:a16="http://schemas.microsoft.com/office/drawing/2014/main" id="{32A916DF-3BE7-ACD9-9D84-D32572871257}"/>
                </a:ext>
              </a:extLst>
            </p:cNvPr>
            <p:cNvSpPr>
              <a:spLocks noChangeArrowheads="1"/>
            </p:cNvSpPr>
            <p:nvPr/>
          </p:nvSpPr>
          <p:spPr bwMode="auto">
            <a:xfrm>
              <a:off x="1670"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3">
              <a:extLst>
                <a:ext uri="{FF2B5EF4-FFF2-40B4-BE49-F238E27FC236}">
                  <a16:creationId xmlns:a16="http://schemas.microsoft.com/office/drawing/2014/main" id="{645E01E4-48CA-B27E-3E95-2928FA6E12CA}"/>
                </a:ext>
              </a:extLst>
            </p:cNvPr>
            <p:cNvSpPr>
              <a:spLocks noChangeArrowheads="1"/>
            </p:cNvSpPr>
            <p:nvPr/>
          </p:nvSpPr>
          <p:spPr bwMode="auto">
            <a:xfrm>
              <a:off x="1977" y="1850"/>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624A25FF-BAB7-0FDB-2385-E73761A8FA2A}"/>
                </a:ext>
              </a:extLst>
            </p:cNvPr>
            <p:cNvSpPr>
              <a:spLocks noChangeArrowheads="1"/>
            </p:cNvSpPr>
            <p:nvPr/>
          </p:nvSpPr>
          <p:spPr bwMode="auto">
            <a:xfrm>
              <a:off x="2165"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7F606D75-22DF-FD4A-78D2-0AE6E98A12FD}"/>
                </a:ext>
              </a:extLst>
            </p:cNvPr>
            <p:cNvSpPr>
              <a:spLocks noChangeArrowheads="1"/>
            </p:cNvSpPr>
            <p:nvPr/>
          </p:nvSpPr>
          <p:spPr bwMode="auto">
            <a:xfrm>
              <a:off x="2471" y="1850"/>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16">
              <a:extLst>
                <a:ext uri="{FF2B5EF4-FFF2-40B4-BE49-F238E27FC236}">
                  <a16:creationId xmlns:a16="http://schemas.microsoft.com/office/drawing/2014/main" id="{77C37B62-7CCB-2846-BB34-94BC718B579F}"/>
                </a:ext>
              </a:extLst>
            </p:cNvPr>
            <p:cNvSpPr>
              <a:spLocks noChangeArrowheads="1"/>
            </p:cNvSpPr>
            <p:nvPr/>
          </p:nvSpPr>
          <p:spPr bwMode="auto">
            <a:xfrm>
              <a:off x="2659"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17">
              <a:extLst>
                <a:ext uri="{FF2B5EF4-FFF2-40B4-BE49-F238E27FC236}">
                  <a16:creationId xmlns:a16="http://schemas.microsoft.com/office/drawing/2014/main" id="{0DB0D55E-F563-64CD-7893-1A11421684AC}"/>
                </a:ext>
              </a:extLst>
            </p:cNvPr>
            <p:cNvSpPr>
              <a:spLocks noChangeArrowheads="1"/>
            </p:cNvSpPr>
            <p:nvPr/>
          </p:nvSpPr>
          <p:spPr bwMode="auto">
            <a:xfrm>
              <a:off x="2966" y="1850"/>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18">
              <a:extLst>
                <a:ext uri="{FF2B5EF4-FFF2-40B4-BE49-F238E27FC236}">
                  <a16:creationId xmlns:a16="http://schemas.microsoft.com/office/drawing/2014/main" id="{E8806B46-B926-45B8-2A09-D287B6BE629E}"/>
                </a:ext>
              </a:extLst>
            </p:cNvPr>
            <p:cNvSpPr>
              <a:spLocks noChangeArrowheads="1"/>
            </p:cNvSpPr>
            <p:nvPr/>
          </p:nvSpPr>
          <p:spPr bwMode="auto">
            <a:xfrm>
              <a:off x="3154"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19">
              <a:extLst>
                <a:ext uri="{FF2B5EF4-FFF2-40B4-BE49-F238E27FC236}">
                  <a16:creationId xmlns:a16="http://schemas.microsoft.com/office/drawing/2014/main" id="{6E76BCEB-FC3A-546F-D089-13D9A661F850}"/>
                </a:ext>
              </a:extLst>
            </p:cNvPr>
            <p:cNvSpPr>
              <a:spLocks noChangeArrowheads="1"/>
            </p:cNvSpPr>
            <p:nvPr/>
          </p:nvSpPr>
          <p:spPr bwMode="auto">
            <a:xfrm>
              <a:off x="3394" y="1850"/>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Q1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0">
              <a:extLst>
                <a:ext uri="{FF2B5EF4-FFF2-40B4-BE49-F238E27FC236}">
                  <a16:creationId xmlns:a16="http://schemas.microsoft.com/office/drawing/2014/main" id="{962BAEF5-DF68-6CE6-9E87-E361F78C68AC}"/>
                </a:ext>
              </a:extLst>
            </p:cNvPr>
            <p:cNvSpPr>
              <a:spLocks noChangeArrowheads="1"/>
            </p:cNvSpPr>
            <p:nvPr/>
          </p:nvSpPr>
          <p:spPr bwMode="auto">
            <a:xfrm>
              <a:off x="3711"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1">
              <a:extLst>
                <a:ext uri="{FF2B5EF4-FFF2-40B4-BE49-F238E27FC236}">
                  <a16:creationId xmlns:a16="http://schemas.microsoft.com/office/drawing/2014/main" id="{E1D1647C-C88C-028D-8E47-AF57387A28B1}"/>
                </a:ext>
              </a:extLst>
            </p:cNvPr>
            <p:cNvSpPr>
              <a:spLocks noChangeArrowheads="1"/>
            </p:cNvSpPr>
            <p:nvPr/>
          </p:nvSpPr>
          <p:spPr bwMode="auto">
            <a:xfrm>
              <a:off x="3889" y="1850"/>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Q2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22">
              <a:extLst>
                <a:ext uri="{FF2B5EF4-FFF2-40B4-BE49-F238E27FC236}">
                  <a16:creationId xmlns:a16="http://schemas.microsoft.com/office/drawing/2014/main" id="{896EF9F3-8816-DE75-0665-986EABDD3BAF}"/>
                </a:ext>
              </a:extLst>
            </p:cNvPr>
            <p:cNvSpPr>
              <a:spLocks noChangeArrowheads="1"/>
            </p:cNvSpPr>
            <p:nvPr/>
          </p:nvSpPr>
          <p:spPr bwMode="auto">
            <a:xfrm>
              <a:off x="4206"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3">
              <a:extLst>
                <a:ext uri="{FF2B5EF4-FFF2-40B4-BE49-F238E27FC236}">
                  <a16:creationId xmlns:a16="http://schemas.microsoft.com/office/drawing/2014/main" id="{918AED4B-2BD1-C0C2-1879-A6B3820383B1}"/>
                </a:ext>
              </a:extLst>
            </p:cNvPr>
            <p:cNvSpPr>
              <a:spLocks noChangeArrowheads="1"/>
            </p:cNvSpPr>
            <p:nvPr/>
          </p:nvSpPr>
          <p:spPr bwMode="auto">
            <a:xfrm>
              <a:off x="4366" y="1850"/>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Q3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4">
              <a:extLst>
                <a:ext uri="{FF2B5EF4-FFF2-40B4-BE49-F238E27FC236}">
                  <a16:creationId xmlns:a16="http://schemas.microsoft.com/office/drawing/2014/main" id="{B3583425-8B7F-192F-5E18-9CB79221BBF3}"/>
                </a:ext>
              </a:extLst>
            </p:cNvPr>
            <p:cNvSpPr>
              <a:spLocks noChangeArrowheads="1"/>
            </p:cNvSpPr>
            <p:nvPr/>
          </p:nvSpPr>
          <p:spPr bwMode="auto">
            <a:xfrm>
              <a:off x="4683"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25">
              <a:extLst>
                <a:ext uri="{FF2B5EF4-FFF2-40B4-BE49-F238E27FC236}">
                  <a16:creationId xmlns:a16="http://schemas.microsoft.com/office/drawing/2014/main" id="{9D0A4B08-714C-F661-2AEF-A9CAFA729D1A}"/>
                </a:ext>
              </a:extLst>
            </p:cNvPr>
            <p:cNvSpPr>
              <a:spLocks noChangeArrowheads="1"/>
            </p:cNvSpPr>
            <p:nvPr/>
          </p:nvSpPr>
          <p:spPr bwMode="auto">
            <a:xfrm>
              <a:off x="4812" y="1850"/>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Q4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6">
              <a:extLst>
                <a:ext uri="{FF2B5EF4-FFF2-40B4-BE49-F238E27FC236}">
                  <a16:creationId xmlns:a16="http://schemas.microsoft.com/office/drawing/2014/main" id="{66609976-9931-70A2-BB21-FE510BA9AE1A}"/>
                </a:ext>
              </a:extLst>
            </p:cNvPr>
            <p:cNvSpPr>
              <a:spLocks noChangeArrowheads="1"/>
            </p:cNvSpPr>
            <p:nvPr/>
          </p:nvSpPr>
          <p:spPr bwMode="auto">
            <a:xfrm>
              <a:off x="5129" y="1850"/>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27">
              <a:extLst>
                <a:ext uri="{FF2B5EF4-FFF2-40B4-BE49-F238E27FC236}">
                  <a16:creationId xmlns:a16="http://schemas.microsoft.com/office/drawing/2014/main" id="{82E4498D-1D3B-972C-93A2-462CCC617772}"/>
                </a:ext>
              </a:extLst>
            </p:cNvPr>
            <p:cNvSpPr>
              <a:spLocks noChangeArrowheads="1"/>
            </p:cNvSpPr>
            <p:nvPr/>
          </p:nvSpPr>
          <p:spPr bwMode="auto">
            <a:xfrm>
              <a:off x="1036" y="1965"/>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28">
              <a:extLst>
                <a:ext uri="{FF2B5EF4-FFF2-40B4-BE49-F238E27FC236}">
                  <a16:creationId xmlns:a16="http://schemas.microsoft.com/office/drawing/2014/main" id="{D907B35C-095C-4611-F1DE-0E82C6402150}"/>
                </a:ext>
              </a:extLst>
            </p:cNvPr>
            <p:cNvSpPr>
              <a:spLocks noChangeArrowheads="1"/>
            </p:cNvSpPr>
            <p:nvPr/>
          </p:nvSpPr>
          <p:spPr bwMode="auto">
            <a:xfrm>
              <a:off x="1130"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29">
              <a:extLst>
                <a:ext uri="{FF2B5EF4-FFF2-40B4-BE49-F238E27FC236}">
                  <a16:creationId xmlns:a16="http://schemas.microsoft.com/office/drawing/2014/main" id="{3F877349-535C-89C2-ED0B-1EA9ED92F6DD}"/>
                </a:ext>
              </a:extLst>
            </p:cNvPr>
            <p:cNvSpPr>
              <a:spLocks noChangeArrowheads="1"/>
            </p:cNvSpPr>
            <p:nvPr/>
          </p:nvSpPr>
          <p:spPr bwMode="auto">
            <a:xfrm>
              <a:off x="1531" y="1965"/>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0">
              <a:extLst>
                <a:ext uri="{FF2B5EF4-FFF2-40B4-BE49-F238E27FC236}">
                  <a16:creationId xmlns:a16="http://schemas.microsoft.com/office/drawing/2014/main" id="{B2D6BFAF-31FE-BD91-3089-6E0BEBD9E9F2}"/>
                </a:ext>
              </a:extLst>
            </p:cNvPr>
            <p:cNvSpPr>
              <a:spLocks noChangeArrowheads="1"/>
            </p:cNvSpPr>
            <p:nvPr/>
          </p:nvSpPr>
          <p:spPr bwMode="auto">
            <a:xfrm>
              <a:off x="1625"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1">
              <a:extLst>
                <a:ext uri="{FF2B5EF4-FFF2-40B4-BE49-F238E27FC236}">
                  <a16:creationId xmlns:a16="http://schemas.microsoft.com/office/drawing/2014/main" id="{8B6A2899-E852-BD76-67A7-55AAFE7F19F5}"/>
                </a:ext>
              </a:extLst>
            </p:cNvPr>
            <p:cNvSpPr>
              <a:spLocks noChangeArrowheads="1"/>
            </p:cNvSpPr>
            <p:nvPr/>
          </p:nvSpPr>
          <p:spPr bwMode="auto">
            <a:xfrm>
              <a:off x="2001" y="1965"/>
              <a:ext cx="1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2">
              <a:extLst>
                <a:ext uri="{FF2B5EF4-FFF2-40B4-BE49-F238E27FC236}">
                  <a16:creationId xmlns:a16="http://schemas.microsoft.com/office/drawing/2014/main" id="{00530795-FA23-08B0-A443-06FEC9480C59}"/>
                </a:ext>
              </a:extLst>
            </p:cNvPr>
            <p:cNvSpPr>
              <a:spLocks noChangeArrowheads="1"/>
            </p:cNvSpPr>
            <p:nvPr/>
          </p:nvSpPr>
          <p:spPr bwMode="auto">
            <a:xfrm>
              <a:off x="2144"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3">
              <a:extLst>
                <a:ext uri="{FF2B5EF4-FFF2-40B4-BE49-F238E27FC236}">
                  <a16:creationId xmlns:a16="http://schemas.microsoft.com/office/drawing/2014/main" id="{D7C25A47-0547-6900-3102-0EABA2FE2FB8}"/>
                </a:ext>
              </a:extLst>
            </p:cNvPr>
            <p:cNvSpPr>
              <a:spLocks noChangeArrowheads="1"/>
            </p:cNvSpPr>
            <p:nvPr/>
          </p:nvSpPr>
          <p:spPr bwMode="auto">
            <a:xfrm>
              <a:off x="2496" y="1965"/>
              <a:ext cx="1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4">
              <a:extLst>
                <a:ext uri="{FF2B5EF4-FFF2-40B4-BE49-F238E27FC236}">
                  <a16:creationId xmlns:a16="http://schemas.microsoft.com/office/drawing/2014/main" id="{6559763D-A79E-8845-CCA8-6B144AAA75FD}"/>
                </a:ext>
              </a:extLst>
            </p:cNvPr>
            <p:cNvSpPr>
              <a:spLocks noChangeArrowheads="1"/>
            </p:cNvSpPr>
            <p:nvPr/>
          </p:nvSpPr>
          <p:spPr bwMode="auto">
            <a:xfrm>
              <a:off x="2638"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35">
              <a:extLst>
                <a:ext uri="{FF2B5EF4-FFF2-40B4-BE49-F238E27FC236}">
                  <a16:creationId xmlns:a16="http://schemas.microsoft.com/office/drawing/2014/main" id="{704D8365-F3A8-34ED-5317-86EFD6CF0FA6}"/>
                </a:ext>
              </a:extLst>
            </p:cNvPr>
            <p:cNvSpPr>
              <a:spLocks noChangeArrowheads="1"/>
            </p:cNvSpPr>
            <p:nvPr/>
          </p:nvSpPr>
          <p:spPr bwMode="auto">
            <a:xfrm>
              <a:off x="2990" y="1965"/>
              <a:ext cx="1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36">
              <a:extLst>
                <a:ext uri="{FF2B5EF4-FFF2-40B4-BE49-F238E27FC236}">
                  <a16:creationId xmlns:a16="http://schemas.microsoft.com/office/drawing/2014/main" id="{6CEC8BEF-0460-760B-C67F-3F5556D89ACA}"/>
                </a:ext>
              </a:extLst>
            </p:cNvPr>
            <p:cNvSpPr>
              <a:spLocks noChangeArrowheads="1"/>
            </p:cNvSpPr>
            <p:nvPr/>
          </p:nvSpPr>
          <p:spPr bwMode="auto">
            <a:xfrm>
              <a:off x="3133"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37">
              <a:extLst>
                <a:ext uri="{FF2B5EF4-FFF2-40B4-BE49-F238E27FC236}">
                  <a16:creationId xmlns:a16="http://schemas.microsoft.com/office/drawing/2014/main" id="{8120B87F-0725-5121-B1C5-BBD73578EB7E}"/>
                </a:ext>
              </a:extLst>
            </p:cNvPr>
            <p:cNvSpPr>
              <a:spLocks noChangeArrowheads="1"/>
            </p:cNvSpPr>
            <p:nvPr/>
          </p:nvSpPr>
          <p:spPr bwMode="auto">
            <a:xfrm>
              <a:off x="3506" y="1965"/>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38">
              <a:extLst>
                <a:ext uri="{FF2B5EF4-FFF2-40B4-BE49-F238E27FC236}">
                  <a16:creationId xmlns:a16="http://schemas.microsoft.com/office/drawing/2014/main" id="{2B7DC573-1BAB-A8F4-3EEE-F2E071CA5E3A}"/>
                </a:ext>
              </a:extLst>
            </p:cNvPr>
            <p:cNvSpPr>
              <a:spLocks noChangeArrowheads="1"/>
            </p:cNvSpPr>
            <p:nvPr/>
          </p:nvSpPr>
          <p:spPr bwMode="auto">
            <a:xfrm>
              <a:off x="3600"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39">
              <a:extLst>
                <a:ext uri="{FF2B5EF4-FFF2-40B4-BE49-F238E27FC236}">
                  <a16:creationId xmlns:a16="http://schemas.microsoft.com/office/drawing/2014/main" id="{AE511E80-E952-D33D-8D22-C352676502C4}"/>
                </a:ext>
              </a:extLst>
            </p:cNvPr>
            <p:cNvSpPr>
              <a:spLocks noChangeArrowheads="1"/>
            </p:cNvSpPr>
            <p:nvPr/>
          </p:nvSpPr>
          <p:spPr bwMode="auto">
            <a:xfrm>
              <a:off x="4001" y="1965"/>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40">
              <a:extLst>
                <a:ext uri="{FF2B5EF4-FFF2-40B4-BE49-F238E27FC236}">
                  <a16:creationId xmlns:a16="http://schemas.microsoft.com/office/drawing/2014/main" id="{FADA9B33-B7AD-2200-636E-D16F014CE054}"/>
                </a:ext>
              </a:extLst>
            </p:cNvPr>
            <p:cNvSpPr>
              <a:spLocks noChangeArrowheads="1"/>
            </p:cNvSpPr>
            <p:nvPr/>
          </p:nvSpPr>
          <p:spPr bwMode="auto">
            <a:xfrm>
              <a:off x="4095"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41">
              <a:extLst>
                <a:ext uri="{FF2B5EF4-FFF2-40B4-BE49-F238E27FC236}">
                  <a16:creationId xmlns:a16="http://schemas.microsoft.com/office/drawing/2014/main" id="{6956ABFB-868E-F2C8-C28C-E8DA49327BF1}"/>
                </a:ext>
              </a:extLst>
            </p:cNvPr>
            <p:cNvSpPr>
              <a:spLocks noChangeArrowheads="1"/>
            </p:cNvSpPr>
            <p:nvPr/>
          </p:nvSpPr>
          <p:spPr bwMode="auto">
            <a:xfrm>
              <a:off x="4478" y="1965"/>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42">
              <a:extLst>
                <a:ext uri="{FF2B5EF4-FFF2-40B4-BE49-F238E27FC236}">
                  <a16:creationId xmlns:a16="http://schemas.microsoft.com/office/drawing/2014/main" id="{7CD93ED5-58AB-C14F-D4D7-ABFD9543C34F}"/>
                </a:ext>
              </a:extLst>
            </p:cNvPr>
            <p:cNvSpPr>
              <a:spLocks noChangeArrowheads="1"/>
            </p:cNvSpPr>
            <p:nvPr/>
          </p:nvSpPr>
          <p:spPr bwMode="auto">
            <a:xfrm>
              <a:off x="4572"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43">
              <a:extLst>
                <a:ext uri="{FF2B5EF4-FFF2-40B4-BE49-F238E27FC236}">
                  <a16:creationId xmlns:a16="http://schemas.microsoft.com/office/drawing/2014/main" id="{6CB638B4-D53F-891A-689B-17ACAED62C7E}"/>
                </a:ext>
              </a:extLst>
            </p:cNvPr>
            <p:cNvSpPr>
              <a:spLocks noChangeArrowheads="1"/>
            </p:cNvSpPr>
            <p:nvPr/>
          </p:nvSpPr>
          <p:spPr bwMode="auto">
            <a:xfrm>
              <a:off x="4969" y="1965"/>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44">
              <a:extLst>
                <a:ext uri="{FF2B5EF4-FFF2-40B4-BE49-F238E27FC236}">
                  <a16:creationId xmlns:a16="http://schemas.microsoft.com/office/drawing/2014/main" id="{9A44F381-9AA8-46AC-8313-4AF1BBB636B9}"/>
                </a:ext>
              </a:extLst>
            </p:cNvPr>
            <p:cNvSpPr>
              <a:spLocks noChangeArrowheads="1"/>
            </p:cNvSpPr>
            <p:nvPr/>
          </p:nvSpPr>
          <p:spPr bwMode="auto">
            <a:xfrm>
              <a:off x="503" y="2076"/>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45">
              <a:extLst>
                <a:ext uri="{FF2B5EF4-FFF2-40B4-BE49-F238E27FC236}">
                  <a16:creationId xmlns:a16="http://schemas.microsoft.com/office/drawing/2014/main" id="{903E7A33-3678-70BC-6351-818F905A5A32}"/>
                </a:ext>
              </a:extLst>
            </p:cNvPr>
            <p:cNvSpPr>
              <a:spLocks noChangeArrowheads="1"/>
            </p:cNvSpPr>
            <p:nvPr/>
          </p:nvSpPr>
          <p:spPr bwMode="auto">
            <a:xfrm>
              <a:off x="837" y="2192"/>
              <a:ext cx="4344" cy="11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46">
              <a:extLst>
                <a:ext uri="{FF2B5EF4-FFF2-40B4-BE49-F238E27FC236}">
                  <a16:creationId xmlns:a16="http://schemas.microsoft.com/office/drawing/2014/main" id="{CC38A0DF-030D-355E-C403-83D7667C9301}"/>
                </a:ext>
              </a:extLst>
            </p:cNvPr>
            <p:cNvSpPr>
              <a:spLocks noChangeArrowheads="1"/>
            </p:cNvSpPr>
            <p:nvPr/>
          </p:nvSpPr>
          <p:spPr bwMode="auto">
            <a:xfrm>
              <a:off x="886" y="2192"/>
              <a:ext cx="4243" cy="115"/>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47">
              <a:extLst>
                <a:ext uri="{FF2B5EF4-FFF2-40B4-BE49-F238E27FC236}">
                  <a16:creationId xmlns:a16="http://schemas.microsoft.com/office/drawing/2014/main" id="{15E06185-ADA2-F0C7-89DB-45F3C88B7A04}"/>
                </a:ext>
              </a:extLst>
            </p:cNvPr>
            <p:cNvSpPr>
              <a:spLocks noChangeArrowheads="1"/>
            </p:cNvSpPr>
            <p:nvPr/>
          </p:nvSpPr>
          <p:spPr bwMode="auto">
            <a:xfrm>
              <a:off x="886" y="2191"/>
              <a:ext cx="144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Number of Caseworkers Hired YTD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48">
              <a:extLst>
                <a:ext uri="{FF2B5EF4-FFF2-40B4-BE49-F238E27FC236}">
                  <a16:creationId xmlns:a16="http://schemas.microsoft.com/office/drawing/2014/main" id="{19A74550-32E4-466E-D469-153CE974FA6E}"/>
                </a:ext>
              </a:extLst>
            </p:cNvPr>
            <p:cNvSpPr>
              <a:spLocks noChangeArrowheads="1"/>
            </p:cNvSpPr>
            <p:nvPr/>
          </p:nvSpPr>
          <p:spPr bwMode="auto">
            <a:xfrm>
              <a:off x="2179" y="2191"/>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49">
              <a:extLst>
                <a:ext uri="{FF2B5EF4-FFF2-40B4-BE49-F238E27FC236}">
                  <a16:creationId xmlns:a16="http://schemas.microsoft.com/office/drawing/2014/main" id="{09E6DDC2-BA20-6D58-804C-E4AD3579B844}"/>
                </a:ext>
              </a:extLst>
            </p:cNvPr>
            <p:cNvSpPr>
              <a:spLocks noChangeArrowheads="1"/>
            </p:cNvSpPr>
            <p:nvPr/>
          </p:nvSpPr>
          <p:spPr bwMode="auto">
            <a:xfrm>
              <a:off x="987" y="2303"/>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50">
              <a:extLst>
                <a:ext uri="{FF2B5EF4-FFF2-40B4-BE49-F238E27FC236}">
                  <a16:creationId xmlns:a16="http://schemas.microsoft.com/office/drawing/2014/main" id="{8B5458C3-5B56-F194-D853-384E1EEC8CA4}"/>
                </a:ext>
              </a:extLst>
            </p:cNvPr>
            <p:cNvSpPr>
              <a:spLocks noChangeArrowheads="1"/>
            </p:cNvSpPr>
            <p:nvPr/>
          </p:nvSpPr>
          <p:spPr bwMode="auto">
            <a:xfrm>
              <a:off x="1175"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51">
              <a:extLst>
                <a:ext uri="{FF2B5EF4-FFF2-40B4-BE49-F238E27FC236}">
                  <a16:creationId xmlns:a16="http://schemas.microsoft.com/office/drawing/2014/main" id="{4985AC26-77B7-8B1B-794C-2634869F6676}"/>
                </a:ext>
              </a:extLst>
            </p:cNvPr>
            <p:cNvSpPr>
              <a:spLocks noChangeArrowheads="1"/>
            </p:cNvSpPr>
            <p:nvPr/>
          </p:nvSpPr>
          <p:spPr bwMode="auto">
            <a:xfrm>
              <a:off x="1482" y="2303"/>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52">
              <a:extLst>
                <a:ext uri="{FF2B5EF4-FFF2-40B4-BE49-F238E27FC236}">
                  <a16:creationId xmlns:a16="http://schemas.microsoft.com/office/drawing/2014/main" id="{CD24DD50-7F03-BDAF-D5BA-9612592D1FAF}"/>
                </a:ext>
              </a:extLst>
            </p:cNvPr>
            <p:cNvSpPr>
              <a:spLocks noChangeArrowheads="1"/>
            </p:cNvSpPr>
            <p:nvPr/>
          </p:nvSpPr>
          <p:spPr bwMode="auto">
            <a:xfrm>
              <a:off x="1670"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53">
              <a:extLst>
                <a:ext uri="{FF2B5EF4-FFF2-40B4-BE49-F238E27FC236}">
                  <a16:creationId xmlns:a16="http://schemas.microsoft.com/office/drawing/2014/main" id="{B3CC632F-9D4D-4DF6-37C4-ADB6048D6F5D}"/>
                </a:ext>
              </a:extLst>
            </p:cNvPr>
            <p:cNvSpPr>
              <a:spLocks noChangeArrowheads="1"/>
            </p:cNvSpPr>
            <p:nvPr/>
          </p:nvSpPr>
          <p:spPr bwMode="auto">
            <a:xfrm>
              <a:off x="1977" y="2303"/>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54">
              <a:extLst>
                <a:ext uri="{FF2B5EF4-FFF2-40B4-BE49-F238E27FC236}">
                  <a16:creationId xmlns:a16="http://schemas.microsoft.com/office/drawing/2014/main" id="{158C71FE-2CB8-6CCB-E016-838FE4341F7A}"/>
                </a:ext>
              </a:extLst>
            </p:cNvPr>
            <p:cNvSpPr>
              <a:spLocks noChangeArrowheads="1"/>
            </p:cNvSpPr>
            <p:nvPr/>
          </p:nvSpPr>
          <p:spPr bwMode="auto">
            <a:xfrm>
              <a:off x="2165"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55">
              <a:extLst>
                <a:ext uri="{FF2B5EF4-FFF2-40B4-BE49-F238E27FC236}">
                  <a16:creationId xmlns:a16="http://schemas.microsoft.com/office/drawing/2014/main" id="{DE83B9B3-7E09-ADE0-C2ED-9FFC97B07A55}"/>
                </a:ext>
              </a:extLst>
            </p:cNvPr>
            <p:cNvSpPr>
              <a:spLocks noChangeArrowheads="1"/>
            </p:cNvSpPr>
            <p:nvPr/>
          </p:nvSpPr>
          <p:spPr bwMode="auto">
            <a:xfrm>
              <a:off x="2471" y="2303"/>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56">
              <a:extLst>
                <a:ext uri="{FF2B5EF4-FFF2-40B4-BE49-F238E27FC236}">
                  <a16:creationId xmlns:a16="http://schemas.microsoft.com/office/drawing/2014/main" id="{478ED02A-3BA7-42EC-F70C-C595C1DF1A2E}"/>
                </a:ext>
              </a:extLst>
            </p:cNvPr>
            <p:cNvSpPr>
              <a:spLocks noChangeArrowheads="1"/>
            </p:cNvSpPr>
            <p:nvPr/>
          </p:nvSpPr>
          <p:spPr bwMode="auto">
            <a:xfrm>
              <a:off x="2659"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57">
              <a:extLst>
                <a:ext uri="{FF2B5EF4-FFF2-40B4-BE49-F238E27FC236}">
                  <a16:creationId xmlns:a16="http://schemas.microsoft.com/office/drawing/2014/main" id="{1AE94494-7543-CB3C-E390-966429F891FD}"/>
                </a:ext>
              </a:extLst>
            </p:cNvPr>
            <p:cNvSpPr>
              <a:spLocks noChangeArrowheads="1"/>
            </p:cNvSpPr>
            <p:nvPr/>
          </p:nvSpPr>
          <p:spPr bwMode="auto">
            <a:xfrm>
              <a:off x="2966" y="2303"/>
              <a:ext cx="25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58">
              <a:extLst>
                <a:ext uri="{FF2B5EF4-FFF2-40B4-BE49-F238E27FC236}">
                  <a16:creationId xmlns:a16="http://schemas.microsoft.com/office/drawing/2014/main" id="{D5839B2F-32D2-6D85-E253-41831F4BE4AB}"/>
                </a:ext>
              </a:extLst>
            </p:cNvPr>
            <p:cNvSpPr>
              <a:spLocks noChangeArrowheads="1"/>
            </p:cNvSpPr>
            <p:nvPr/>
          </p:nvSpPr>
          <p:spPr bwMode="auto">
            <a:xfrm>
              <a:off x="3154"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59">
              <a:extLst>
                <a:ext uri="{FF2B5EF4-FFF2-40B4-BE49-F238E27FC236}">
                  <a16:creationId xmlns:a16="http://schemas.microsoft.com/office/drawing/2014/main" id="{D46B2B53-B948-E9D9-8EDF-B811FC8377EA}"/>
                </a:ext>
              </a:extLst>
            </p:cNvPr>
            <p:cNvSpPr>
              <a:spLocks noChangeArrowheads="1"/>
            </p:cNvSpPr>
            <p:nvPr/>
          </p:nvSpPr>
          <p:spPr bwMode="auto">
            <a:xfrm>
              <a:off x="3394" y="2303"/>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Q1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Rectangle 60">
              <a:extLst>
                <a:ext uri="{FF2B5EF4-FFF2-40B4-BE49-F238E27FC236}">
                  <a16:creationId xmlns:a16="http://schemas.microsoft.com/office/drawing/2014/main" id="{AB9ADB0F-11CF-E663-6972-171948A87928}"/>
                </a:ext>
              </a:extLst>
            </p:cNvPr>
            <p:cNvSpPr>
              <a:spLocks noChangeArrowheads="1"/>
            </p:cNvSpPr>
            <p:nvPr/>
          </p:nvSpPr>
          <p:spPr bwMode="auto">
            <a:xfrm>
              <a:off x="3711"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61">
              <a:extLst>
                <a:ext uri="{FF2B5EF4-FFF2-40B4-BE49-F238E27FC236}">
                  <a16:creationId xmlns:a16="http://schemas.microsoft.com/office/drawing/2014/main" id="{287BEC14-7CC5-08D8-4311-669BCB468A3B}"/>
                </a:ext>
              </a:extLst>
            </p:cNvPr>
            <p:cNvSpPr>
              <a:spLocks noChangeArrowheads="1"/>
            </p:cNvSpPr>
            <p:nvPr/>
          </p:nvSpPr>
          <p:spPr bwMode="auto">
            <a:xfrm>
              <a:off x="3889" y="2303"/>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Q2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62">
              <a:extLst>
                <a:ext uri="{FF2B5EF4-FFF2-40B4-BE49-F238E27FC236}">
                  <a16:creationId xmlns:a16="http://schemas.microsoft.com/office/drawing/2014/main" id="{C6264C2F-57C2-1A56-3768-51926A97C24A}"/>
                </a:ext>
              </a:extLst>
            </p:cNvPr>
            <p:cNvSpPr>
              <a:spLocks noChangeArrowheads="1"/>
            </p:cNvSpPr>
            <p:nvPr/>
          </p:nvSpPr>
          <p:spPr bwMode="auto">
            <a:xfrm>
              <a:off x="4206"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63">
              <a:extLst>
                <a:ext uri="{FF2B5EF4-FFF2-40B4-BE49-F238E27FC236}">
                  <a16:creationId xmlns:a16="http://schemas.microsoft.com/office/drawing/2014/main" id="{549CE338-384B-877D-0698-65999A1F456B}"/>
                </a:ext>
              </a:extLst>
            </p:cNvPr>
            <p:cNvSpPr>
              <a:spLocks noChangeArrowheads="1"/>
            </p:cNvSpPr>
            <p:nvPr/>
          </p:nvSpPr>
          <p:spPr bwMode="auto">
            <a:xfrm>
              <a:off x="4366" y="2303"/>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Q3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64">
              <a:extLst>
                <a:ext uri="{FF2B5EF4-FFF2-40B4-BE49-F238E27FC236}">
                  <a16:creationId xmlns:a16="http://schemas.microsoft.com/office/drawing/2014/main" id="{426DEFC6-B820-FFCB-51FC-5B542AAAE52D}"/>
                </a:ext>
              </a:extLst>
            </p:cNvPr>
            <p:cNvSpPr>
              <a:spLocks noChangeArrowheads="1"/>
            </p:cNvSpPr>
            <p:nvPr/>
          </p:nvSpPr>
          <p:spPr bwMode="auto">
            <a:xfrm>
              <a:off x="4683"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65">
              <a:extLst>
                <a:ext uri="{FF2B5EF4-FFF2-40B4-BE49-F238E27FC236}">
                  <a16:creationId xmlns:a16="http://schemas.microsoft.com/office/drawing/2014/main" id="{23BF0726-D797-3F9A-BF59-D46F877F3D9E}"/>
                </a:ext>
              </a:extLst>
            </p:cNvPr>
            <p:cNvSpPr>
              <a:spLocks noChangeArrowheads="1"/>
            </p:cNvSpPr>
            <p:nvPr/>
          </p:nvSpPr>
          <p:spPr bwMode="auto">
            <a:xfrm>
              <a:off x="4812" y="2303"/>
              <a:ext cx="39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Q4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66">
              <a:extLst>
                <a:ext uri="{FF2B5EF4-FFF2-40B4-BE49-F238E27FC236}">
                  <a16:creationId xmlns:a16="http://schemas.microsoft.com/office/drawing/2014/main" id="{B2A7F87A-F506-8614-4E90-BAC52FC13BFE}"/>
                </a:ext>
              </a:extLst>
            </p:cNvPr>
            <p:cNvSpPr>
              <a:spLocks noChangeArrowheads="1"/>
            </p:cNvSpPr>
            <p:nvPr/>
          </p:nvSpPr>
          <p:spPr bwMode="auto">
            <a:xfrm>
              <a:off x="5129" y="2303"/>
              <a:ext cx="7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67">
              <a:extLst>
                <a:ext uri="{FF2B5EF4-FFF2-40B4-BE49-F238E27FC236}">
                  <a16:creationId xmlns:a16="http://schemas.microsoft.com/office/drawing/2014/main" id="{64E46FCC-7C0A-A209-8172-1D8C2EB59B1E}"/>
                </a:ext>
              </a:extLst>
            </p:cNvPr>
            <p:cNvSpPr>
              <a:spLocks noChangeArrowheads="1"/>
            </p:cNvSpPr>
            <p:nvPr/>
          </p:nvSpPr>
          <p:spPr bwMode="auto">
            <a:xfrm>
              <a:off x="1012" y="2417"/>
              <a:ext cx="1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68">
              <a:extLst>
                <a:ext uri="{FF2B5EF4-FFF2-40B4-BE49-F238E27FC236}">
                  <a16:creationId xmlns:a16="http://schemas.microsoft.com/office/drawing/2014/main" id="{B9B39D3B-EDEF-159C-8428-52931E22E417}"/>
                </a:ext>
              </a:extLst>
            </p:cNvPr>
            <p:cNvSpPr>
              <a:spLocks noChangeArrowheads="1"/>
            </p:cNvSpPr>
            <p:nvPr/>
          </p:nvSpPr>
          <p:spPr bwMode="auto">
            <a:xfrm>
              <a:off x="1154"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69">
              <a:extLst>
                <a:ext uri="{FF2B5EF4-FFF2-40B4-BE49-F238E27FC236}">
                  <a16:creationId xmlns:a16="http://schemas.microsoft.com/office/drawing/2014/main" id="{E576F03D-9C27-167D-6AC9-C1F847666671}"/>
                </a:ext>
              </a:extLst>
            </p:cNvPr>
            <p:cNvSpPr>
              <a:spLocks noChangeArrowheads="1"/>
            </p:cNvSpPr>
            <p:nvPr/>
          </p:nvSpPr>
          <p:spPr bwMode="auto">
            <a:xfrm>
              <a:off x="1531"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64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70">
              <a:extLst>
                <a:ext uri="{FF2B5EF4-FFF2-40B4-BE49-F238E27FC236}">
                  <a16:creationId xmlns:a16="http://schemas.microsoft.com/office/drawing/2014/main" id="{C6E28613-AE00-4D05-C155-51D2B95147CE}"/>
                </a:ext>
              </a:extLst>
            </p:cNvPr>
            <p:cNvSpPr>
              <a:spLocks noChangeArrowheads="1"/>
            </p:cNvSpPr>
            <p:nvPr/>
          </p:nvSpPr>
          <p:spPr bwMode="auto">
            <a:xfrm>
              <a:off x="1625"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71">
              <a:extLst>
                <a:ext uri="{FF2B5EF4-FFF2-40B4-BE49-F238E27FC236}">
                  <a16:creationId xmlns:a16="http://schemas.microsoft.com/office/drawing/2014/main" id="{FFFAFBE4-36C2-674A-7320-51482150A50B}"/>
                </a:ext>
              </a:extLst>
            </p:cNvPr>
            <p:cNvSpPr>
              <a:spLocks noChangeArrowheads="1"/>
            </p:cNvSpPr>
            <p:nvPr/>
          </p:nvSpPr>
          <p:spPr bwMode="auto">
            <a:xfrm>
              <a:off x="2025"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72">
              <a:extLst>
                <a:ext uri="{FF2B5EF4-FFF2-40B4-BE49-F238E27FC236}">
                  <a16:creationId xmlns:a16="http://schemas.microsoft.com/office/drawing/2014/main" id="{5DBFA010-2E57-AFB4-BB8C-D2F57414F6A3}"/>
                </a:ext>
              </a:extLst>
            </p:cNvPr>
            <p:cNvSpPr>
              <a:spLocks noChangeArrowheads="1"/>
            </p:cNvSpPr>
            <p:nvPr/>
          </p:nvSpPr>
          <p:spPr bwMode="auto">
            <a:xfrm>
              <a:off x="2119"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73">
              <a:extLst>
                <a:ext uri="{FF2B5EF4-FFF2-40B4-BE49-F238E27FC236}">
                  <a16:creationId xmlns:a16="http://schemas.microsoft.com/office/drawing/2014/main" id="{B4F37A46-D433-69AB-C347-F0D408EF9D21}"/>
                </a:ext>
              </a:extLst>
            </p:cNvPr>
            <p:cNvSpPr>
              <a:spLocks noChangeArrowheads="1"/>
            </p:cNvSpPr>
            <p:nvPr/>
          </p:nvSpPr>
          <p:spPr bwMode="auto">
            <a:xfrm>
              <a:off x="2520"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95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Rectangle 74">
              <a:extLst>
                <a:ext uri="{FF2B5EF4-FFF2-40B4-BE49-F238E27FC236}">
                  <a16:creationId xmlns:a16="http://schemas.microsoft.com/office/drawing/2014/main" id="{71ED8B57-22F2-EA67-7657-FF99FBF1FDBD}"/>
                </a:ext>
              </a:extLst>
            </p:cNvPr>
            <p:cNvSpPr>
              <a:spLocks noChangeArrowheads="1"/>
            </p:cNvSpPr>
            <p:nvPr/>
          </p:nvSpPr>
          <p:spPr bwMode="auto">
            <a:xfrm>
              <a:off x="2614"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Rectangle 75">
              <a:extLst>
                <a:ext uri="{FF2B5EF4-FFF2-40B4-BE49-F238E27FC236}">
                  <a16:creationId xmlns:a16="http://schemas.microsoft.com/office/drawing/2014/main" id="{B8082C43-6C39-8691-0063-B968FEA67976}"/>
                </a:ext>
              </a:extLst>
            </p:cNvPr>
            <p:cNvSpPr>
              <a:spLocks noChangeArrowheads="1"/>
            </p:cNvSpPr>
            <p:nvPr/>
          </p:nvSpPr>
          <p:spPr bwMode="auto">
            <a:xfrm>
              <a:off x="2990" y="2417"/>
              <a:ext cx="19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124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76">
              <a:extLst>
                <a:ext uri="{FF2B5EF4-FFF2-40B4-BE49-F238E27FC236}">
                  <a16:creationId xmlns:a16="http://schemas.microsoft.com/office/drawing/2014/main" id="{FF0F8A66-EC36-A6C4-7847-A95FCEE8E50D}"/>
                </a:ext>
              </a:extLst>
            </p:cNvPr>
            <p:cNvSpPr>
              <a:spLocks noChangeArrowheads="1"/>
            </p:cNvSpPr>
            <p:nvPr/>
          </p:nvSpPr>
          <p:spPr bwMode="auto">
            <a:xfrm>
              <a:off x="3133"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77">
              <a:extLst>
                <a:ext uri="{FF2B5EF4-FFF2-40B4-BE49-F238E27FC236}">
                  <a16:creationId xmlns:a16="http://schemas.microsoft.com/office/drawing/2014/main" id="{C0227BFD-365D-4179-670D-53DDD9D73E06}"/>
                </a:ext>
              </a:extLst>
            </p:cNvPr>
            <p:cNvSpPr>
              <a:spLocks noChangeArrowheads="1"/>
            </p:cNvSpPr>
            <p:nvPr/>
          </p:nvSpPr>
          <p:spPr bwMode="auto">
            <a:xfrm>
              <a:off x="3506"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78">
              <a:extLst>
                <a:ext uri="{FF2B5EF4-FFF2-40B4-BE49-F238E27FC236}">
                  <a16:creationId xmlns:a16="http://schemas.microsoft.com/office/drawing/2014/main" id="{40765688-8FB0-7E32-5EA5-6BAC6F7B8DAE}"/>
                </a:ext>
              </a:extLst>
            </p:cNvPr>
            <p:cNvSpPr>
              <a:spLocks noChangeArrowheads="1"/>
            </p:cNvSpPr>
            <p:nvPr/>
          </p:nvSpPr>
          <p:spPr bwMode="auto">
            <a:xfrm>
              <a:off x="3600"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79">
              <a:extLst>
                <a:ext uri="{FF2B5EF4-FFF2-40B4-BE49-F238E27FC236}">
                  <a16:creationId xmlns:a16="http://schemas.microsoft.com/office/drawing/2014/main" id="{61CCB5B7-C50D-9D2F-80E7-F8832FE6F3FD}"/>
                </a:ext>
              </a:extLst>
            </p:cNvPr>
            <p:cNvSpPr>
              <a:spLocks noChangeArrowheads="1"/>
            </p:cNvSpPr>
            <p:nvPr/>
          </p:nvSpPr>
          <p:spPr bwMode="auto">
            <a:xfrm>
              <a:off x="4001"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80">
              <a:extLst>
                <a:ext uri="{FF2B5EF4-FFF2-40B4-BE49-F238E27FC236}">
                  <a16:creationId xmlns:a16="http://schemas.microsoft.com/office/drawing/2014/main" id="{2892078E-C83F-8C49-6227-6EFEEABBE430}"/>
                </a:ext>
              </a:extLst>
            </p:cNvPr>
            <p:cNvSpPr>
              <a:spLocks noChangeArrowheads="1"/>
            </p:cNvSpPr>
            <p:nvPr/>
          </p:nvSpPr>
          <p:spPr bwMode="auto">
            <a:xfrm>
              <a:off x="4095"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81">
              <a:extLst>
                <a:ext uri="{FF2B5EF4-FFF2-40B4-BE49-F238E27FC236}">
                  <a16:creationId xmlns:a16="http://schemas.microsoft.com/office/drawing/2014/main" id="{0CA40241-852B-F83C-E3D4-9473A9AB8F89}"/>
                </a:ext>
              </a:extLst>
            </p:cNvPr>
            <p:cNvSpPr>
              <a:spLocks noChangeArrowheads="1"/>
            </p:cNvSpPr>
            <p:nvPr/>
          </p:nvSpPr>
          <p:spPr bwMode="auto">
            <a:xfrm>
              <a:off x="4478" y="2417"/>
              <a:ext cx="15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Rectangle 82">
              <a:extLst>
                <a:ext uri="{FF2B5EF4-FFF2-40B4-BE49-F238E27FC236}">
                  <a16:creationId xmlns:a16="http://schemas.microsoft.com/office/drawing/2014/main" id="{366373D6-ECBD-919A-DE0E-B28329F6157A}"/>
                </a:ext>
              </a:extLst>
            </p:cNvPr>
            <p:cNvSpPr>
              <a:spLocks noChangeArrowheads="1"/>
            </p:cNvSpPr>
            <p:nvPr/>
          </p:nvSpPr>
          <p:spPr bwMode="auto">
            <a:xfrm>
              <a:off x="4572"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83">
              <a:extLst>
                <a:ext uri="{FF2B5EF4-FFF2-40B4-BE49-F238E27FC236}">
                  <a16:creationId xmlns:a16="http://schemas.microsoft.com/office/drawing/2014/main" id="{C8A73C2C-CB2D-22FA-496F-F30432DCFB62}"/>
                </a:ext>
              </a:extLst>
            </p:cNvPr>
            <p:cNvSpPr>
              <a:spLocks noChangeArrowheads="1"/>
            </p:cNvSpPr>
            <p:nvPr/>
          </p:nvSpPr>
          <p:spPr bwMode="auto">
            <a:xfrm>
              <a:off x="4969" y="2417"/>
              <a:ext cx="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Light" panose="020F03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84">
              <a:extLst>
                <a:ext uri="{FF2B5EF4-FFF2-40B4-BE49-F238E27FC236}">
                  <a16:creationId xmlns:a16="http://schemas.microsoft.com/office/drawing/2014/main" id="{15F47F18-E8CB-FD50-B8A2-8D414CD3D5DA}"/>
                </a:ext>
              </a:extLst>
            </p:cNvPr>
            <p:cNvSpPr>
              <a:spLocks noChangeArrowheads="1"/>
            </p:cNvSpPr>
            <p:nvPr/>
          </p:nvSpPr>
          <p:spPr bwMode="auto">
            <a:xfrm>
              <a:off x="503" y="2539"/>
              <a:ext cx="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9442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4646180" y="2378223"/>
            <a:ext cx="2081860" cy="18639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BUDGETED FTE’s </a:t>
            </a:r>
          </a:p>
        </p:txBody>
      </p:sp>
      <p:sp>
        <p:nvSpPr>
          <p:cNvPr id="23" name="TextBox 23"/>
          <p:cNvSpPr txBox="1"/>
          <p:nvPr/>
        </p:nvSpPr>
        <p:spPr>
          <a:xfrm>
            <a:off x="4646180" y="2593529"/>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DCFS IS BUDGETED FOR 840 POSITIONS, OF WHICH 140 ARE SHARED SERVICES</a:t>
            </a:r>
          </a:p>
        </p:txBody>
      </p:sp>
      <p:sp>
        <p:nvSpPr>
          <p:cNvPr id="45" name="TextBox 45"/>
          <p:cNvSpPr txBox="1"/>
          <p:nvPr/>
        </p:nvSpPr>
        <p:spPr>
          <a:xfrm>
            <a:off x="5114075" y="3241798"/>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VACANCY RATE</a:t>
            </a:r>
          </a:p>
        </p:txBody>
      </p:sp>
      <p:sp>
        <p:nvSpPr>
          <p:cNvPr id="46" name="TextBox 46"/>
          <p:cNvSpPr txBox="1"/>
          <p:nvPr/>
        </p:nvSpPr>
        <p:spPr>
          <a:xfrm>
            <a:off x="5114075" y="4237101"/>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HIRING COUNTS</a:t>
            </a:r>
          </a:p>
        </p:txBody>
      </p:sp>
      <p:sp>
        <p:nvSpPr>
          <p:cNvPr id="47" name="TextBox 47"/>
          <p:cNvSpPr txBox="1"/>
          <p:nvPr/>
        </p:nvSpPr>
        <p:spPr>
          <a:xfrm>
            <a:off x="4784265" y="5096600"/>
            <a:ext cx="2081860" cy="203648"/>
          </a:xfrm>
          <a:prstGeom prst="rect">
            <a:avLst/>
          </a:prstGeom>
        </p:spPr>
        <p:txBody>
          <a:bodyPr lIns="0" tIns="0" rIns="0" bIns="0" rtlCol="0" anchor="t">
            <a:spAutoFit/>
          </a:bodyPr>
          <a:lstStyle/>
          <a:p>
            <a:pPr algn="ctr">
              <a:lnSpc>
                <a:spcPts val="1559"/>
              </a:lnSpc>
            </a:pPr>
            <a:r>
              <a:rPr lang="en-US" sz="1113" dirty="0">
                <a:solidFill>
                  <a:srgbClr val="FFFFFF"/>
                </a:solidFill>
                <a:latin typeface="Arial Bold"/>
              </a:rPr>
              <a:t>SW3 RETENTION DATA</a:t>
            </a:r>
          </a:p>
        </p:txBody>
      </p:sp>
      <p:sp>
        <p:nvSpPr>
          <p:cNvPr id="48" name="TextBox 48"/>
          <p:cNvSpPr txBox="1"/>
          <p:nvPr/>
        </p:nvSpPr>
        <p:spPr>
          <a:xfrm>
            <a:off x="3774767" y="4328065"/>
            <a:ext cx="2081860" cy="256545"/>
          </a:xfrm>
          <a:prstGeom prst="rect">
            <a:avLst/>
          </a:prstGeom>
        </p:spPr>
        <p:txBody>
          <a:bodyPr lIns="0" tIns="0" rIns="0" bIns="0" rtlCol="0" anchor="t">
            <a:spAutoFit/>
          </a:bodyPr>
          <a:lstStyle/>
          <a:p>
            <a:pPr algn="ctr">
              <a:lnSpc>
                <a:spcPts val="2155"/>
              </a:lnSpc>
            </a:pPr>
            <a:r>
              <a:rPr lang="en-US" sz="1539" dirty="0">
                <a:solidFill>
                  <a:srgbClr val="FFFFFF"/>
                </a:solidFill>
                <a:latin typeface="Arial Bold"/>
              </a:rPr>
              <a:t>5</a:t>
            </a:r>
          </a:p>
        </p:txBody>
      </p:sp>
      <p:sp>
        <p:nvSpPr>
          <p:cNvPr id="49" name="TextBox 49"/>
          <p:cNvSpPr txBox="1"/>
          <p:nvPr/>
        </p:nvSpPr>
        <p:spPr>
          <a:xfrm>
            <a:off x="5114075" y="4436269"/>
            <a:ext cx="2178427"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145 CASE CARRYING SW3S WERE HIRED FROM 8/01/2022 THROUGH 7/31/2023</a:t>
            </a:r>
          </a:p>
        </p:txBody>
      </p:sp>
      <p:sp>
        <p:nvSpPr>
          <p:cNvPr id="51" name="TextBox 51"/>
          <p:cNvSpPr txBox="1"/>
          <p:nvPr/>
        </p:nvSpPr>
        <p:spPr>
          <a:xfrm>
            <a:off x="4574423" y="5303105"/>
            <a:ext cx="2739034"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69% (99)  OF THE 145 CASE CARRYING SW3S HIRED  FROM 8/1/2022 THROUGH 7/31/2023 WERE  RETAINED</a:t>
            </a:r>
          </a:p>
        </p:txBody>
      </p:sp>
      <p:sp>
        <p:nvSpPr>
          <p:cNvPr id="53" name="TextBox 53"/>
          <p:cNvSpPr txBox="1"/>
          <p:nvPr/>
        </p:nvSpPr>
        <p:spPr>
          <a:xfrm>
            <a:off x="5146642" y="3439016"/>
            <a:ext cx="2081860" cy="269304"/>
          </a:xfrm>
          <a:prstGeom prst="rect">
            <a:avLst/>
          </a:prstGeom>
        </p:spPr>
        <p:txBody>
          <a:bodyPr lIns="0" tIns="0" rIns="0" bIns="0" rtlCol="0" anchor="t">
            <a:spAutoFit/>
          </a:bodyPr>
          <a:lstStyle/>
          <a:p>
            <a:pPr algn="ctr">
              <a:lnSpc>
                <a:spcPts val="1078"/>
              </a:lnSpc>
            </a:pPr>
            <a:r>
              <a:rPr lang="en-US" sz="770" dirty="0">
                <a:solidFill>
                  <a:srgbClr val="FFFFFF"/>
                </a:solidFill>
                <a:latin typeface="Arial Bold" panose="020B0704020202020204" pitchFamily="34" charset="0"/>
                <a:cs typeface="Arial Bold" panose="020B0704020202020204" pitchFamily="34" charset="0"/>
              </a:rPr>
              <a:t>OF THE 700 DEDICATED DCFS POSITIONS, 117 ARE UNFILLED </a:t>
            </a:r>
          </a:p>
        </p:txBody>
      </p:sp>
      <p:grpSp>
        <p:nvGrpSpPr>
          <p:cNvPr id="54" name="Group 54"/>
          <p:cNvGrpSpPr/>
          <p:nvPr/>
        </p:nvGrpSpPr>
        <p:grpSpPr>
          <a:xfrm>
            <a:off x="0" y="0"/>
            <a:ext cx="3277894" cy="1788160"/>
            <a:chOff x="0" y="0"/>
            <a:chExt cx="4370525" cy="2384213"/>
          </a:xfrm>
        </p:grpSpPr>
        <p:grpSp>
          <p:nvGrpSpPr>
            <p:cNvPr id="55" name="Group 55"/>
            <p:cNvGrpSpPr/>
            <p:nvPr/>
          </p:nvGrpSpPr>
          <p:grpSpPr>
            <a:xfrm>
              <a:off x="1" y="0"/>
              <a:ext cx="3748193" cy="2346960"/>
              <a:chOff x="0" y="0"/>
              <a:chExt cx="3748193" cy="2346960"/>
            </a:xfrm>
          </p:grpSpPr>
          <p:sp>
            <p:nvSpPr>
              <p:cNvPr id="56" name="Freeform 56"/>
              <p:cNvSpPr/>
              <p:nvPr/>
            </p:nvSpPr>
            <p:spPr>
              <a:xfrm>
                <a:off x="0" y="0"/>
                <a:ext cx="3748151" cy="2346579"/>
              </a:xfrm>
              <a:custGeom>
                <a:avLst/>
                <a:gdLst/>
                <a:ahLst/>
                <a:cxnLst/>
                <a:rect l="l" t="t" r="r" b="b"/>
                <a:pathLst>
                  <a:path w="3748151" h="2346579">
                    <a:moveTo>
                      <a:pt x="3748151" y="0"/>
                    </a:moveTo>
                    <a:lnTo>
                      <a:pt x="0" y="0"/>
                    </a:lnTo>
                    <a:lnTo>
                      <a:pt x="0" y="2346579"/>
                    </a:lnTo>
                    <a:lnTo>
                      <a:pt x="458597" y="1980057"/>
                    </a:lnTo>
                    <a:lnTo>
                      <a:pt x="1493901" y="1218946"/>
                    </a:lnTo>
                    <a:lnTo>
                      <a:pt x="2561717" y="552450"/>
                    </a:lnTo>
                    <a:lnTo>
                      <a:pt x="3380359" y="129159"/>
                    </a:lnTo>
                    <a:lnTo>
                      <a:pt x="3748151" y="0"/>
                    </a:lnTo>
                    <a:close/>
                  </a:path>
                </a:pathLst>
              </a:custGeom>
              <a:solidFill>
                <a:srgbClr val="1A5586"/>
              </a:solidFill>
            </p:spPr>
            <p:txBody>
              <a:bodyPr/>
              <a:lstStyle/>
              <a:p>
                <a:endParaRPr lang="en-US" dirty="0"/>
              </a:p>
            </p:txBody>
          </p:sp>
        </p:grpSp>
        <p:sp>
          <p:nvSpPr>
            <p:cNvPr id="57" name="Freeform 57"/>
            <p:cNvSpPr/>
            <p:nvPr/>
          </p:nvSpPr>
          <p:spPr>
            <a:xfrm>
              <a:off x="1623940" y="0"/>
              <a:ext cx="2746585" cy="1182792"/>
            </a:xfrm>
            <a:custGeom>
              <a:avLst/>
              <a:gdLst/>
              <a:ahLst/>
              <a:cxnLst/>
              <a:rect l="l" t="t" r="r" b="b"/>
              <a:pathLst>
                <a:path w="2746585" h="1182792">
                  <a:moveTo>
                    <a:pt x="0" y="0"/>
                  </a:moveTo>
                  <a:lnTo>
                    <a:pt x="2746585" y="0"/>
                  </a:lnTo>
                  <a:lnTo>
                    <a:pt x="2746585" y="1182792"/>
                  </a:lnTo>
                  <a:lnTo>
                    <a:pt x="0" y="11827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8" name="Freeform 58"/>
            <p:cNvSpPr/>
            <p:nvPr/>
          </p:nvSpPr>
          <p:spPr>
            <a:xfrm>
              <a:off x="0" y="0"/>
              <a:ext cx="3820160" cy="2379133"/>
            </a:xfrm>
            <a:custGeom>
              <a:avLst/>
              <a:gdLst/>
              <a:ahLst/>
              <a:cxnLst/>
              <a:rect l="l" t="t" r="r" b="b"/>
              <a:pathLst>
                <a:path w="3820160" h="2379133">
                  <a:moveTo>
                    <a:pt x="0" y="0"/>
                  </a:moveTo>
                  <a:lnTo>
                    <a:pt x="3820160" y="0"/>
                  </a:lnTo>
                  <a:lnTo>
                    <a:pt x="3820160" y="2379133"/>
                  </a:lnTo>
                  <a:lnTo>
                    <a:pt x="0" y="2379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9" name="Freeform 59"/>
            <p:cNvSpPr/>
            <p:nvPr/>
          </p:nvSpPr>
          <p:spPr>
            <a:xfrm>
              <a:off x="0" y="0"/>
              <a:ext cx="3736340" cy="2384213"/>
            </a:xfrm>
            <a:custGeom>
              <a:avLst/>
              <a:gdLst/>
              <a:ahLst/>
              <a:cxnLst/>
              <a:rect l="l" t="t" r="r" b="b"/>
              <a:pathLst>
                <a:path w="3736340" h="2384213">
                  <a:moveTo>
                    <a:pt x="0" y="0"/>
                  </a:moveTo>
                  <a:lnTo>
                    <a:pt x="3736340" y="0"/>
                  </a:lnTo>
                  <a:lnTo>
                    <a:pt x="3736340" y="2384213"/>
                  </a:lnTo>
                  <a:lnTo>
                    <a:pt x="0" y="2384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60" name="Freeform 60"/>
            <p:cNvSpPr/>
            <p:nvPr/>
          </p:nvSpPr>
          <p:spPr>
            <a:xfrm>
              <a:off x="0" y="3"/>
              <a:ext cx="3450167" cy="2379980"/>
            </a:xfrm>
            <a:custGeom>
              <a:avLst/>
              <a:gdLst/>
              <a:ahLst/>
              <a:cxnLst/>
              <a:rect l="l" t="t" r="r" b="b"/>
              <a:pathLst>
                <a:path w="3450167" h="2379980">
                  <a:moveTo>
                    <a:pt x="0" y="0"/>
                  </a:moveTo>
                  <a:lnTo>
                    <a:pt x="3450167" y="0"/>
                  </a:lnTo>
                  <a:lnTo>
                    <a:pt x="3450167" y="2379980"/>
                  </a:lnTo>
                  <a:lnTo>
                    <a:pt x="0" y="23799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61" name="Freeform 61"/>
            <p:cNvSpPr/>
            <p:nvPr/>
          </p:nvSpPr>
          <p:spPr>
            <a:xfrm>
              <a:off x="0" y="3"/>
              <a:ext cx="3043767" cy="2334260"/>
            </a:xfrm>
            <a:custGeom>
              <a:avLst/>
              <a:gdLst/>
              <a:ahLst/>
              <a:cxnLst/>
              <a:rect l="l" t="t" r="r" b="b"/>
              <a:pathLst>
                <a:path w="3043767" h="2334260">
                  <a:moveTo>
                    <a:pt x="0" y="0"/>
                  </a:moveTo>
                  <a:lnTo>
                    <a:pt x="3043767" y="0"/>
                  </a:lnTo>
                  <a:lnTo>
                    <a:pt x="3043767" y="2334260"/>
                  </a:lnTo>
                  <a:lnTo>
                    <a:pt x="0" y="23342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grpSp>
          <p:nvGrpSpPr>
            <p:cNvPr id="62" name="Group 62"/>
            <p:cNvGrpSpPr/>
            <p:nvPr/>
          </p:nvGrpSpPr>
          <p:grpSpPr>
            <a:xfrm>
              <a:off x="0" y="0"/>
              <a:ext cx="2597573" cy="2324947"/>
              <a:chOff x="0" y="0"/>
              <a:chExt cx="2597573" cy="2324947"/>
            </a:xfrm>
          </p:grpSpPr>
          <p:sp>
            <p:nvSpPr>
              <p:cNvPr id="63" name="Freeform 63"/>
              <p:cNvSpPr/>
              <p:nvPr/>
            </p:nvSpPr>
            <p:spPr>
              <a:xfrm>
                <a:off x="0" y="0"/>
                <a:ext cx="2597277" cy="2324481"/>
              </a:xfrm>
              <a:custGeom>
                <a:avLst/>
                <a:gdLst/>
                <a:ahLst/>
                <a:cxnLst/>
                <a:rect l="l" t="t" r="r" b="b"/>
                <a:pathLst>
                  <a:path w="2597277" h="2324481">
                    <a:moveTo>
                      <a:pt x="2597277" y="0"/>
                    </a:moveTo>
                    <a:lnTo>
                      <a:pt x="2557272" y="0"/>
                    </a:lnTo>
                    <a:lnTo>
                      <a:pt x="883412" y="1498473"/>
                    </a:lnTo>
                    <a:lnTo>
                      <a:pt x="457454" y="1885950"/>
                    </a:lnTo>
                    <a:lnTo>
                      <a:pt x="0" y="2309368"/>
                    </a:lnTo>
                    <a:lnTo>
                      <a:pt x="0" y="2324481"/>
                    </a:lnTo>
                    <a:lnTo>
                      <a:pt x="897509" y="1498600"/>
                    </a:lnTo>
                    <a:lnTo>
                      <a:pt x="1470152" y="980440"/>
                    </a:lnTo>
                    <a:lnTo>
                      <a:pt x="1873504" y="622300"/>
                    </a:lnTo>
                    <a:lnTo>
                      <a:pt x="2218817" y="321691"/>
                    </a:lnTo>
                    <a:lnTo>
                      <a:pt x="2505202" y="77470"/>
                    </a:lnTo>
                    <a:lnTo>
                      <a:pt x="2597277" y="0"/>
                    </a:lnTo>
                    <a:close/>
                  </a:path>
                </a:pathLst>
              </a:custGeom>
              <a:solidFill>
                <a:srgbClr val="FFFFFF"/>
              </a:solidFill>
            </p:spPr>
            <p:txBody>
              <a:bodyPr/>
              <a:lstStyle/>
              <a:p>
                <a:endParaRPr lang="en-US" dirty="0"/>
              </a:p>
            </p:txBody>
          </p:sp>
        </p:grpSp>
      </p:grpSp>
      <p:grpSp>
        <p:nvGrpSpPr>
          <p:cNvPr id="65" name="Group 65"/>
          <p:cNvGrpSpPr/>
          <p:nvPr/>
        </p:nvGrpSpPr>
        <p:grpSpPr>
          <a:xfrm>
            <a:off x="0" y="6944868"/>
            <a:ext cx="10058400" cy="828040"/>
            <a:chOff x="0" y="0"/>
            <a:chExt cx="13411200" cy="1104053"/>
          </a:xfrm>
        </p:grpSpPr>
        <p:sp>
          <p:nvSpPr>
            <p:cNvPr id="66" name="Freeform 66"/>
            <p:cNvSpPr/>
            <p:nvPr/>
          </p:nvSpPr>
          <p:spPr>
            <a:xfrm>
              <a:off x="0" y="0"/>
              <a:ext cx="13411200" cy="1103376"/>
            </a:xfrm>
            <a:custGeom>
              <a:avLst/>
              <a:gdLst/>
              <a:ahLst/>
              <a:cxnLst/>
              <a:rect l="l" t="t" r="r" b="b"/>
              <a:pathLst>
                <a:path w="13411200" h="1103376">
                  <a:moveTo>
                    <a:pt x="0" y="1103376"/>
                  </a:moveTo>
                  <a:lnTo>
                    <a:pt x="13411200" y="1103376"/>
                  </a:lnTo>
                  <a:lnTo>
                    <a:pt x="13411200" y="0"/>
                  </a:lnTo>
                  <a:lnTo>
                    <a:pt x="0" y="0"/>
                  </a:lnTo>
                  <a:lnTo>
                    <a:pt x="0" y="1103376"/>
                  </a:lnTo>
                  <a:close/>
                </a:path>
              </a:pathLst>
            </a:custGeom>
            <a:solidFill>
              <a:srgbClr val="1A5586"/>
            </a:solidFill>
          </p:spPr>
          <p:txBody>
            <a:bodyPr/>
            <a:lstStyle/>
            <a:p>
              <a:endParaRPr lang="en-US" dirty="0"/>
            </a:p>
          </p:txBody>
        </p:sp>
      </p:grpSp>
      <p:sp>
        <p:nvSpPr>
          <p:cNvPr id="67" name="TextBox 67"/>
          <p:cNvSpPr txBox="1"/>
          <p:nvPr/>
        </p:nvSpPr>
        <p:spPr>
          <a:xfrm>
            <a:off x="6863588" y="7234301"/>
            <a:ext cx="878205" cy="285750"/>
          </a:xfrm>
          <a:prstGeom prst="rect">
            <a:avLst/>
          </a:prstGeom>
        </p:spPr>
        <p:txBody>
          <a:bodyPr lIns="0" tIns="0" rIns="0" bIns="0" rtlCol="0" anchor="t">
            <a:spAutoFit/>
          </a:bodyPr>
          <a:lstStyle/>
          <a:p>
            <a:pPr algn="l">
              <a:lnSpc>
                <a:spcPts val="1080"/>
              </a:lnSpc>
            </a:pPr>
            <a:r>
              <a:rPr lang="en-US" sz="900" spc="-5" dirty="0">
                <a:solidFill>
                  <a:srgbClr val="FFFFFF"/>
                </a:solidFill>
                <a:latin typeface="Arial"/>
              </a:rPr>
              <a:t>Cuyahoga County</a:t>
            </a:r>
          </a:p>
        </p:txBody>
      </p:sp>
      <p:grpSp>
        <p:nvGrpSpPr>
          <p:cNvPr id="68" name="Group 68"/>
          <p:cNvGrpSpPr/>
          <p:nvPr/>
        </p:nvGrpSpPr>
        <p:grpSpPr>
          <a:xfrm>
            <a:off x="7708136" y="7158121"/>
            <a:ext cx="836672" cy="499788"/>
            <a:chOff x="0" y="0"/>
            <a:chExt cx="1115563" cy="666384"/>
          </a:xfrm>
        </p:grpSpPr>
        <p:sp>
          <p:nvSpPr>
            <p:cNvPr id="69" name="Freeform 69"/>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70" name="Freeform 70"/>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71" name="TextBox 71"/>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7</a:t>
              </a:r>
            </a:p>
          </p:txBody>
        </p:sp>
      </p:grpSp>
      <p:grpSp>
        <p:nvGrpSpPr>
          <p:cNvPr id="72" name="Group 72"/>
          <p:cNvGrpSpPr/>
          <p:nvPr/>
        </p:nvGrpSpPr>
        <p:grpSpPr>
          <a:xfrm>
            <a:off x="8796530" y="7077196"/>
            <a:ext cx="566445" cy="566445"/>
            <a:chOff x="0" y="0"/>
            <a:chExt cx="755260" cy="755260"/>
          </a:xfrm>
        </p:grpSpPr>
        <p:sp>
          <p:nvSpPr>
            <p:cNvPr id="73" name="Freeform 73"/>
            <p:cNvSpPr/>
            <p:nvPr/>
          </p:nvSpPr>
          <p:spPr>
            <a:xfrm>
              <a:off x="0" y="0"/>
              <a:ext cx="755269" cy="755269"/>
            </a:xfrm>
            <a:custGeom>
              <a:avLst/>
              <a:gdLst/>
              <a:ahLst/>
              <a:cxnLst/>
              <a:rect l="l" t="t" r="r" b="b"/>
              <a:pathLst>
                <a:path w="755269" h="755269">
                  <a:moveTo>
                    <a:pt x="0" y="0"/>
                  </a:moveTo>
                  <a:lnTo>
                    <a:pt x="755269" y="0"/>
                  </a:lnTo>
                  <a:lnTo>
                    <a:pt x="755269" y="755269"/>
                  </a:lnTo>
                  <a:lnTo>
                    <a:pt x="0" y="755269"/>
                  </a:lnTo>
                  <a:close/>
                </a:path>
              </a:pathLst>
            </a:custGeom>
            <a:blipFill>
              <a:blip r:embed="rId13"/>
              <a:stretch>
                <a:fillRect r="1" b="1"/>
              </a:stretch>
            </a:blipFill>
          </p:spPr>
          <p:txBody>
            <a:bodyPr/>
            <a:lstStyle/>
            <a:p>
              <a:endParaRPr lang="en-US" dirty="0"/>
            </a:p>
          </p:txBody>
        </p:sp>
      </p:grpSp>
      <p:sp>
        <p:nvSpPr>
          <p:cNvPr id="78" name="TextBox 77">
            <a:extLst>
              <a:ext uri="{FF2B5EF4-FFF2-40B4-BE49-F238E27FC236}">
                <a16:creationId xmlns:a16="http://schemas.microsoft.com/office/drawing/2014/main" id="{35DCF4B3-E7F0-F15C-100A-542FA86C2592}"/>
              </a:ext>
            </a:extLst>
          </p:cNvPr>
          <p:cNvSpPr txBox="1"/>
          <p:nvPr/>
        </p:nvSpPr>
        <p:spPr>
          <a:xfrm>
            <a:off x="457200" y="1484626"/>
            <a:ext cx="9144000" cy="4955203"/>
          </a:xfrm>
          <a:prstGeom prst="rect">
            <a:avLst/>
          </a:prstGeom>
          <a:noFill/>
        </p:spPr>
        <p:txBody>
          <a:bodyPr wrap="square">
            <a:spAutoFit/>
          </a:bodyPr>
          <a:lstStyle/>
          <a:p>
            <a:pPr lvl="1"/>
            <a:endParaRPr lang="en-US" sz="1600" dirty="0">
              <a:solidFill>
                <a:srgbClr val="000000"/>
              </a:solidFill>
              <a:latin typeface="Arial Bold"/>
            </a:endParaRPr>
          </a:p>
          <a:p>
            <a:pPr lvl="1"/>
            <a:r>
              <a:rPr lang="en-US" sz="1600" dirty="0">
                <a:solidFill>
                  <a:srgbClr val="000000"/>
                </a:solidFill>
                <a:latin typeface="Arial Bold"/>
              </a:rPr>
              <a:t>Key Challenges</a:t>
            </a:r>
          </a:p>
          <a:p>
            <a:pPr lvl="1"/>
            <a:endParaRPr lang="en-US" sz="1600" dirty="0">
              <a:solidFill>
                <a:srgbClr val="000000"/>
              </a:solidFill>
              <a:latin typeface="Arial Bold"/>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Capacity building – youth with complex needs</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Reducing the number of children coming into care</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Stabilizing and supporting the workforce</a:t>
            </a:r>
            <a:endParaRPr lang="en-US" sz="1600" dirty="0">
              <a:solidFill>
                <a:srgbClr val="000000"/>
              </a:solidFill>
              <a:latin typeface="Arial Bold"/>
            </a:endParaRPr>
          </a:p>
          <a:p>
            <a:pPr lvl="1"/>
            <a:endParaRPr lang="en-US" sz="1600" dirty="0">
              <a:solidFill>
                <a:srgbClr val="000000"/>
              </a:solidFill>
              <a:latin typeface="Arial Bold"/>
            </a:endParaRPr>
          </a:p>
          <a:p>
            <a:pPr lvl="1"/>
            <a:r>
              <a:rPr lang="en-US" sz="1600" dirty="0">
                <a:solidFill>
                  <a:srgbClr val="000000"/>
                </a:solidFill>
                <a:latin typeface="Arial Bold"/>
              </a:rPr>
              <a:t>Targeted Investments</a:t>
            </a:r>
          </a:p>
          <a:p>
            <a:pPr lvl="1"/>
            <a:endParaRPr lang="en-US" sz="1400" dirty="0">
              <a:solidFill>
                <a:srgbClr val="000000"/>
              </a:solidFill>
              <a:latin typeface="Arial Bold"/>
            </a:endParaRP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Prioritize prevention of child maltreatment</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Expand collaboration and partnerships throughout the various child-serving systems</a:t>
            </a:r>
          </a:p>
          <a:p>
            <a:pPr marL="742950" lvl="1"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Encourage community input and response to keeping kids safe and improving health outcomes</a:t>
            </a:r>
            <a:endParaRPr lang="en-US" sz="1600" dirty="0">
              <a:solidFill>
                <a:srgbClr val="000000"/>
              </a:solidFill>
              <a:latin typeface="Arial Bold"/>
            </a:endParaRPr>
          </a:p>
          <a:p>
            <a:pPr lvl="1"/>
            <a:endParaRPr lang="en-US" sz="1600" dirty="0">
              <a:solidFill>
                <a:srgbClr val="000000"/>
              </a:solidFill>
              <a:latin typeface="Arial Bold"/>
            </a:endParaRPr>
          </a:p>
          <a:p>
            <a:pPr lvl="1"/>
            <a:r>
              <a:rPr lang="en-US" sz="1600" dirty="0">
                <a:solidFill>
                  <a:srgbClr val="000000"/>
                </a:solidFill>
                <a:latin typeface="Arial Bold"/>
              </a:rPr>
              <a:t>Conclusion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Recruitment and retention efforts will continue to be prioritized</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Outcome trends headed in a positive direction </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Maintain practice improvements with focus on safety, permanency and well-being for our kids</a:t>
            </a:r>
          </a:p>
          <a:p>
            <a:pPr lvl="1"/>
            <a:r>
              <a:rPr lang="en-US" sz="1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B87F77-E468-5040-660F-B6F2289E0E30}"/>
              </a:ext>
            </a:extLst>
          </p:cNvPr>
          <p:cNvSpPr txBox="1"/>
          <p:nvPr/>
        </p:nvSpPr>
        <p:spPr>
          <a:xfrm>
            <a:off x="1524000" y="304800"/>
            <a:ext cx="6994147" cy="646331"/>
          </a:xfrm>
          <a:prstGeom prst="rect">
            <a:avLst/>
          </a:prstGeom>
          <a:noFill/>
        </p:spPr>
        <p:txBody>
          <a:bodyPr wrap="square">
            <a:spAutoFit/>
          </a:bodyPr>
          <a:lstStyle/>
          <a:p>
            <a:pPr algn="ctr"/>
            <a:r>
              <a:rPr lang="en-US" dirty="0">
                <a:solidFill>
                  <a:srgbClr val="000000"/>
                </a:solidFill>
                <a:latin typeface="Arial Bold"/>
              </a:rPr>
              <a:t>Safe Children </a:t>
            </a:r>
          </a:p>
          <a:p>
            <a:pPr algn="ctr"/>
            <a:r>
              <a:rPr lang="en-US" dirty="0">
                <a:solidFill>
                  <a:srgbClr val="000000"/>
                </a:solidFill>
                <a:latin typeface="Arial Bold"/>
              </a:rPr>
              <a:t>Healthy and Stable Families</a:t>
            </a:r>
            <a:endParaRPr lang="en-US" dirty="0"/>
          </a:p>
        </p:txBody>
      </p:sp>
      <p:pic>
        <p:nvPicPr>
          <p:cNvPr id="2" name="Picture 1">
            <a:extLst>
              <a:ext uri="{FF2B5EF4-FFF2-40B4-BE49-F238E27FC236}">
                <a16:creationId xmlns:a16="http://schemas.microsoft.com/office/drawing/2014/main" id="{A0AFEB60-F24F-9497-1609-8F9A21557DAB}"/>
              </a:ext>
            </a:extLst>
          </p:cNvPr>
          <p:cNvPicPr>
            <a:picLocks noChangeAspect="1"/>
          </p:cNvPicPr>
          <p:nvPr/>
        </p:nvPicPr>
        <p:blipFill>
          <a:blip r:embed="rId14"/>
          <a:stretch>
            <a:fillRect/>
          </a:stretch>
        </p:blipFill>
        <p:spPr>
          <a:xfrm>
            <a:off x="6919773" y="426161"/>
            <a:ext cx="2443209" cy="1628806"/>
          </a:xfrm>
          <a:prstGeom prst="rect">
            <a:avLst/>
          </a:prstGeom>
        </p:spPr>
      </p:pic>
    </p:spTree>
    <p:extLst>
      <p:ext uri="{BB962C8B-B14F-4D97-AF65-F5344CB8AC3E}">
        <p14:creationId xmlns:p14="http://schemas.microsoft.com/office/powerpoint/2010/main" val="22459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8083"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sp>
        <p:nvSpPr>
          <p:cNvPr id="3" name="TextBox 3"/>
          <p:cNvSpPr txBox="1"/>
          <p:nvPr/>
        </p:nvSpPr>
        <p:spPr>
          <a:xfrm>
            <a:off x="1688083"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sp>
        <p:nvSpPr>
          <p:cNvPr id="4" name="TextBox 4"/>
          <p:cNvSpPr txBox="1"/>
          <p:nvPr/>
        </p:nvSpPr>
        <p:spPr>
          <a:xfrm>
            <a:off x="1697609" y="2563704"/>
            <a:ext cx="1852930" cy="871091"/>
          </a:xfrm>
          <a:prstGeom prst="rect">
            <a:avLst/>
          </a:prstGeom>
        </p:spPr>
        <p:txBody>
          <a:bodyPr lIns="0" tIns="0" rIns="0" bIns="0" rtlCol="0" anchor="t">
            <a:spAutoFit/>
          </a:bodyPr>
          <a:lstStyle/>
          <a:p>
            <a:pPr algn="l">
              <a:lnSpc>
                <a:spcPts val="2201"/>
              </a:lnSpc>
            </a:pPr>
            <a:r>
              <a:rPr lang="en-US" sz="1800" spc="-5" dirty="0">
                <a:solidFill>
                  <a:srgbClr val="FFFFFF"/>
                </a:solidFill>
                <a:latin typeface="Arial"/>
              </a:rPr>
              <a:t>Cuyahoga County  Together We Thrive</a:t>
            </a:r>
          </a:p>
        </p:txBody>
      </p:sp>
      <p:grpSp>
        <p:nvGrpSpPr>
          <p:cNvPr id="5" name="Group 5"/>
          <p:cNvGrpSpPr/>
          <p:nvPr/>
        </p:nvGrpSpPr>
        <p:grpSpPr>
          <a:xfrm>
            <a:off x="0" y="3081529"/>
            <a:ext cx="10058400" cy="1241425"/>
            <a:chOff x="0" y="0"/>
            <a:chExt cx="13411200" cy="1655233"/>
          </a:xfrm>
        </p:grpSpPr>
        <p:sp>
          <p:nvSpPr>
            <p:cNvPr id="6" name="Freeform 6"/>
            <p:cNvSpPr/>
            <p:nvPr/>
          </p:nvSpPr>
          <p:spPr>
            <a:xfrm>
              <a:off x="0" y="0"/>
              <a:ext cx="13411200" cy="1655064"/>
            </a:xfrm>
            <a:custGeom>
              <a:avLst/>
              <a:gdLst/>
              <a:ahLst/>
              <a:cxnLst/>
              <a:rect l="l" t="t" r="r" b="b"/>
              <a:pathLst>
                <a:path w="13411200" h="1655064">
                  <a:moveTo>
                    <a:pt x="0" y="1655064"/>
                  </a:moveTo>
                  <a:lnTo>
                    <a:pt x="13411200" y="1655064"/>
                  </a:lnTo>
                  <a:lnTo>
                    <a:pt x="13411200" y="0"/>
                  </a:lnTo>
                  <a:lnTo>
                    <a:pt x="0" y="0"/>
                  </a:lnTo>
                  <a:lnTo>
                    <a:pt x="0" y="1655064"/>
                  </a:lnTo>
                  <a:close/>
                </a:path>
              </a:pathLst>
            </a:custGeom>
            <a:solidFill>
              <a:srgbClr val="1A5586"/>
            </a:solidFill>
          </p:spPr>
          <p:txBody>
            <a:bodyPr/>
            <a:lstStyle/>
            <a:p>
              <a:endParaRPr lang="en-US" dirty="0"/>
            </a:p>
          </p:txBody>
        </p:sp>
      </p:grpSp>
      <p:grpSp>
        <p:nvGrpSpPr>
          <p:cNvPr id="7" name="Group 7"/>
          <p:cNvGrpSpPr/>
          <p:nvPr/>
        </p:nvGrpSpPr>
        <p:grpSpPr>
          <a:xfrm>
            <a:off x="5058384" y="3081656"/>
            <a:ext cx="5029200" cy="1241298"/>
            <a:chOff x="0" y="0"/>
            <a:chExt cx="6705600" cy="1655064"/>
          </a:xfrm>
        </p:grpSpPr>
        <p:sp>
          <p:nvSpPr>
            <p:cNvPr id="8" name="Freeform 8"/>
            <p:cNvSpPr/>
            <p:nvPr/>
          </p:nvSpPr>
          <p:spPr>
            <a:xfrm>
              <a:off x="0" y="0"/>
              <a:ext cx="6705600" cy="1655064"/>
            </a:xfrm>
            <a:custGeom>
              <a:avLst/>
              <a:gdLst/>
              <a:ahLst/>
              <a:cxnLst/>
              <a:rect l="l" t="t" r="r" b="b"/>
              <a:pathLst>
                <a:path w="6705600" h="1655064">
                  <a:moveTo>
                    <a:pt x="0" y="0"/>
                  </a:moveTo>
                  <a:lnTo>
                    <a:pt x="6705600" y="0"/>
                  </a:lnTo>
                  <a:lnTo>
                    <a:pt x="6705600" y="1655064"/>
                  </a:lnTo>
                  <a:lnTo>
                    <a:pt x="0" y="1655064"/>
                  </a:lnTo>
                  <a:close/>
                </a:path>
              </a:pathLst>
            </a:custGeom>
            <a:blipFill>
              <a:blip r:embed="rId3"/>
              <a:stretch>
                <a:fillRect t="-162" b="-162"/>
              </a:stretch>
            </a:blipFill>
          </p:spPr>
          <p:txBody>
            <a:bodyPr/>
            <a:lstStyle/>
            <a:p>
              <a:endParaRPr lang="en-US" dirty="0"/>
            </a:p>
          </p:txBody>
        </p:sp>
      </p:grpSp>
      <p:grpSp>
        <p:nvGrpSpPr>
          <p:cNvPr id="9" name="Group 9"/>
          <p:cNvGrpSpPr/>
          <p:nvPr/>
        </p:nvGrpSpPr>
        <p:grpSpPr>
          <a:xfrm>
            <a:off x="4599433" y="3911348"/>
            <a:ext cx="822959" cy="822959"/>
            <a:chOff x="0" y="0"/>
            <a:chExt cx="1097279" cy="1097279"/>
          </a:xfrm>
        </p:grpSpPr>
        <p:sp>
          <p:nvSpPr>
            <p:cNvPr id="10" name="Freeform 10"/>
            <p:cNvSpPr/>
            <p:nvPr/>
          </p:nvSpPr>
          <p:spPr>
            <a:xfrm>
              <a:off x="0" y="0"/>
              <a:ext cx="1097280" cy="1097280"/>
            </a:xfrm>
            <a:custGeom>
              <a:avLst/>
              <a:gdLst/>
              <a:ahLst/>
              <a:cxnLst/>
              <a:rect l="l" t="t" r="r" b="b"/>
              <a:pathLst>
                <a:path w="1097280" h="1097280">
                  <a:moveTo>
                    <a:pt x="0" y="0"/>
                  </a:moveTo>
                  <a:lnTo>
                    <a:pt x="1097280" y="0"/>
                  </a:lnTo>
                  <a:lnTo>
                    <a:pt x="1097280" y="1097280"/>
                  </a:lnTo>
                  <a:lnTo>
                    <a:pt x="0" y="1097280"/>
                  </a:lnTo>
                  <a:close/>
                </a:path>
              </a:pathLst>
            </a:custGeom>
            <a:blipFill>
              <a:blip r:embed="rId4"/>
              <a:stretch>
                <a:fillRect/>
              </a:stretch>
            </a:blipFill>
          </p:spPr>
          <p:txBody>
            <a:bodyPr/>
            <a:lstStyle/>
            <a:p>
              <a:endParaRPr lang="en-US" dirty="0"/>
            </a:p>
          </p:txBody>
        </p:sp>
      </p:grpSp>
      <p:sp>
        <p:nvSpPr>
          <p:cNvPr id="11" name="TextBox 11"/>
          <p:cNvSpPr txBox="1"/>
          <p:nvPr/>
        </p:nvSpPr>
        <p:spPr>
          <a:xfrm>
            <a:off x="1894301" y="5183141"/>
            <a:ext cx="6328166" cy="895350"/>
          </a:xfrm>
          <a:prstGeom prst="rect">
            <a:avLst/>
          </a:prstGeom>
        </p:spPr>
        <p:txBody>
          <a:bodyPr lIns="0" tIns="0" rIns="0" bIns="0" rtlCol="0" anchor="t">
            <a:spAutoFit/>
          </a:bodyPr>
          <a:lstStyle/>
          <a:p>
            <a:pPr algn="ctr">
              <a:lnSpc>
                <a:spcPts val="3359"/>
              </a:lnSpc>
            </a:pPr>
            <a:r>
              <a:rPr lang="en-US" sz="2799" spc="-111" dirty="0">
                <a:solidFill>
                  <a:srgbClr val="000000"/>
                </a:solidFill>
                <a:latin typeface="Arial Bold"/>
              </a:rPr>
              <a:t>Thank You</a:t>
            </a:r>
          </a:p>
          <a:p>
            <a:pPr algn="ctr">
              <a:lnSpc>
                <a:spcPts val="3359"/>
              </a:lnSpc>
            </a:pPr>
            <a:endParaRPr lang="en-US" sz="2799" spc="-111" dirty="0">
              <a:solidFill>
                <a:srgbClr val="000000"/>
              </a:solidFill>
              <a:latin typeface="Arial Bold"/>
            </a:endParaRPr>
          </a:p>
        </p:txBody>
      </p:sp>
      <p:grpSp>
        <p:nvGrpSpPr>
          <p:cNvPr id="12" name="Group 12"/>
          <p:cNvGrpSpPr/>
          <p:nvPr/>
        </p:nvGrpSpPr>
        <p:grpSpPr>
          <a:xfrm>
            <a:off x="7708136" y="7158121"/>
            <a:ext cx="836672" cy="499788"/>
            <a:chOff x="0" y="0"/>
            <a:chExt cx="1115563" cy="666384"/>
          </a:xfrm>
        </p:grpSpPr>
        <p:sp>
          <p:nvSpPr>
            <p:cNvPr id="13" name="Freeform 13"/>
            <p:cNvSpPr/>
            <p:nvPr/>
          </p:nvSpPr>
          <p:spPr>
            <a:xfrm>
              <a:off x="16891" y="16891"/>
              <a:ext cx="1081786" cy="632460"/>
            </a:xfrm>
            <a:custGeom>
              <a:avLst/>
              <a:gdLst/>
              <a:ahLst/>
              <a:cxnLst/>
              <a:rect l="l" t="t" r="r" b="b"/>
              <a:pathLst>
                <a:path w="1081786" h="632460">
                  <a:moveTo>
                    <a:pt x="0" y="0"/>
                  </a:moveTo>
                  <a:lnTo>
                    <a:pt x="1081786" y="0"/>
                  </a:lnTo>
                  <a:lnTo>
                    <a:pt x="1081786" y="632460"/>
                  </a:lnTo>
                  <a:lnTo>
                    <a:pt x="0" y="632460"/>
                  </a:lnTo>
                  <a:close/>
                </a:path>
              </a:pathLst>
            </a:custGeom>
            <a:solidFill>
              <a:srgbClr val="1F497D"/>
            </a:solidFill>
          </p:spPr>
          <p:txBody>
            <a:bodyPr/>
            <a:lstStyle/>
            <a:p>
              <a:endParaRPr lang="en-US" dirty="0"/>
            </a:p>
          </p:txBody>
        </p:sp>
        <p:sp>
          <p:nvSpPr>
            <p:cNvPr id="14" name="Freeform 14"/>
            <p:cNvSpPr/>
            <p:nvPr/>
          </p:nvSpPr>
          <p:spPr>
            <a:xfrm>
              <a:off x="0" y="0"/>
              <a:ext cx="1115568" cy="666369"/>
            </a:xfrm>
            <a:custGeom>
              <a:avLst/>
              <a:gdLst/>
              <a:ahLst/>
              <a:cxnLst/>
              <a:rect l="l" t="t" r="r" b="b"/>
              <a:pathLst>
                <a:path w="1115568" h="666369">
                  <a:moveTo>
                    <a:pt x="16891" y="0"/>
                  </a:moveTo>
                  <a:lnTo>
                    <a:pt x="1098677" y="0"/>
                  </a:lnTo>
                  <a:cubicBezTo>
                    <a:pt x="1108075" y="0"/>
                    <a:pt x="1115568" y="7620"/>
                    <a:pt x="1115568" y="16891"/>
                  </a:cubicBezTo>
                  <a:lnTo>
                    <a:pt x="1115568" y="649351"/>
                  </a:lnTo>
                  <a:cubicBezTo>
                    <a:pt x="1115568" y="658749"/>
                    <a:pt x="1107948" y="666242"/>
                    <a:pt x="1098677" y="666242"/>
                  </a:cubicBezTo>
                  <a:lnTo>
                    <a:pt x="16891" y="666242"/>
                  </a:lnTo>
                  <a:cubicBezTo>
                    <a:pt x="7620" y="666369"/>
                    <a:pt x="0" y="658749"/>
                    <a:pt x="0" y="649478"/>
                  </a:cubicBezTo>
                  <a:lnTo>
                    <a:pt x="0" y="16891"/>
                  </a:lnTo>
                  <a:cubicBezTo>
                    <a:pt x="0" y="7620"/>
                    <a:pt x="7620" y="0"/>
                    <a:pt x="16891" y="0"/>
                  </a:cubicBezTo>
                  <a:moveTo>
                    <a:pt x="16891" y="33909"/>
                  </a:moveTo>
                  <a:lnTo>
                    <a:pt x="16891" y="16891"/>
                  </a:lnTo>
                  <a:lnTo>
                    <a:pt x="33909" y="16891"/>
                  </a:lnTo>
                  <a:lnTo>
                    <a:pt x="33909" y="649351"/>
                  </a:lnTo>
                  <a:lnTo>
                    <a:pt x="16891" y="649351"/>
                  </a:lnTo>
                  <a:lnTo>
                    <a:pt x="16891" y="632460"/>
                  </a:lnTo>
                  <a:lnTo>
                    <a:pt x="1098677" y="632460"/>
                  </a:lnTo>
                  <a:lnTo>
                    <a:pt x="1098677" y="649351"/>
                  </a:lnTo>
                  <a:lnTo>
                    <a:pt x="1081659" y="649351"/>
                  </a:lnTo>
                  <a:lnTo>
                    <a:pt x="1081659" y="16891"/>
                  </a:lnTo>
                  <a:lnTo>
                    <a:pt x="1098550" y="16891"/>
                  </a:lnTo>
                  <a:lnTo>
                    <a:pt x="1098550" y="33909"/>
                  </a:lnTo>
                  <a:lnTo>
                    <a:pt x="16891" y="33909"/>
                  </a:lnTo>
                  <a:close/>
                </a:path>
              </a:pathLst>
            </a:custGeom>
            <a:solidFill>
              <a:srgbClr val="385D8A"/>
            </a:solidFill>
          </p:spPr>
          <p:txBody>
            <a:bodyPr/>
            <a:lstStyle/>
            <a:p>
              <a:endParaRPr lang="en-US" dirty="0"/>
            </a:p>
          </p:txBody>
        </p:sp>
        <p:sp>
          <p:nvSpPr>
            <p:cNvPr id="15" name="TextBox 15"/>
            <p:cNvSpPr txBox="1"/>
            <p:nvPr/>
          </p:nvSpPr>
          <p:spPr>
            <a:xfrm>
              <a:off x="0" y="-38100"/>
              <a:ext cx="1115563" cy="704484"/>
            </a:xfrm>
            <a:prstGeom prst="rect">
              <a:avLst/>
            </a:prstGeom>
          </p:spPr>
          <p:txBody>
            <a:bodyPr lIns="50800" tIns="50800" rIns="50800" bIns="50800" rtlCol="0" anchor="ctr"/>
            <a:lstStyle/>
            <a:p>
              <a:pPr algn="ctr">
                <a:lnSpc>
                  <a:spcPts val="2160"/>
                </a:lnSpc>
              </a:pPr>
              <a:r>
                <a:rPr lang="en-US" sz="1800" spc="-71" dirty="0">
                  <a:solidFill>
                    <a:srgbClr val="FFFFFF"/>
                  </a:solidFill>
                  <a:latin typeface="Arial"/>
                </a:rPr>
                <a:t>8</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655A30926DA4EB2EE91471E2E3A10" ma:contentTypeVersion="13" ma:contentTypeDescription="Create a new document." ma:contentTypeScope="" ma:versionID="2013ebdbcf6f326d394984fd3442129c">
  <xsd:schema xmlns:xsd="http://www.w3.org/2001/XMLSchema" xmlns:xs="http://www.w3.org/2001/XMLSchema" xmlns:p="http://schemas.microsoft.com/office/2006/metadata/properties" xmlns:ns3="cda7e5a1-3e39-4b61-a8b5-3dd35bb33981" xmlns:ns4="fbf4eecc-aa7c-489f-b70c-db48e185a130" targetNamespace="http://schemas.microsoft.com/office/2006/metadata/properties" ma:root="true" ma:fieldsID="dc8d54c95b222583ed1e81bec34e8a3e" ns3:_="" ns4:_="">
    <xsd:import namespace="cda7e5a1-3e39-4b61-a8b5-3dd35bb33981"/>
    <xsd:import namespace="fbf4eecc-aa7c-489f-b70c-db48e185a1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a7e5a1-3e39-4b61-a8b5-3dd35bb339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f4eecc-aa7c-489f-b70c-db48e185a1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FAACF6-713C-4507-AE0A-13E01C37BA17}">
  <ds:schemaRefs>
    <ds:schemaRef ds:uri="http://schemas.microsoft.com/sharepoint/v3/contenttype/forms"/>
  </ds:schemaRefs>
</ds:datastoreItem>
</file>

<file path=customXml/itemProps2.xml><?xml version="1.0" encoding="utf-8"?>
<ds:datastoreItem xmlns:ds="http://schemas.openxmlformats.org/officeDocument/2006/customXml" ds:itemID="{D3169E8E-F45E-4E9B-814E-99A59821E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a7e5a1-3e39-4b61-a8b5-3dd35bb33981"/>
    <ds:schemaRef ds:uri="fbf4eecc-aa7c-489f-b70c-db48e185a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6D85C8-43DF-434A-AA08-3D235FB7A829}">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da7e5a1-3e39-4b61-a8b5-3dd35bb33981"/>
    <ds:schemaRef ds:uri="http://purl.org/dc/terms/"/>
    <ds:schemaRef ds:uri="http://schemas.openxmlformats.org/package/2006/metadata/core-properties"/>
    <ds:schemaRef ds:uri="fbf4eecc-aa7c-489f-b70c-db48e185a1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3257</TotalTime>
  <Words>1188</Words>
  <Application>Microsoft Office PowerPoint</Application>
  <PresentationFormat>Custom</PresentationFormat>
  <Paragraphs>270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Arial Bold</vt:lpstr>
      <vt:lpstr>Wingdings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CCDCFS 2024 Budget Presentation.pptx</dc:title>
  <dc:creator>Jacqueline M Fletcher</dc:creator>
  <cp:lastModifiedBy>Andria Richardson</cp:lastModifiedBy>
  <cp:revision>11</cp:revision>
  <dcterms:created xsi:type="dcterms:W3CDTF">2006-08-16T00:00:00Z</dcterms:created>
  <dcterms:modified xsi:type="dcterms:W3CDTF">2024-11-22T22:30:29Z</dcterms:modified>
  <dc:identifier>DAFxYIxMcAU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0x01010003D655A30926DA4EB2EE91471E2E3A10</vt:lpwstr>
  </property>
</Properties>
</file>