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312" r:id="rId3"/>
    <p:sldId id="309" r:id="rId4"/>
    <p:sldId id="307" r:id="rId5"/>
    <p:sldId id="306" r:id="rId6"/>
    <p:sldId id="308" r:id="rId7"/>
    <p:sldId id="310" r:id="rId8"/>
    <p:sldId id="311" r:id="rId9"/>
    <p:sldId id="313" r:id="rId10"/>
    <p:sldId id="302" r:id="rId11"/>
    <p:sldId id="305" r:id="rId12"/>
    <p:sldId id="30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8" autoAdjust="0"/>
    <p:restoredTop sz="94660"/>
  </p:normalViewPr>
  <p:slideViewPr>
    <p:cSldViewPr>
      <p:cViewPr varScale="1">
        <p:scale>
          <a:sx n="105" d="100"/>
          <a:sy n="105" d="100"/>
        </p:scale>
        <p:origin x="84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8781C1-A776-4757-AC66-D249B610FFBC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6A7E64-A710-45AF-A74A-1ADA13172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9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6A7E64-A710-45AF-A74A-1ADA1317264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9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21792" indent="-228600">
              <a:buFontTx/>
              <a:buChar char="›"/>
              <a:defRPr/>
            </a:lvl2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62967E-FFFB-4CDD-A7B6-A3DBC017AE73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16B3FC-F1B3-401A-AF61-DA6B1101CB7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Cuyahoga County Sheriff’s Department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925" y="3596868"/>
            <a:ext cx="7772400" cy="1199704"/>
          </a:xfrm>
        </p:spPr>
        <p:txBody>
          <a:bodyPr>
            <a:norm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Sheriff Harold A. Pretel</a:t>
            </a:r>
          </a:p>
        </p:txBody>
      </p:sp>
      <p:pic>
        <p:nvPicPr>
          <p:cNvPr id="1026" name="Picture 2" descr="SheriffSe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776413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traight Connector 2"/>
          <p:cNvSpPr>
            <a:spLocks noChangeShapeType="1"/>
          </p:cNvSpPr>
          <p:nvPr/>
        </p:nvSpPr>
        <p:spPr bwMode="auto">
          <a:xfrm flipV="1">
            <a:off x="1295400" y="3581400"/>
            <a:ext cx="7038975" cy="7937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5966257"/>
            <a:ext cx="224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November 25,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170A9E-6C2A-6DCC-C17F-59F0E73E33A8}"/>
              </a:ext>
            </a:extLst>
          </p:cNvPr>
          <p:cNvSpPr txBox="1"/>
          <p:nvPr/>
        </p:nvSpPr>
        <p:spPr>
          <a:xfrm>
            <a:off x="3359943" y="5566147"/>
            <a:ext cx="2964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2025 Budget Update</a:t>
            </a:r>
          </a:p>
        </p:txBody>
      </p:sp>
    </p:spTree>
    <p:extLst>
      <p:ext uri="{BB962C8B-B14F-4D97-AF65-F5344CB8AC3E}">
        <p14:creationId xmlns:p14="http://schemas.microsoft.com/office/powerpoint/2010/main" val="34184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heriffSeal">
            <a:extLst>
              <a:ext uri="{FF2B5EF4-FFF2-40B4-BE49-F238E27FC236}">
                <a16:creationId xmlns:a16="http://schemas.microsoft.com/office/drawing/2014/main" id="{5F8E972F-C5EF-3EB4-8FE2-41215CEF5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776413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9655FC-B93D-E1AB-78D3-6554E4E1A04C}"/>
              </a:ext>
            </a:extLst>
          </p:cNvPr>
          <p:cNvSpPr txBox="1"/>
          <p:nvPr/>
        </p:nvSpPr>
        <p:spPr>
          <a:xfrm>
            <a:off x="2590800" y="609600"/>
            <a:ext cx="548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2025 CCSD Biennial Budget Update</a:t>
            </a:r>
          </a:p>
          <a:p>
            <a:pPr algn="ctr"/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Budget Summary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2D0FE9-0B25-5451-E890-5C3898D3D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524000"/>
            <a:ext cx="5791199" cy="461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0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B7519-0ADE-0940-DA2F-10087594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2025 Sheriff’s Department Biennial Budget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3F8A9-E27A-BB12-D8C2-06FCFDCF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Corrections Center Food Contract</a:t>
            </a:r>
          </a:p>
          <a:p>
            <a:r>
              <a:rPr lang="en-US" dirty="0"/>
              <a:t>New Jail Management System (JMS)</a:t>
            </a:r>
          </a:p>
          <a:p>
            <a:r>
              <a:rPr lang="en-US" dirty="0"/>
              <a:t>New Medical Services Contract, out for RFP</a:t>
            </a:r>
          </a:p>
          <a:p>
            <a:r>
              <a:rPr lang="en-US" dirty="0"/>
              <a:t>New </a:t>
            </a:r>
            <a:r>
              <a:rPr lang="en-US" dirty="0" err="1"/>
              <a:t>LiveScan</a:t>
            </a:r>
            <a:r>
              <a:rPr lang="en-US" dirty="0"/>
              <a:t> Contract</a:t>
            </a:r>
          </a:p>
          <a:p>
            <a:r>
              <a:rPr lang="en-US" dirty="0"/>
              <a:t>New Legal Mail Scanners</a:t>
            </a:r>
          </a:p>
          <a:p>
            <a:r>
              <a:rPr lang="en-US" dirty="0"/>
              <a:t>New Vehicles</a:t>
            </a:r>
          </a:p>
          <a:p>
            <a:r>
              <a:rPr lang="en-US" dirty="0"/>
              <a:t>New William Day Building Security Contract</a:t>
            </a:r>
          </a:p>
          <a:p>
            <a:r>
              <a:rPr lang="en-US" dirty="0"/>
              <a:t>New Security Services, 1801 Superior</a:t>
            </a:r>
          </a:p>
        </p:txBody>
      </p:sp>
    </p:spTree>
    <p:extLst>
      <p:ext uri="{BB962C8B-B14F-4D97-AF65-F5344CB8AC3E}">
        <p14:creationId xmlns:p14="http://schemas.microsoft.com/office/powerpoint/2010/main" val="181635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6836D-5962-C911-F8B6-8ABF3187C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heriffSeal">
            <a:extLst>
              <a:ext uri="{FF2B5EF4-FFF2-40B4-BE49-F238E27FC236}">
                <a16:creationId xmlns:a16="http://schemas.microsoft.com/office/drawing/2014/main" id="{249B38F7-554F-7A86-E828-494E07F25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776413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CF8DBC-E852-9AD5-ACA6-F94C5CE1C9D5}"/>
              </a:ext>
            </a:extLst>
          </p:cNvPr>
          <p:cNvSpPr txBox="1"/>
          <p:nvPr/>
        </p:nvSpPr>
        <p:spPr>
          <a:xfrm>
            <a:off x="2590800" y="609600"/>
            <a:ext cx="548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2025 CCSD Biennial Budget Update</a:t>
            </a:r>
          </a:p>
          <a:p>
            <a:pPr algn="ctr"/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Highlights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FA65FD-3B51-CF99-C18B-FD4EFCF732C6}"/>
              </a:ext>
            </a:extLst>
          </p:cNvPr>
          <p:cNvSpPr txBox="1"/>
          <p:nvPr/>
        </p:nvSpPr>
        <p:spPr>
          <a:xfrm>
            <a:off x="2971800" y="3276600"/>
            <a:ext cx="472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91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C34711-3808-25A7-3769-ADF706817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morale with all staff members</a:t>
            </a:r>
          </a:p>
          <a:p>
            <a:r>
              <a:rPr lang="en-US" dirty="0"/>
              <a:t>Update and familiarize staff with policies and practices</a:t>
            </a:r>
          </a:p>
          <a:p>
            <a:r>
              <a:rPr lang="en-US" dirty="0"/>
              <a:t>Examine and improve organizational structure</a:t>
            </a:r>
          </a:p>
          <a:p>
            <a:r>
              <a:rPr lang="en-US" dirty="0"/>
              <a:t>Staff accordingly </a:t>
            </a:r>
          </a:p>
          <a:p>
            <a:r>
              <a:rPr lang="en-US" dirty="0"/>
              <a:t>Reduce risk and increase service level</a:t>
            </a:r>
          </a:p>
          <a:p>
            <a:r>
              <a:rPr lang="en-US" dirty="0"/>
              <a:t>This improves OUR (collective OUR) Sheriff’s Department!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7A74B8-6F75-2971-2A69-A721D21E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Top Priorities in building the Premier Law Enforcement Agency in Ohio and beyond</a:t>
            </a:r>
          </a:p>
        </p:txBody>
      </p:sp>
    </p:spTree>
    <p:extLst>
      <p:ext uri="{BB962C8B-B14F-4D97-AF65-F5344CB8AC3E}">
        <p14:creationId xmlns:p14="http://schemas.microsoft.com/office/powerpoint/2010/main" val="14723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4DE84D-212D-0A36-64E4-66B7E1943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Staff- 8/10, CCW 2</a:t>
            </a:r>
          </a:p>
          <a:p>
            <a:r>
              <a:rPr lang="en-US" dirty="0"/>
              <a:t>Civil Stalking Protection Orders -5,631</a:t>
            </a:r>
          </a:p>
          <a:p>
            <a:r>
              <a:rPr lang="en-US" dirty="0"/>
              <a:t>Subpoenas 5,238, Foreign Court-380=5,618</a:t>
            </a:r>
          </a:p>
          <a:p>
            <a:r>
              <a:rPr lang="en-US" dirty="0"/>
              <a:t>State Subpoenas-42,171</a:t>
            </a:r>
          </a:p>
          <a:p>
            <a:r>
              <a:rPr lang="en-US" dirty="0"/>
              <a:t>Defense Subpoenas- 1,739</a:t>
            </a:r>
          </a:p>
          <a:p>
            <a:r>
              <a:rPr lang="en-US" dirty="0"/>
              <a:t>Summons- 1,327</a:t>
            </a:r>
          </a:p>
          <a:p>
            <a:r>
              <a:rPr lang="en-US" dirty="0"/>
              <a:t>Total Writs Received</a:t>
            </a:r>
          </a:p>
          <a:p>
            <a:pPr lvl="1"/>
            <a:r>
              <a:rPr lang="en-US" dirty="0"/>
              <a:t>56,641</a:t>
            </a:r>
          </a:p>
          <a:p>
            <a:pPr lvl="1"/>
            <a:r>
              <a:rPr lang="en-US" dirty="0"/>
              <a:t>1,741 Foreign Court</a:t>
            </a:r>
          </a:p>
          <a:p>
            <a:pPr lvl="1"/>
            <a:r>
              <a:rPr lang="en-US" u="sng" dirty="0"/>
              <a:t>58,382 TOTAL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4D245D-72F5-A2E4-B476-4A0CB3FCF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Civil Division</a:t>
            </a:r>
          </a:p>
        </p:txBody>
      </p:sp>
    </p:spTree>
    <p:extLst>
      <p:ext uri="{BB962C8B-B14F-4D97-AF65-F5344CB8AC3E}">
        <p14:creationId xmlns:p14="http://schemas.microsoft.com/office/powerpoint/2010/main" val="288632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B5648E-030F-2A26-D712-11544BDDC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Average Daily Count 1,550 Residents</a:t>
            </a:r>
          </a:p>
          <a:p>
            <a:r>
              <a:rPr lang="en-US" dirty="0"/>
              <a:t>Employees 656 Corrections Officers</a:t>
            </a:r>
          </a:p>
          <a:p>
            <a:r>
              <a:rPr lang="en-US" dirty="0"/>
              <a:t>Canine Teams 10</a:t>
            </a:r>
          </a:p>
          <a:p>
            <a:r>
              <a:rPr lang="en-US" dirty="0"/>
              <a:t>Access Points to the Corrections Center -4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8CDA03-F0CA-22CB-5CB9-01D5437A9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Corrections Center</a:t>
            </a:r>
          </a:p>
        </p:txBody>
      </p:sp>
    </p:spTree>
    <p:extLst>
      <p:ext uri="{BB962C8B-B14F-4D97-AF65-F5344CB8AC3E}">
        <p14:creationId xmlns:p14="http://schemas.microsoft.com/office/powerpoint/2010/main" val="135787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14CD45-CC41-6A0E-3389-DF855E760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Monitoring Unit- 605 clients</a:t>
            </a:r>
          </a:p>
          <a:p>
            <a:r>
              <a:rPr lang="en-US" dirty="0"/>
              <a:t>1,947,422 Alerts</a:t>
            </a:r>
          </a:p>
          <a:p>
            <a:r>
              <a:rPr lang="en-US" dirty="0"/>
              <a:t>1,681 Installations </a:t>
            </a:r>
          </a:p>
          <a:p>
            <a:r>
              <a:rPr lang="en-US" dirty="0"/>
              <a:t>780 Repairs / Replacements</a:t>
            </a:r>
          </a:p>
          <a:p>
            <a:r>
              <a:rPr lang="en-US" dirty="0"/>
              <a:t>230 Home Checks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CF924A-B886-E764-80EE-11123511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Electronic Monitoring Unit</a:t>
            </a:r>
          </a:p>
        </p:txBody>
      </p:sp>
    </p:spTree>
    <p:extLst>
      <p:ext uri="{BB962C8B-B14F-4D97-AF65-F5344CB8AC3E}">
        <p14:creationId xmlns:p14="http://schemas.microsoft.com/office/powerpoint/2010/main" val="373773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E2CCA-DD94-AA51-7919-68154715B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Citizen Contacts-544</a:t>
            </a:r>
          </a:p>
          <a:p>
            <a:r>
              <a:rPr lang="en-US" dirty="0"/>
              <a:t>Partner agency requests for service -60</a:t>
            </a:r>
          </a:p>
          <a:p>
            <a:r>
              <a:rPr lang="en-US" dirty="0"/>
              <a:t>Firearms seized-141</a:t>
            </a:r>
          </a:p>
          <a:p>
            <a:r>
              <a:rPr lang="en-US" dirty="0"/>
              <a:t>Warrant arrests – 167</a:t>
            </a:r>
          </a:p>
          <a:p>
            <a:r>
              <a:rPr lang="en-US" dirty="0"/>
              <a:t>Warrant releases per ORI- 288</a:t>
            </a:r>
          </a:p>
          <a:p>
            <a:r>
              <a:rPr lang="en-US" dirty="0"/>
              <a:t>Felony NS- 86</a:t>
            </a:r>
          </a:p>
          <a:p>
            <a:r>
              <a:rPr lang="en-US" dirty="0"/>
              <a:t>VSDL NS- 118</a:t>
            </a:r>
          </a:p>
          <a:p>
            <a:r>
              <a:rPr lang="en-US" dirty="0"/>
              <a:t>Community Impact- </a:t>
            </a:r>
            <a:r>
              <a:rPr lang="en-US" b="1" u="sng" dirty="0"/>
              <a:t>Immeasurably positive</a:t>
            </a:r>
            <a:r>
              <a:rPr lang="en-US" dirty="0"/>
              <a:t>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F5F97D-7DE4-3AF9-D385-D8C7F1D3B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Downtown Safety Patrol</a:t>
            </a:r>
          </a:p>
        </p:txBody>
      </p:sp>
    </p:spTree>
    <p:extLst>
      <p:ext uri="{BB962C8B-B14F-4D97-AF65-F5344CB8AC3E}">
        <p14:creationId xmlns:p14="http://schemas.microsoft.com/office/powerpoint/2010/main" val="337722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78A089-F42A-5873-3ACA-0E2BD72D3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Secure County operated buildings</a:t>
            </a:r>
          </a:p>
          <a:p>
            <a:r>
              <a:rPr lang="en-US" dirty="0"/>
              <a:t>Provide additional service in the Courts Tower</a:t>
            </a:r>
          </a:p>
          <a:p>
            <a:r>
              <a:rPr lang="en-US" dirty="0"/>
              <a:t>Provide 24 hour coverage and response to County facilities</a:t>
            </a:r>
          </a:p>
          <a:p>
            <a:r>
              <a:rPr lang="en-US" dirty="0"/>
              <a:t>Visible safety presence and force multiplier</a:t>
            </a:r>
          </a:p>
          <a:p>
            <a:r>
              <a:rPr lang="en-US" dirty="0"/>
              <a:t>Integrated into Internal Affairs, Policy, and Professional Development Sections, formerly called the Training Unit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4B274F-F0E9-72A1-1325-0DE29827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Protective Services</a:t>
            </a:r>
          </a:p>
        </p:txBody>
      </p:sp>
    </p:spTree>
    <p:extLst>
      <p:ext uri="{BB962C8B-B14F-4D97-AF65-F5344CB8AC3E}">
        <p14:creationId xmlns:p14="http://schemas.microsoft.com/office/powerpoint/2010/main" val="332399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30478C-798A-5AB8-BEEA-1A9EF7273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317 </a:t>
            </a:r>
            <a:r>
              <a:rPr lang="en-US" dirty="0" err="1"/>
              <a:t>lbs</a:t>
            </a:r>
            <a:r>
              <a:rPr lang="en-US" dirty="0"/>
              <a:t> of Cocaine</a:t>
            </a:r>
          </a:p>
          <a:p>
            <a:r>
              <a:rPr lang="en-US" dirty="0"/>
              <a:t>Over 189 </a:t>
            </a:r>
            <a:r>
              <a:rPr lang="en-US" dirty="0" err="1"/>
              <a:t>lbs</a:t>
            </a:r>
            <a:r>
              <a:rPr lang="en-US" dirty="0"/>
              <a:t> of Fentanyl</a:t>
            </a:r>
          </a:p>
          <a:p>
            <a:r>
              <a:rPr lang="en-US" dirty="0"/>
              <a:t>Over 108K </a:t>
            </a:r>
            <a:r>
              <a:rPr lang="en-US" dirty="0" err="1"/>
              <a:t>lbs</a:t>
            </a:r>
            <a:r>
              <a:rPr lang="en-US" dirty="0"/>
              <a:t> of Hash</a:t>
            </a:r>
          </a:p>
          <a:p>
            <a:r>
              <a:rPr lang="en-US" dirty="0"/>
              <a:t>Over 3,900 </a:t>
            </a:r>
            <a:r>
              <a:rPr lang="en-US" dirty="0" err="1"/>
              <a:t>lbs</a:t>
            </a:r>
            <a:r>
              <a:rPr lang="en-US" dirty="0"/>
              <a:t> of Marijuana</a:t>
            </a:r>
          </a:p>
          <a:p>
            <a:r>
              <a:rPr lang="en-US" dirty="0"/>
              <a:t>Over 24 </a:t>
            </a:r>
            <a:r>
              <a:rPr lang="en-US" dirty="0" err="1"/>
              <a:t>lbs</a:t>
            </a:r>
            <a:r>
              <a:rPr lang="en-US" dirty="0"/>
              <a:t> of Crack Cocaine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94EDF8-B56F-01F3-553C-B82483CB5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Special Operations</a:t>
            </a:r>
          </a:p>
        </p:txBody>
      </p:sp>
    </p:spTree>
    <p:extLst>
      <p:ext uri="{BB962C8B-B14F-4D97-AF65-F5344CB8AC3E}">
        <p14:creationId xmlns:p14="http://schemas.microsoft.com/office/powerpoint/2010/main" val="127728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87FEFB-E465-7311-37E4-1926B5247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Deputies, 1 Sergeant</a:t>
            </a:r>
          </a:p>
          <a:p>
            <a:r>
              <a:rPr lang="en-US" dirty="0"/>
              <a:t>235 Capiases worked</a:t>
            </a:r>
          </a:p>
          <a:p>
            <a:r>
              <a:rPr lang="en-US" dirty="0"/>
              <a:t>154 Cleared by arrest</a:t>
            </a:r>
          </a:p>
          <a:p>
            <a:r>
              <a:rPr lang="en-US" dirty="0"/>
              <a:t>138 Warrant Arrests by 2 Deputies on the U.S. Marshal’s Northern Ohio Violent Fugitive Task Force</a:t>
            </a:r>
          </a:p>
          <a:p>
            <a:r>
              <a:rPr lang="en-US" dirty="0"/>
              <a:t>263 Arrests, 175 for violent offenses, 88 for nonviolent offenses</a:t>
            </a:r>
          </a:p>
          <a:p>
            <a:r>
              <a:rPr lang="en-US" dirty="0"/>
              <a:t>Great work by 3 Deputies and 1 Sergeant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230814-CDAB-ED16-9907-7707903C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Warrant Unit Statistics</a:t>
            </a:r>
          </a:p>
        </p:txBody>
      </p:sp>
    </p:spTree>
    <p:extLst>
      <p:ext uri="{BB962C8B-B14F-4D97-AF65-F5344CB8AC3E}">
        <p14:creationId xmlns:p14="http://schemas.microsoft.com/office/powerpoint/2010/main" val="305454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11459</TotalTime>
  <Words>365</Words>
  <Application>Microsoft Office PowerPoint</Application>
  <PresentationFormat>On-screen Show (4:3)</PresentationFormat>
  <Paragraphs>78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Concourse</vt:lpstr>
      <vt:lpstr>Cuyahoga County Sheriff’s Department</vt:lpstr>
      <vt:lpstr>Top Priorities in building the Premier Law Enforcement Agency in Ohio and beyond</vt:lpstr>
      <vt:lpstr>Civil Division</vt:lpstr>
      <vt:lpstr>Corrections Center</vt:lpstr>
      <vt:lpstr>Electronic Monitoring Unit</vt:lpstr>
      <vt:lpstr>Downtown Safety Patrol</vt:lpstr>
      <vt:lpstr>Protective Services</vt:lpstr>
      <vt:lpstr>Special Operations</vt:lpstr>
      <vt:lpstr>Warrant Unit Statistics</vt:lpstr>
      <vt:lpstr>PowerPoint Presentation</vt:lpstr>
      <vt:lpstr>2025 Sheriff’s Department Biennial Budget Highlights</vt:lpstr>
      <vt:lpstr>PowerPoint Presentation</vt:lpstr>
    </vt:vector>
  </TitlesOfParts>
  <Company>Cuyahoga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Cuyahoga County Sheriff’s Department</dc:title>
  <dc:creator>Phillip G. Lilly</dc:creator>
  <cp:lastModifiedBy>Harold A. Pretel</cp:lastModifiedBy>
  <cp:revision>145</cp:revision>
  <cp:lastPrinted>2024-11-21T15:36:41Z</cp:lastPrinted>
  <dcterms:created xsi:type="dcterms:W3CDTF">2021-03-18T17:20:23Z</dcterms:created>
  <dcterms:modified xsi:type="dcterms:W3CDTF">2024-11-24T22:41:42Z</dcterms:modified>
</cp:coreProperties>
</file>