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301" r:id="rId3"/>
    <p:sldId id="299" r:id="rId4"/>
    <p:sldId id="300" r:id="rId5"/>
    <p:sldId id="303" r:id="rId6"/>
    <p:sldId id="305" r:id="rId7"/>
    <p:sldId id="306" r:id="rId8"/>
    <p:sldId id="308" r:id="rId9"/>
    <p:sldId id="294" r:id="rId10"/>
    <p:sldId id="310" r:id="rId11"/>
    <p:sldId id="311" r:id="rId12"/>
    <p:sldId id="312" r:id="rId13"/>
    <p:sldId id="313" r:id="rId14"/>
    <p:sldId id="314" r:id="rId15"/>
    <p:sldId id="315" r:id="rId16"/>
    <p:sldId id="260" r:id="rId17"/>
    <p:sldId id="309" r:id="rId18"/>
    <p:sldId id="296" r:id="rId19"/>
    <p:sldId id="316" r:id="rId20"/>
  </p:sldIdLst>
  <p:sldSz cx="14630400" cy="82296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55" autoAdjust="0"/>
  </p:normalViewPr>
  <p:slideViewPr>
    <p:cSldViewPr>
      <p:cViewPr varScale="1">
        <p:scale>
          <a:sx n="75" d="100"/>
          <a:sy n="75" d="100"/>
        </p:scale>
        <p:origin x="133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8:37:14.2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3545 138 24575,'-1'-1'0,"1"0"0,0 0 0,0 0 0,-1 0 0,1 0 0,0 1 0,-1-1 0,1 0 0,-1 0 0,0 0 0,1 0 0,-1 1 0,1-1 0,-1 0 0,0 1 0,0-1 0,1 0 0,-1 1 0,0-1 0,0 1 0,0-1 0,0 1 0,0-1 0,0 1 0,0 0 0,0 0 0,-1-1 0,-32-5 0,27 6 0,-292-48 0,160 23 0,-266-14 0,276 38 0,-438 12 0,94 59 0,198-23 0,192-35 0,-144 41 0,197-44 0,1 2 0,0 1 0,1 2 0,1 0 0,0 2 0,1 1 0,0 1 0,-25 24 0,-148 161 0,171-170 0,2 2 0,2 0 0,1 2 0,-29 61 0,30-49 0,-98 250 0,60-82 0,44-158 0,2 0 0,3 1 0,3 0 0,-2 115 0,9-70 0,5 103 0,-2-193 0,1 0 0,1 0 0,0-1 0,1 1 0,0-1 0,1 0 0,1-1 0,12 20 0,79 99 0,-60-85 0,87 89 0,-13-16 0,-78-85 0,0-2 0,3 0 0,66 44 0,-49-38 0,42 27 0,147 73 0,-13-8 0,-182-104 0,1-3 0,66 24 0,19 8 0,196 94 0,-236-116 0,181 40 0,-64-22 0,-67-13 0,2-7 0,187 16 0,17-2 0,-198-23 0,72-3 0,-31-4 0,-21-3 0,198-11 0,-174-5 0,-49-1 0,0-6 0,260-52 0,-61 9 0,47-12 0,42-20 0,-372 67 0,-1-3 0,-2-2 0,0-3 0,-1-2 0,-2-3 0,105-77 0,-143 95 0,21-14 0,-1-2 0,-2-2 0,63-66 0,30-38 0,14-17 0,-127 130 0,-1 0 0,-1-1 0,0 0 0,-2-1 0,17-44 0,-14 29 0,29-49 0,-32 66 0,0-1 0,-2 0 0,-1-1 0,-1 0 0,0-1 0,-2 0 0,4-26 0,-4-39 0,8-51 0,-6 69 0,-3 0 0,-4 0 0,-8-93 0,3 141 0,-1-1 0,-2 0 0,0 1 0,-2 0 0,0 1 0,-2 0 0,-12-24 0,-97-146 0,78 138 0,-3 2 0,-82-78 0,105 113 0,-1 1 0,0 1 0,-1 0 0,-1 2 0,-26-11 0,40 19 0,-133-88 0,-267-148 0,371 217 0,-16-11 0,-1 2 0,-88-39 0,-151-53 0,193 77 0,71 32 0,-1 2 0,-1 1 0,0 1 0,-36-8 0,-109-15 0,99 23 0,23 4 0,-61-3 0,47 6 0,-113-24 0,-5-1 0,94 20 0,-207-12 0,173 25 0,-111-4 0,159-13 0,60 10 0,0 1 0,-29-3 0,-122-10 0,-70-2 0,177 19-227,-1 3-1,1 3 1,0 3-1,1 2 1,-68 22-1,89-19-6598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FBE36-6A51-4ACF-BBAD-707A4949579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2321-BABA-45FA-8247-97040CE09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6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7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859EF-B80C-F44F-CCA8-56AD4111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0AE20-955C-7689-EF5C-1B41B71C7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50B31-3B1F-1659-733E-F51E3260A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D3DE-04AD-750A-6B99-68CA11BEC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67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3730E-6B63-E375-580F-924FB9048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6DA5DE-55F8-9955-0581-7DF125286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CC9A95-D552-3967-F0CF-130775FEE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13B20-9D42-687B-A2EA-8CD890C89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5416B-61B4-B78A-FF1D-C3846F03C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73477-EC52-4250-DCFB-9B675AEBD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396013-9241-153A-8647-9B8C6EC1C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ABFE1-440C-62DE-A447-47D383436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9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F54C7-3B24-419F-C419-728E14658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6CADD9-7E08-3DB4-7908-9BC163FB4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AB812E-987D-8315-4D80-C30EC722CA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A2040-FDC7-FB9A-1A8A-F78F03F36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89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82575-0196-0524-F7D7-9EA3F1A50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59A6AB-5F3E-BD1D-5CB2-2D352723B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62F506-AF55-6870-981A-2B3410FBA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EDE91-006F-A15A-DCB6-DAA69D060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7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EB0DE-EFC5-6221-E58B-87E0800FD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AB7D8F-1E87-62F5-EF15-91D63CD30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D91C9B-EE57-8358-F654-84C830AE7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64416-EE0D-40DA-E7D5-FC241B7A1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64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78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6396C-70F8-7129-1822-43A533B1E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7BF3B7-839F-7694-6443-25C69E2DD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22E7D8-C8B4-1ED6-7C96-9DD31F9EE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E570E-F378-9E56-7E93-05A1C00F7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9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59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3BCDF-2A17-BBBA-B7D3-04CAEEF9F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7064C2-C758-7610-74EE-0C1C998D6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A0F329-CFDF-2B0D-9F89-662D58B06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1B23B-F215-EA00-D6F9-FCBCE6CA61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6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5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1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2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08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6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41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89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02321-BABA-45FA-8247-97040CE096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520" y="329184"/>
            <a:ext cx="13167360" cy="13167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13.png"/><Relationship Id="rId4" Type="http://schemas.openxmlformats.org/officeDocument/2006/relationships/hyperlink" Target="https://cuyahogacounty.gov/department-of-equity-and-inclusion/resourc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ei@cuyahogacounty.g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cuyahogacounty.us/department-of-equity-and-inclusion/diversity-certificatio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cuyahogacounty.us/department-of-equity-and-inclusion/forecas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d.cuyahogacounty.us/en-US/DocumentSearch.aspx" TargetMode="External"/><Relationship Id="rId5" Type="http://schemas.openxmlformats.org/officeDocument/2006/relationships/hyperlink" Target="https://opd.cuyahogacounty.us/" TargetMode="External"/><Relationship Id="rId4" Type="http://schemas.openxmlformats.org/officeDocument/2006/relationships/hyperlink" Target="https://ccprod-lm01.cloud.infor.com:1442/lmscm/SourcingSupplier/html/SourcingSupplier?csk.SupplierGroup=CUYA&amp;csk.CHP=LMPRO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opd.cuyahogacounty.us/en-US/listing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4630400" cy="8229600"/>
            </a:xfrm>
            <a:custGeom>
              <a:avLst/>
              <a:gdLst/>
              <a:ahLst/>
              <a:cxnLst/>
              <a:rect l="l" t="t" r="r" b="b"/>
              <a:pathLst>
                <a:path w="14630400" h="8229600">
                  <a:moveTo>
                    <a:pt x="2474734" y="0"/>
                  </a:moveTo>
                  <a:lnTo>
                    <a:pt x="0" y="0"/>
                  </a:lnTo>
                  <a:lnTo>
                    <a:pt x="0" y="8229600"/>
                  </a:lnTo>
                  <a:lnTo>
                    <a:pt x="14630400" y="8229600"/>
                  </a:lnTo>
                  <a:lnTo>
                    <a:pt x="14630400" y="4971256"/>
                  </a:lnTo>
                  <a:lnTo>
                    <a:pt x="12343580" y="4971256"/>
                  </a:lnTo>
                  <a:lnTo>
                    <a:pt x="10709260" y="4811562"/>
                  </a:lnTo>
                  <a:lnTo>
                    <a:pt x="9286336" y="4312141"/>
                  </a:lnTo>
                  <a:lnTo>
                    <a:pt x="7369289" y="3320891"/>
                  </a:lnTo>
                  <a:lnTo>
                    <a:pt x="4868776" y="1760038"/>
                  </a:lnTo>
                  <a:lnTo>
                    <a:pt x="2474734" y="0"/>
                  </a:lnTo>
                  <a:close/>
                </a:path>
                <a:path w="14630400" h="8229600">
                  <a:moveTo>
                    <a:pt x="14630400" y="4946223"/>
                  </a:moveTo>
                  <a:lnTo>
                    <a:pt x="12343580" y="4971256"/>
                  </a:lnTo>
                  <a:lnTo>
                    <a:pt x="14630400" y="4971256"/>
                  </a:lnTo>
                  <a:lnTo>
                    <a:pt x="14630400" y="4946223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975" y="0"/>
              <a:ext cx="12404424" cy="8229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583" y="2307929"/>
              <a:ext cx="768096" cy="7680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117851" y="2530236"/>
            <a:ext cx="1854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3000" y="5092402"/>
            <a:ext cx="4572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Certification &amp; Program Overview Resource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21F03-8FD3-1AD6-0003-620F39772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9169853-A9D5-D9DA-36C6-79F08587EE15}"/>
              </a:ext>
            </a:extLst>
          </p:cNvPr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8FD2087-5F0A-88EB-0DBD-62008458DBD9}"/>
              </a:ext>
            </a:extLst>
          </p:cNvPr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E16818F-928E-6BB6-5A2F-A8444895E5E8}"/>
                </a:ext>
              </a:extLst>
            </p:cNvPr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E17D5A8-2721-AE17-7F56-692C312D1549}"/>
                </a:ext>
              </a:extLst>
            </p:cNvPr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4EC1C3E-F102-63C6-4860-CA425D0D978E}"/>
                </a:ext>
              </a:extLst>
            </p:cNvPr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>
            <a:extLst>
              <a:ext uri="{FF2B5EF4-FFF2-40B4-BE49-F238E27FC236}">
                <a16:creationId xmlns:a16="http://schemas.microsoft.com/office/drawing/2014/main" id="{31B96400-7893-EA7D-EF81-5A35E322237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C9182028-2373-EE27-AEA3-EC9F4F347911}"/>
              </a:ext>
            </a:extLst>
          </p:cNvPr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D9B3DF0-815F-B062-C9B6-F2EDA7F6F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333125"/>
            <a:ext cx="12435840" cy="49244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Are Certified, Now What?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8B796E-B81A-3588-1AB1-0B0AFF49D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041" y="909560"/>
            <a:ext cx="8725589" cy="6291203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A7584C1-334D-91ED-B2BE-D2A7D05DC29A}"/>
              </a:ext>
            </a:extLst>
          </p:cNvPr>
          <p:cNvSpPr/>
          <p:nvPr/>
        </p:nvSpPr>
        <p:spPr>
          <a:xfrm>
            <a:off x="200326" y="3731801"/>
            <a:ext cx="3069360" cy="1056640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are certified, now what?</a:t>
            </a:r>
          </a:p>
        </p:txBody>
      </p:sp>
    </p:spTree>
    <p:extLst>
      <p:ext uri="{BB962C8B-B14F-4D97-AF65-F5344CB8AC3E}">
        <p14:creationId xmlns:p14="http://schemas.microsoft.com/office/powerpoint/2010/main" val="197988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FBACC-2998-58F3-085C-F8EBB2906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A41E21A-AE3A-1FA3-69D0-3EEF6D8B1310}"/>
              </a:ext>
            </a:extLst>
          </p:cNvPr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FA229A5-282E-4FBE-DE21-A969DD2F5DE5}"/>
              </a:ext>
            </a:extLst>
          </p:cNvPr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385882B-3A1A-C6C2-D721-EDFE90ACCA6A}"/>
                </a:ext>
              </a:extLst>
            </p:cNvPr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DD776AE-BB98-2044-09C2-671C30E4EF91}"/>
                </a:ext>
              </a:extLst>
            </p:cNvPr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3978C73-8F79-2FF3-36FE-C5BA601F9C51}"/>
                </a:ext>
              </a:extLst>
            </p:cNvPr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>
            <a:extLst>
              <a:ext uri="{FF2B5EF4-FFF2-40B4-BE49-F238E27FC236}">
                <a16:creationId xmlns:a16="http://schemas.microsoft.com/office/drawing/2014/main" id="{5063A91D-5770-98AF-35AF-093DD1A6EE9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C2FC36D6-E838-942B-6D91-66E8A60BB362}"/>
              </a:ext>
            </a:extLst>
          </p:cNvPr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A197261-854E-652A-E181-607DEB621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838" y="99658"/>
            <a:ext cx="12435840" cy="49244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Are Certified, Now What?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AA1760F5-098A-1A6C-80EF-A8319EF81C1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54913" y="1905000"/>
            <a:ext cx="13218287" cy="2431435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0ECA69-ABE0-80DA-1110-9CE2C397EB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t="1" r="-2503" b="28904"/>
          <a:stretch>
            <a:fillRect/>
          </a:stretch>
        </p:blipFill>
        <p:spPr>
          <a:xfrm>
            <a:off x="2881035" y="592101"/>
            <a:ext cx="9416282" cy="6590298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E737263B-8D95-331A-B454-87693174EF09}"/>
              </a:ext>
            </a:extLst>
          </p:cNvPr>
          <p:cNvSpPr/>
          <p:nvPr/>
        </p:nvSpPr>
        <p:spPr>
          <a:xfrm>
            <a:off x="2065838" y="3603616"/>
            <a:ext cx="1524000" cy="48463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5F023-F14B-632E-759D-6E4A41EDF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3D67AEF-901B-E969-8F59-D12C358AF17A}"/>
              </a:ext>
            </a:extLst>
          </p:cNvPr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69B65796-DFA7-45B0-DFBE-759E7E55519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944C6138-5B7E-D01E-7DFE-BC63A17D9813}"/>
              </a:ext>
            </a:extLst>
          </p:cNvPr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78A06-F86D-96D1-2A48-B042DC2AE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838" y="99658"/>
            <a:ext cx="12435840" cy="49244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Are Certified, Now What?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9ADA4A21-C7CD-4619-881E-22227816F42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54913" y="1905000"/>
            <a:ext cx="13218287" cy="2431435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11BA93-72F6-98A7-8159-E8621B3F3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772" y="758711"/>
            <a:ext cx="12090568" cy="6433532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8B3FA4AC-64E5-CFAF-9D99-4BF5AC9682DE}"/>
              </a:ext>
            </a:extLst>
          </p:cNvPr>
          <p:cNvSpPr/>
          <p:nvPr/>
        </p:nvSpPr>
        <p:spPr>
          <a:xfrm>
            <a:off x="6248400" y="2743200"/>
            <a:ext cx="978408" cy="228600"/>
          </a:xfrm>
          <a:prstGeom prst="lef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C4C006A-57C2-24DB-DB62-6D02C1FA9FD8}"/>
              </a:ext>
            </a:extLst>
          </p:cNvPr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D738A0A-DD75-1767-EC1A-311D670DDE35}"/>
                </a:ext>
              </a:extLst>
            </p:cNvPr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67202AC-39D8-3313-71BE-F93E8E4594F7}"/>
                </a:ext>
              </a:extLst>
            </p:cNvPr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EE1572F-C47D-75BC-8189-2571A6D4B4C2}"/>
                </a:ext>
              </a:extLst>
            </p:cNvPr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995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F4681-0D34-7342-9411-D873A8D96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F41F004-FD68-050E-9F3E-A1BDF8A5534E}"/>
              </a:ext>
            </a:extLst>
          </p:cNvPr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6707E58-ABA9-833E-9415-E9157565D1C9}"/>
              </a:ext>
            </a:extLst>
          </p:cNvPr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A9DC1BD-F87F-851B-9671-46F2FA9611E7}"/>
                </a:ext>
              </a:extLst>
            </p:cNvPr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9108D3F-C53B-E4BD-6D82-0023D467EDE3}"/>
                </a:ext>
              </a:extLst>
            </p:cNvPr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97E614B-5357-DC84-7355-46F970B87AFD}"/>
                </a:ext>
              </a:extLst>
            </p:cNvPr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>
            <a:extLst>
              <a:ext uri="{FF2B5EF4-FFF2-40B4-BE49-F238E27FC236}">
                <a16:creationId xmlns:a16="http://schemas.microsoft.com/office/drawing/2014/main" id="{14D9D17E-6057-B18A-6DC1-0C977D0F581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5BCE013C-071A-AE41-6E2E-CBFEDCC86C70}"/>
              </a:ext>
            </a:extLst>
          </p:cNvPr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D0AE428-A8F4-8ADB-D41E-CCC2EB875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838" y="99658"/>
            <a:ext cx="12435840" cy="49244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Are Certified, Now What?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A0D0A8-F3BF-6DC7-00E5-4EA007982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691" y="926700"/>
            <a:ext cx="11714480" cy="5747104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C0107587-1C31-3524-09AB-BBB9076D783C}"/>
              </a:ext>
            </a:extLst>
          </p:cNvPr>
          <p:cNvSpPr/>
          <p:nvPr/>
        </p:nvSpPr>
        <p:spPr>
          <a:xfrm>
            <a:off x="997336" y="1701682"/>
            <a:ext cx="978408" cy="259588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65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5D2A9-3D53-DF51-6AC0-C566D6A44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448306-DE2E-E310-AE2B-AC585C0B4FC6}"/>
              </a:ext>
            </a:extLst>
          </p:cNvPr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9399500-65E3-E3F9-E4DE-ABC9FCA516EC}"/>
              </a:ext>
            </a:extLst>
          </p:cNvPr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A80A60F-DCC4-8C88-E2FA-F2A7612EE755}"/>
                </a:ext>
              </a:extLst>
            </p:cNvPr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FF48039-3A9B-6C56-1B44-7B7E888CE87F}"/>
                </a:ext>
              </a:extLst>
            </p:cNvPr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1FCA535-F0A6-6B6D-BDB6-39B1BCC51571}"/>
                </a:ext>
              </a:extLst>
            </p:cNvPr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>
            <a:extLst>
              <a:ext uri="{FF2B5EF4-FFF2-40B4-BE49-F238E27FC236}">
                <a16:creationId xmlns:a16="http://schemas.microsoft.com/office/drawing/2014/main" id="{92BA0CA5-5EC9-686C-A9AB-59B2AA5F1C1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185A35C0-4D4F-4D17-E957-FCBDC005CBAE}"/>
              </a:ext>
            </a:extLst>
          </p:cNvPr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EE3C61-0153-6AF7-89C0-7EE3C38B3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838" y="99658"/>
            <a:ext cx="12435840" cy="49244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Are Certified, Now What?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566270-5711-6A61-D137-82C1926AF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458" y="978751"/>
            <a:ext cx="11626444" cy="57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9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E38CB-8FE4-EF9B-411F-D7E40C45B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>
            <a:extLst>
              <a:ext uri="{FF2B5EF4-FFF2-40B4-BE49-F238E27FC236}">
                <a16:creationId xmlns:a16="http://schemas.microsoft.com/office/drawing/2014/main" id="{8CC36A3D-4E52-8279-CCED-2DD5260F523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7B7303DE-F502-78FD-6507-DF65D3744150}"/>
              </a:ext>
            </a:extLst>
          </p:cNvPr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C2DC65-58C6-018A-0291-BB25DDC9B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838" y="99658"/>
            <a:ext cx="12435840" cy="49244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Are Certified, Now What?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DB9A46-F68F-F71C-1B8E-C39F54906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981" y="669605"/>
            <a:ext cx="10841496" cy="6619742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E6419479-564E-518A-C405-180037C64576}"/>
              </a:ext>
            </a:extLst>
          </p:cNvPr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2935F0E-6A9F-19F5-8AFC-3CA9E7A3BC0A}"/>
                </a:ext>
              </a:extLst>
            </p:cNvPr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7FF7F23-BE8C-341A-577F-9762F9F824C3}"/>
                </a:ext>
              </a:extLst>
            </p:cNvPr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A71FE96-62C0-2FDD-03A1-10B0538DE098}"/>
                </a:ext>
              </a:extLst>
            </p:cNvPr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975DCFB1-A7EB-A780-F15A-83A9801CDD14}"/>
              </a:ext>
            </a:extLst>
          </p:cNvPr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09496BE7-9826-0BD8-DC57-4D76F9C62794}"/>
              </a:ext>
            </a:extLst>
          </p:cNvPr>
          <p:cNvSpPr/>
          <p:nvPr/>
        </p:nvSpPr>
        <p:spPr>
          <a:xfrm>
            <a:off x="7543800" y="3429000"/>
            <a:ext cx="978408" cy="228600"/>
          </a:xfrm>
          <a:prstGeom prst="lef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11CB1130-1522-ED02-8AB3-6EAE58A76234}"/>
              </a:ext>
            </a:extLst>
          </p:cNvPr>
          <p:cNvSpPr/>
          <p:nvPr/>
        </p:nvSpPr>
        <p:spPr>
          <a:xfrm>
            <a:off x="10363200" y="3624080"/>
            <a:ext cx="978408" cy="272351"/>
          </a:xfrm>
          <a:prstGeom prst="lef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9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5B17ED9-D27F-56D9-D0EF-EE7D1BAA1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039" y="804712"/>
            <a:ext cx="12435840" cy="492443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To Do Business Virtual Sessions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81CAFA-2374-8802-2C11-24836EAB275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84039" y="1533511"/>
            <a:ext cx="13218287" cy="6278642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314700" algn="l"/>
              </a:tabLst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 questions answered regarding: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31470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147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Registering in the Cuyahoga County Supplier Portal System to get notified about business opportunities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147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Updating your existing Cuyahoga County Supplier Portal registration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147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Downloading and utilizing the County’s Purchasing and Contracting Forecast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147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Viewing current County bids, RFPs, and RFQs for goods and services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147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Applying for Small Business Enterprise (SBE), Minority Business Enterprise (MBE), and/or Women Business Enterprise (WBE) certification with Cuyahoga County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147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Submitting bids, proposals, and/or qualifications in response to informal and formal bids, RFPs, and RFQs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3147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Understanding and preparing the standard required procurement documents… and much more…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3147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1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2318E-172D-3CB9-5C22-3AED540C9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FF2B5EF4-FFF2-40B4-BE49-F238E27FC236}">
                <a16:creationId xmlns:a16="http://schemas.microsoft.com/office/drawing/2014/main" id="{3A48C157-2A8E-F9BD-8C2B-50EE7D83F630}"/>
              </a:ext>
            </a:extLst>
          </p:cNvPr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73E6DBD-CADF-005E-8350-93DB95271F0F}"/>
                </a:ext>
              </a:extLst>
            </p:cNvPr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54FFE57-DC42-9674-C3D2-4FAD006A313C}"/>
                </a:ext>
              </a:extLst>
            </p:cNvPr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7E8B910-CEE9-225F-A086-FD5FBEB10C51}"/>
                </a:ext>
              </a:extLst>
            </p:cNvPr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>
            <a:extLst>
              <a:ext uri="{FF2B5EF4-FFF2-40B4-BE49-F238E27FC236}">
                <a16:creationId xmlns:a16="http://schemas.microsoft.com/office/drawing/2014/main" id="{3EBB8F42-379E-1925-0036-E450F28CC5B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F2C68E96-FFA3-48CF-64C4-6B376E06BFCB}"/>
              </a:ext>
            </a:extLst>
          </p:cNvPr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C588B11-7308-6359-FAB3-8F7695A5E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202664"/>
            <a:ext cx="12435840" cy="553998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How To Do Business Virtual Sessions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2E98EC2-CEBE-691D-2DA1-405F290E81B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360863" y="436832"/>
            <a:ext cx="11170653" cy="2677656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31470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register: 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https://cuyahogacounty.gov/department-of-equity-and-inclusion/resources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14700" algn="l"/>
              </a:tabLs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Next how to do business is May 28, 2026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3147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C07259-D7A4-D278-EC25-A80ACF10E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452013"/>
            <a:ext cx="9067800" cy="5899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F24E32E-345D-5E43-80B1-5A441057EB93}"/>
                  </a:ext>
                </a:extLst>
              </p14:cNvPr>
              <p14:cNvContentPartPr/>
              <p14:nvPr/>
            </p14:nvContentPartPr>
            <p14:xfrm>
              <a:off x="8517448" y="5641181"/>
              <a:ext cx="2878560" cy="1410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F24E32E-345D-5E43-80B1-5A441057EB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11328" y="5635061"/>
                <a:ext cx="2890800" cy="1423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object 2">
            <a:extLst>
              <a:ext uri="{FF2B5EF4-FFF2-40B4-BE49-F238E27FC236}">
                <a16:creationId xmlns:a16="http://schemas.microsoft.com/office/drawing/2014/main" id="{AE081444-85D7-35DE-36FC-5D6A22DDE0C6}"/>
              </a:ext>
            </a:extLst>
          </p:cNvPr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59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81CAFA-2374-8802-2C11-24836EAB275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90600" y="1828086"/>
            <a:ext cx="13208000" cy="4431983"/>
          </a:xfrm>
        </p:spPr>
        <p:txBody>
          <a:bodyPr/>
          <a:lstStyle/>
          <a:p>
            <a:pPr>
              <a:tabLst>
                <a:tab pos="3314700" algn="l"/>
              </a:tabLs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more information, contact us:</a:t>
            </a:r>
          </a:p>
          <a:p>
            <a:pPr>
              <a:tabLst>
                <a:tab pos="3314700" algn="l"/>
              </a:tabLs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lvl="1">
              <a:tabLst>
                <a:tab pos="3314700" algn="l"/>
              </a:tabLs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County Administrative Headquarters</a:t>
            </a:r>
          </a:p>
          <a:p>
            <a:pPr lvl="1">
              <a:tabLst>
                <a:tab pos="3314700" algn="l"/>
              </a:tabLs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2079 East 9</a:t>
            </a:r>
            <a:r>
              <a:rPr lang="en-US" sz="2400" baseline="30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Street – 2</a:t>
            </a:r>
            <a:r>
              <a:rPr lang="en-US" sz="2400" baseline="30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Floor Room 2-300</a:t>
            </a:r>
          </a:p>
          <a:p>
            <a:pPr lvl="1">
              <a:tabLst>
                <a:tab pos="3314700" algn="l"/>
              </a:tabLs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Cleveland, Ohio 44115</a:t>
            </a:r>
          </a:p>
          <a:p>
            <a:pPr lvl="1">
              <a:tabLst>
                <a:tab pos="3314700" algn="l"/>
              </a:tabLs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lvl="1">
              <a:tabLst>
                <a:tab pos="33147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In-person: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8:30am – 4:30pm</a:t>
            </a:r>
          </a:p>
          <a:p>
            <a:pPr lvl="1">
              <a:tabLst>
                <a:tab pos="33147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Phone: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(216) 443-7230</a:t>
            </a:r>
          </a:p>
          <a:p>
            <a:pPr lvl="1">
              <a:tabLst>
                <a:tab pos="33147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Email: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dei@cuyahogacounty.gov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lvl="1">
              <a:tabLst>
                <a:tab pos="3314700" algn="l"/>
              </a:tabLst>
            </a:pP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33147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47"/>
    </mc:Choice>
    <mc:Fallback xmlns="">
      <p:transition spd="slow" advTm="4054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7D93F3F-C4E9-1D00-E472-C3FC827E8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0C953F50-86EF-E97B-D4A0-1000367E0B25}"/>
              </a:ext>
            </a:extLst>
          </p:cNvPr>
          <p:cNvGrpSpPr/>
          <p:nvPr/>
        </p:nvGrpSpPr>
        <p:grpSpPr>
          <a:xfrm>
            <a:off x="0" y="3310128"/>
            <a:ext cx="14630400" cy="1652905"/>
            <a:chOff x="0" y="3310128"/>
            <a:chExt cx="14630400" cy="165290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5774FD7B-FFD3-DBE3-E331-9A472FAE93BE}"/>
                </a:ext>
              </a:extLst>
            </p:cNvPr>
            <p:cNvSpPr/>
            <p:nvPr/>
          </p:nvSpPr>
          <p:spPr>
            <a:xfrm>
              <a:off x="0" y="3310128"/>
              <a:ext cx="14630400" cy="1241425"/>
            </a:xfrm>
            <a:custGeom>
              <a:avLst/>
              <a:gdLst/>
              <a:ahLst/>
              <a:cxnLst/>
              <a:rect l="l" t="t" r="r" b="b"/>
              <a:pathLst>
                <a:path w="14630400" h="1241425">
                  <a:moveTo>
                    <a:pt x="14630400" y="0"/>
                  </a:moveTo>
                  <a:lnTo>
                    <a:pt x="0" y="0"/>
                  </a:lnTo>
                  <a:lnTo>
                    <a:pt x="0" y="1241298"/>
                  </a:lnTo>
                  <a:lnTo>
                    <a:pt x="14630400" y="1241298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9F0306BC-D07E-6B04-B0AA-2AE57B8890E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00" y="3310128"/>
              <a:ext cx="7315200" cy="1241298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FB4B3DAA-1BCE-39A4-294D-CF642BA5104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5002" y="4139946"/>
              <a:ext cx="822959" cy="82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296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5B17ED9-D27F-56D9-D0EF-EE7D1BAA1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609601"/>
            <a:ext cx="13158152" cy="685800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SBE/MBE/WBE Eligibility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81CAFA-2374-8802-2C11-24836EAB275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15048" y="1472568"/>
            <a:ext cx="13158152" cy="5262979"/>
          </a:xfr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SBE: </a:t>
            </a:r>
          </a:p>
          <a:p>
            <a:pPr marL="914400" lvl="1" indent="-457200" algn="l" rtl="0"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continuous operation in the category or the related category for which it is requesting certification for one year</a:t>
            </a:r>
          </a:p>
          <a:p>
            <a:pPr marL="914400" lvl="1" indent="-457200" algn="l" rtl="0"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ownership has at least one (1) year of work experience relevant to the business certification category</a:t>
            </a:r>
          </a:p>
          <a:p>
            <a:pPr marL="914400" lvl="1" indent="-457200" algn="l" rtl="0"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gross revenues or total workforce must be at or less than the amounts established by the Small Business Administration </a:t>
            </a:r>
          </a:p>
          <a:p>
            <a:pPr marL="914400" lvl="1" indent="-457200" algn="l" rtl="0"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 in Cuyahoga County</a:t>
            </a:r>
          </a:p>
          <a:p>
            <a:pPr marL="457200" indent="-457200" algn="l" rtl="0">
              <a:buFont typeface="Arial" pitchFamily="34" charset="0"/>
              <a:buChar char="•"/>
              <a:defRPr/>
            </a:pPr>
            <a:r>
              <a:rPr lang="en-US" b="1" kern="1200" dirty="0">
                <a:solidFill>
                  <a:prstClr val="black"/>
                </a:solid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MBE</a:t>
            </a: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  </a:t>
            </a:r>
          </a:p>
          <a:p>
            <a:pPr marL="914400" lvl="1" indent="-457200" algn="l" rtl="0"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A minimum of 51% ownership must be individuals who are a minority </a:t>
            </a:r>
          </a:p>
          <a:p>
            <a:pPr marL="457200" indent="-457200" algn="l" rtl="0">
              <a:buFont typeface="Arial" pitchFamily="34" charset="0"/>
              <a:buChar char="•"/>
              <a:defRPr/>
            </a:pPr>
            <a:r>
              <a:rPr lang="en-US" b="1" kern="1200" dirty="0">
                <a:solidFill>
                  <a:prstClr val="black"/>
                </a:solid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WBE</a:t>
            </a: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 algn="l" rtl="0"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A minimum of 51% ownership by one or more individuals who are women</a:t>
            </a:r>
          </a:p>
          <a:p>
            <a:pPr lvl="1" algn="l" rtl="0"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1200" dirty="0">
                <a:solidFill>
                  <a:prstClr val="black"/>
                </a:solid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Both MBE/WBE: </a:t>
            </a:r>
          </a:p>
          <a:p>
            <a:pPr marL="914400" lvl="1" indent="-457200" algn="l" rtl="0"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demonstrate continuous operation for a minimum of one year in the category or the related category for which it is requesting certification</a:t>
            </a:r>
          </a:p>
          <a:p>
            <a:pPr marL="914400" lvl="1" indent="-457200" algn="l" rtl="0"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Have operational and managerial control, interest in capital, and earnings commensurate with the percentage of ownership</a:t>
            </a:r>
          </a:p>
          <a:p>
            <a:pPr marL="914400" lvl="1" indent="-457200" algn="l" rtl="0"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Must be located and doing business in Cuyahoga County, Geauga County, Lake County, Lorain County, or Medina County</a:t>
            </a: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0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5B17ED9-D27F-56D9-D0EF-EE7D1BAA1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945867"/>
            <a:ext cx="13158152" cy="553998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SBE/MBE/WBE Certification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81CAFA-2374-8802-2C11-24836EAB275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57200" y="2052962"/>
            <a:ext cx="13716000" cy="2769989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of completed SBE/MBE/WBE certification application (including notarized affidavit with original signatures) and supporting documentation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the certification application and supporting documents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Onsite visit with business owner for all new certifications and  recertifications every 4-6 years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review and approval of the certification/recertification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Recertification every 2 years</a:t>
            </a:r>
          </a:p>
        </p:txBody>
      </p:sp>
    </p:spTree>
    <p:extLst>
      <p:ext uri="{BB962C8B-B14F-4D97-AF65-F5344CB8AC3E}">
        <p14:creationId xmlns:p14="http://schemas.microsoft.com/office/powerpoint/2010/main" val="240009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5B17ED9-D27F-56D9-D0EF-EE7D1BAA1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945867"/>
            <a:ext cx="13158152" cy="553998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CCBB/CCBEIP Eligibility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81CAFA-2374-8802-2C11-24836EAB275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57200" y="1871240"/>
            <a:ext cx="13869352" cy="4431983"/>
          </a:xfrm>
        </p:spPr>
        <p:txBody>
          <a:bodyPr/>
          <a:lstStyle/>
          <a:p>
            <a:pPr lvl="0" algn="l" rtl="0">
              <a:defRPr/>
            </a:pPr>
            <a:r>
              <a:rPr lang="en-US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CCBB: </a:t>
            </a:r>
          </a:p>
          <a:p>
            <a:pPr lvl="0" algn="l" rtl="0">
              <a:defRPr/>
            </a:pPr>
            <a:endParaRPr lang="en-US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must demonstrate that its principal place of business has been, located in Cuyahoga County for at least three (3) years</a:t>
            </a:r>
          </a:p>
          <a:p>
            <a:pPr marL="285750" lvl="0" indent="-285750" algn="l" rtl="0"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must be a business organization with a "significant economic presence” in Cuyahoga County For the purpose of this program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"Significant economic presence" means a business organization that has for at least three years:</a:t>
            </a:r>
          </a:p>
          <a:p>
            <a:pPr marL="1123935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a sales office, division, sales outlet or manufacturing facility in Cuyahoga County; and</a:t>
            </a:r>
          </a:p>
          <a:p>
            <a:pPr marL="1123935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required taxes to Cuyahoga County; and</a:t>
            </a:r>
          </a:p>
          <a:p>
            <a:pPr marL="1123935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an annual gross payroll in Cuyahoga County of at least $100,000.00</a:t>
            </a:r>
          </a:p>
          <a:p>
            <a:pPr marL="83818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rtl="0">
              <a:defRPr/>
            </a:pPr>
            <a:r>
              <a:rPr lang="en-US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CCBEIP: </a:t>
            </a: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program, a business applying for certification as an “Inclusive Business” must meet the following standards: </a:t>
            </a:r>
          </a:p>
          <a:p>
            <a:pPr lvl="0" algn="l" rtl="0"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must demonstrate that they have used a Minority Business Enterprise and/or Women Business Enterprise in at least three projects within the past two years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must demonstrate that it hired and employed a diverse workforce based on payroll records within the past two years</a:t>
            </a:r>
          </a:p>
          <a:p>
            <a:pPr marL="83818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3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5B17ED9-D27F-56D9-D0EF-EE7D1BAA1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945867"/>
            <a:ext cx="13158152" cy="553998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CCBB/CCBEIP Certification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81CAFA-2374-8802-2C11-24836EAB275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57200" y="2052962"/>
            <a:ext cx="13716000" cy="3524042"/>
          </a:xfrm>
        </p:spPr>
        <p:txBody>
          <a:bodyPr/>
          <a:lstStyle/>
          <a:p>
            <a:pPr lvl="0" algn="l" rtl="0">
              <a:defRPr/>
            </a:pPr>
            <a:endParaRPr lang="en-US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885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of completed CCBB/CCBEIP certification application (including notarized affidavit with original signatures) and supporting documentation</a:t>
            </a:r>
          </a:p>
          <a:p>
            <a:pPr marL="723885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the certification application and supporting documents. As applicable, additional documents may be requested.</a:t>
            </a:r>
          </a:p>
          <a:p>
            <a:pPr marL="723885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review and approval of the certification/recertification</a:t>
            </a:r>
          </a:p>
          <a:p>
            <a:pPr marL="723885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Recertification every 2 years</a:t>
            </a:r>
          </a:p>
          <a:p>
            <a:pPr marL="723885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Preference</a:t>
            </a:r>
          </a:p>
          <a:p>
            <a:pPr marL="1181085" lvl="2" indent="-342900" algn="l" rtl="0">
              <a:buFont typeface="Arial" panose="020B0604020202020204" pitchFamily="34" charset="0"/>
              <a:buChar char="•"/>
              <a:defRPr/>
            </a:pPr>
            <a:r>
              <a:rPr lang="en-US" sz="17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CCBB – a CCBB </a:t>
            </a: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whose bid is within 2% of a non-Cuyahoga County business’ lowest price or lowest evaluated price, shall be given the option to match the lowest bid</a:t>
            </a:r>
            <a:r>
              <a:rPr lang="en-US" sz="1700" kern="1200" dirty="0">
                <a:solidFill>
                  <a:prstClr val="black"/>
                </a:solidFill>
                <a:latin typeface="Arial" panose="020B0604020202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 </a:t>
            </a:r>
            <a:endParaRPr lang="en-US" sz="17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1085" lvl="2" indent="-342900" algn="l" rtl="0">
              <a:buFont typeface="Arial" panose="020B0604020202020204" pitchFamily="34" charset="0"/>
              <a:buChar char="•"/>
              <a:defRPr/>
            </a:pPr>
            <a:r>
              <a:rPr lang="en-US" sz="17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CCBEIP – similar to CCBB; t</a:t>
            </a: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difference is the business does not have to be in Cuyahoga County but must demonstrate that they are a diverse and “inclusive business” that hires a diverse work force and/or demonstrates a commitment to utilizing MBE’s and WBE’s for projects and other procurement opportunities. </a:t>
            </a:r>
          </a:p>
          <a:p>
            <a:pPr marL="838185" lvl="2" algn="l" rtl="0"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8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5B17ED9-D27F-56D9-D0EF-EE7D1BAA1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96418"/>
            <a:ext cx="13158152" cy="553998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SBE/MBE/WBE &amp; CCBB/CCBEIP Applications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81CAFA-2374-8802-2C11-24836EAB275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600200" y="1012834"/>
            <a:ext cx="13893800" cy="276999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various certification applications (</a:t>
            </a: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https://cuyahogacounty.us/department-of-equity-and-inclusion/diversity-certifications</a:t>
            </a: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7BA819-A6E7-4D63-B81D-5E0C41FCB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800" y="1453058"/>
            <a:ext cx="9931400" cy="57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5B17ED9-D27F-56D9-D0EF-EE7D1BAA1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00" y="63780"/>
            <a:ext cx="13158152" cy="663337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Cuyahoga County “Forecast”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81CAFA-2374-8802-2C11-24836EAB275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772920" y="767923"/>
            <a:ext cx="12878752" cy="1276068"/>
          </a:xfrm>
        </p:spPr>
        <p:txBody>
          <a:bodyPr/>
          <a:lstStyle/>
          <a:p>
            <a:pPr marL="457200" indent="-457200" algn="l" rtl="0"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forecast details contracting and purchasing opportunities for a 24-month period</a:t>
            </a:r>
          </a:p>
          <a:p>
            <a:pPr marL="914400" lvl="1" indent="-457200" algn="l" rtl="0"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Updated versions posted semiannually, January 1</a:t>
            </a:r>
            <a:r>
              <a:rPr lang="en-US" kern="12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July 1</a:t>
            </a:r>
            <a:r>
              <a:rPr lang="en-US" kern="12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Advance notice to enhance participation by SBE/MBE/WBEs</a:t>
            </a:r>
          </a:p>
          <a:p>
            <a:pPr marL="457200" indent="-457200" algn="l" rtl="0"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Forecast is available on the County’s website: </a:t>
            </a: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https://cuyahogacounty.us/department-of-equity-and-inclusion/forecast</a:t>
            </a: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 rtl="0">
              <a:buFont typeface="Arial" pitchFamily="34" charset="0"/>
              <a:buChar char="•"/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DB9A66-12D7-A54C-E7C9-B749AE660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101" y="1917700"/>
            <a:ext cx="9128198" cy="5654437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26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5B17ED9-D27F-56D9-D0EF-EE7D1BAA1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945867"/>
            <a:ext cx="13158152" cy="553998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Utilizing the County “Forecast”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81CAFA-2374-8802-2C11-24836EAB275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57200" y="2052962"/>
            <a:ext cx="13716000" cy="3877985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Review, sort, and filter the information to determine opportunities that match the goods and services your business provides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Register in Cuyahoga County’s Supplier Portal System:  </a:t>
            </a:r>
            <a:r>
              <a:rPr lang="en-US" u="sng" kern="12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INFOR Supplier Portal</a:t>
            </a: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Resources are available on the County website: </a:t>
            </a: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Cuyahoga County Office of Procurement and Diversity</a:t>
            </a: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 all applicable NIGP Codes that relate to the goods and services offered by your business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Keep your registration up to date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Monitor Cuyahoga County’s purchasing website:  </a:t>
            </a:r>
            <a:r>
              <a:rPr lang="en-US" u="sng" kern="12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Cuyahoga County purchasing website</a:t>
            </a:r>
            <a:r>
              <a:rPr lang="en-US" u="sng" kern="12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 and prepare to submit bid, proposals, qualifications on items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Solicitation Period varies by procurement method: 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Informal RFB/RFP/RFQ: 8 hours minimum 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Bid – Non-Construction, Bid – Construction, RFP, and RFQ: 30-day minimum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Determine if you want to team with other businesses and reach out to potential partners early</a:t>
            </a:r>
          </a:p>
        </p:txBody>
      </p:sp>
    </p:spTree>
    <p:extLst>
      <p:ext uri="{BB962C8B-B14F-4D97-AF65-F5344CB8AC3E}">
        <p14:creationId xmlns:p14="http://schemas.microsoft.com/office/powerpoint/2010/main" val="138232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00763"/>
            <a:ext cx="14630400" cy="1056640"/>
          </a:xfrm>
          <a:custGeom>
            <a:avLst/>
            <a:gdLst/>
            <a:ahLst/>
            <a:cxnLst/>
            <a:rect l="l" t="t" r="r" b="b"/>
            <a:pathLst>
              <a:path w="14630400" h="1056640">
                <a:moveTo>
                  <a:pt x="14630400" y="0"/>
                </a:moveTo>
                <a:lnTo>
                  <a:pt x="0" y="0"/>
                </a:lnTo>
                <a:lnTo>
                  <a:pt x="0" y="1056131"/>
                </a:lnTo>
                <a:lnTo>
                  <a:pt x="14630400" y="1056131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5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27296"/>
            <a:ext cx="4187825" cy="2208530"/>
            <a:chOff x="0" y="0"/>
            <a:chExt cx="4187825" cy="220853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545840" cy="2156460"/>
            </a:xfrm>
            <a:custGeom>
              <a:avLst/>
              <a:gdLst/>
              <a:ahLst/>
              <a:cxnLst/>
              <a:rect l="l" t="t" r="r" b="b"/>
              <a:pathLst>
                <a:path w="3545840" h="2156460">
                  <a:moveTo>
                    <a:pt x="3545425" y="0"/>
                  </a:moveTo>
                  <a:lnTo>
                    <a:pt x="0" y="0"/>
                  </a:lnTo>
                  <a:lnTo>
                    <a:pt x="0" y="2156129"/>
                  </a:lnTo>
                  <a:lnTo>
                    <a:pt x="66015" y="2103369"/>
                  </a:lnTo>
                  <a:lnTo>
                    <a:pt x="1172446" y="1289948"/>
                  </a:lnTo>
                  <a:lnTo>
                    <a:pt x="2313536" y="577667"/>
                  </a:lnTo>
                  <a:lnTo>
                    <a:pt x="3188362" y="125322"/>
                  </a:lnTo>
                  <a:lnTo>
                    <a:pt x="3545425" y="0"/>
                  </a:lnTo>
                  <a:close/>
                </a:path>
              </a:pathLst>
            </a:custGeom>
            <a:solidFill>
              <a:srgbClr val="005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187825" cy="2208530"/>
            </a:xfrm>
            <a:custGeom>
              <a:avLst/>
              <a:gdLst/>
              <a:ahLst/>
              <a:cxnLst/>
              <a:rect l="l" t="t" r="r" b="b"/>
              <a:pathLst>
                <a:path w="4187825" h="2208530">
                  <a:moveTo>
                    <a:pt x="4187482" y="0"/>
                  </a:moveTo>
                  <a:lnTo>
                    <a:pt x="3570376" y="0"/>
                  </a:lnTo>
                  <a:lnTo>
                    <a:pt x="3541115" y="12"/>
                  </a:lnTo>
                  <a:lnTo>
                    <a:pt x="2786392" y="12"/>
                  </a:lnTo>
                  <a:lnTo>
                    <a:pt x="2786392" y="13474"/>
                  </a:lnTo>
                  <a:lnTo>
                    <a:pt x="2680919" y="80886"/>
                  </a:lnTo>
                  <a:lnTo>
                    <a:pt x="2747734" y="37884"/>
                  </a:lnTo>
                  <a:lnTo>
                    <a:pt x="2786392" y="13474"/>
                  </a:lnTo>
                  <a:lnTo>
                    <a:pt x="2786392" y="12"/>
                  </a:lnTo>
                  <a:lnTo>
                    <a:pt x="2619591" y="12"/>
                  </a:lnTo>
                  <a:lnTo>
                    <a:pt x="2590177" y="21336"/>
                  </a:lnTo>
                  <a:lnTo>
                    <a:pt x="2590177" y="139280"/>
                  </a:lnTo>
                  <a:lnTo>
                    <a:pt x="2501442" y="197523"/>
                  </a:lnTo>
                  <a:lnTo>
                    <a:pt x="2568702" y="153098"/>
                  </a:lnTo>
                  <a:lnTo>
                    <a:pt x="2590177" y="139280"/>
                  </a:lnTo>
                  <a:lnTo>
                    <a:pt x="2590177" y="21336"/>
                  </a:lnTo>
                  <a:lnTo>
                    <a:pt x="2559443" y="43611"/>
                  </a:lnTo>
                  <a:lnTo>
                    <a:pt x="2411349" y="152781"/>
                  </a:lnTo>
                  <a:lnTo>
                    <a:pt x="2411349" y="257035"/>
                  </a:lnTo>
                  <a:lnTo>
                    <a:pt x="2319934" y="318541"/>
                  </a:lnTo>
                  <a:lnTo>
                    <a:pt x="2388730" y="271970"/>
                  </a:lnTo>
                  <a:lnTo>
                    <a:pt x="2411349" y="257035"/>
                  </a:lnTo>
                  <a:lnTo>
                    <a:pt x="2411349" y="152781"/>
                  </a:lnTo>
                  <a:lnTo>
                    <a:pt x="2293912" y="239344"/>
                  </a:lnTo>
                  <a:lnTo>
                    <a:pt x="2233904" y="284683"/>
                  </a:lnTo>
                  <a:lnTo>
                    <a:pt x="2233904" y="376783"/>
                  </a:lnTo>
                  <a:lnTo>
                    <a:pt x="2116163" y="458139"/>
                  </a:lnTo>
                  <a:lnTo>
                    <a:pt x="2208047" y="394284"/>
                  </a:lnTo>
                  <a:lnTo>
                    <a:pt x="2233904" y="376783"/>
                  </a:lnTo>
                  <a:lnTo>
                    <a:pt x="2233904" y="284683"/>
                  </a:lnTo>
                  <a:lnTo>
                    <a:pt x="2026526" y="441325"/>
                  </a:lnTo>
                  <a:lnTo>
                    <a:pt x="2003869" y="458863"/>
                  </a:lnTo>
                  <a:lnTo>
                    <a:pt x="2003869" y="536168"/>
                  </a:lnTo>
                  <a:lnTo>
                    <a:pt x="1993963" y="543217"/>
                  </a:lnTo>
                  <a:lnTo>
                    <a:pt x="1993963" y="727875"/>
                  </a:lnTo>
                  <a:lnTo>
                    <a:pt x="1960372" y="749808"/>
                  </a:lnTo>
                  <a:lnTo>
                    <a:pt x="1974837" y="740219"/>
                  </a:lnTo>
                  <a:lnTo>
                    <a:pt x="1993963" y="727875"/>
                  </a:lnTo>
                  <a:lnTo>
                    <a:pt x="1993963" y="543217"/>
                  </a:lnTo>
                  <a:lnTo>
                    <a:pt x="1890255" y="616864"/>
                  </a:lnTo>
                  <a:lnTo>
                    <a:pt x="1981466" y="551738"/>
                  </a:lnTo>
                  <a:lnTo>
                    <a:pt x="2003869" y="536168"/>
                  </a:lnTo>
                  <a:lnTo>
                    <a:pt x="2003869" y="458863"/>
                  </a:lnTo>
                  <a:lnTo>
                    <a:pt x="1777022" y="634466"/>
                  </a:lnTo>
                  <a:lnTo>
                    <a:pt x="1777022" y="697725"/>
                  </a:lnTo>
                  <a:lnTo>
                    <a:pt x="1663522" y="780465"/>
                  </a:lnTo>
                  <a:lnTo>
                    <a:pt x="1754428" y="713854"/>
                  </a:lnTo>
                  <a:lnTo>
                    <a:pt x="1777022" y="697725"/>
                  </a:lnTo>
                  <a:lnTo>
                    <a:pt x="1777022" y="634466"/>
                  </a:lnTo>
                  <a:lnTo>
                    <a:pt x="1713052" y="683971"/>
                  </a:lnTo>
                  <a:lnTo>
                    <a:pt x="1549565" y="813600"/>
                  </a:lnTo>
                  <a:lnTo>
                    <a:pt x="1549565" y="863968"/>
                  </a:lnTo>
                  <a:lnTo>
                    <a:pt x="1437106" y="948004"/>
                  </a:lnTo>
                  <a:lnTo>
                    <a:pt x="1527314" y="880262"/>
                  </a:lnTo>
                  <a:lnTo>
                    <a:pt x="1549565" y="863968"/>
                  </a:lnTo>
                  <a:lnTo>
                    <a:pt x="1549565" y="813600"/>
                  </a:lnTo>
                  <a:lnTo>
                    <a:pt x="1398841" y="933107"/>
                  </a:lnTo>
                  <a:lnTo>
                    <a:pt x="1322603" y="995006"/>
                  </a:lnTo>
                  <a:lnTo>
                    <a:pt x="1322603" y="1033983"/>
                  </a:lnTo>
                  <a:lnTo>
                    <a:pt x="1210652" y="1119632"/>
                  </a:lnTo>
                  <a:lnTo>
                    <a:pt x="1300505" y="1050569"/>
                  </a:lnTo>
                  <a:lnTo>
                    <a:pt x="1322603" y="1033983"/>
                  </a:lnTo>
                  <a:lnTo>
                    <a:pt x="1322603" y="995006"/>
                  </a:lnTo>
                  <a:lnTo>
                    <a:pt x="1096822" y="1178306"/>
                  </a:lnTo>
                  <a:lnTo>
                    <a:pt x="1096822" y="1207096"/>
                  </a:lnTo>
                  <a:lnTo>
                    <a:pt x="984427" y="1295044"/>
                  </a:lnTo>
                  <a:lnTo>
                    <a:pt x="1074369" y="1224356"/>
                  </a:lnTo>
                  <a:lnTo>
                    <a:pt x="1096822" y="1207096"/>
                  </a:lnTo>
                  <a:lnTo>
                    <a:pt x="1096822" y="1178306"/>
                  </a:lnTo>
                  <a:lnTo>
                    <a:pt x="1040041" y="1224394"/>
                  </a:lnTo>
                  <a:lnTo>
                    <a:pt x="905852" y="1335125"/>
                  </a:lnTo>
                  <a:lnTo>
                    <a:pt x="871169" y="1364195"/>
                  </a:lnTo>
                  <a:lnTo>
                    <a:pt x="871169" y="1384071"/>
                  </a:lnTo>
                  <a:lnTo>
                    <a:pt x="761479" y="1471777"/>
                  </a:lnTo>
                  <a:lnTo>
                    <a:pt x="849299" y="1401254"/>
                  </a:lnTo>
                  <a:lnTo>
                    <a:pt x="871169" y="1384071"/>
                  </a:lnTo>
                  <a:lnTo>
                    <a:pt x="871169" y="1364195"/>
                  </a:lnTo>
                  <a:lnTo>
                    <a:pt x="647395" y="1551673"/>
                  </a:lnTo>
                  <a:lnTo>
                    <a:pt x="647395" y="1563395"/>
                  </a:lnTo>
                  <a:lnTo>
                    <a:pt x="537133" y="1653438"/>
                  </a:lnTo>
                  <a:lnTo>
                    <a:pt x="625665" y="1580845"/>
                  </a:lnTo>
                  <a:lnTo>
                    <a:pt x="647395" y="1563395"/>
                  </a:lnTo>
                  <a:lnTo>
                    <a:pt x="647395" y="1551673"/>
                  </a:lnTo>
                  <a:lnTo>
                    <a:pt x="549732" y="1633486"/>
                  </a:lnTo>
                  <a:lnTo>
                    <a:pt x="426059" y="1739379"/>
                  </a:lnTo>
                  <a:lnTo>
                    <a:pt x="426059" y="1744522"/>
                  </a:lnTo>
                  <a:lnTo>
                    <a:pt x="324878" y="1828863"/>
                  </a:lnTo>
                  <a:lnTo>
                    <a:pt x="403847" y="1762734"/>
                  </a:lnTo>
                  <a:lnTo>
                    <a:pt x="426059" y="1744522"/>
                  </a:lnTo>
                  <a:lnTo>
                    <a:pt x="426059" y="1739379"/>
                  </a:lnTo>
                  <a:lnTo>
                    <a:pt x="173609" y="1955520"/>
                  </a:lnTo>
                  <a:lnTo>
                    <a:pt x="200660" y="1932876"/>
                  </a:lnTo>
                  <a:lnTo>
                    <a:pt x="154127" y="1972462"/>
                  </a:lnTo>
                  <a:lnTo>
                    <a:pt x="173609" y="1955520"/>
                  </a:lnTo>
                  <a:lnTo>
                    <a:pt x="0" y="2103602"/>
                  </a:lnTo>
                  <a:lnTo>
                    <a:pt x="0" y="2106498"/>
                  </a:lnTo>
                  <a:lnTo>
                    <a:pt x="0" y="2162276"/>
                  </a:lnTo>
                  <a:lnTo>
                    <a:pt x="0" y="2176145"/>
                  </a:lnTo>
                  <a:lnTo>
                    <a:pt x="0" y="2188781"/>
                  </a:lnTo>
                  <a:lnTo>
                    <a:pt x="0" y="2203983"/>
                  </a:lnTo>
                  <a:lnTo>
                    <a:pt x="0" y="2208009"/>
                  </a:lnTo>
                  <a:lnTo>
                    <a:pt x="284175" y="1995805"/>
                  </a:lnTo>
                  <a:lnTo>
                    <a:pt x="550595" y="1801926"/>
                  </a:lnTo>
                  <a:lnTo>
                    <a:pt x="821550" y="1609763"/>
                  </a:lnTo>
                  <a:lnTo>
                    <a:pt x="1025182" y="1469224"/>
                  </a:lnTo>
                  <a:lnTo>
                    <a:pt x="1109700" y="1411198"/>
                  </a:lnTo>
                  <a:lnTo>
                    <a:pt x="1392097" y="1222743"/>
                  </a:lnTo>
                  <a:lnTo>
                    <a:pt x="1629079" y="1068870"/>
                  </a:lnTo>
                  <a:lnTo>
                    <a:pt x="1867014" y="918438"/>
                  </a:lnTo>
                  <a:lnTo>
                    <a:pt x="1962327" y="859358"/>
                  </a:lnTo>
                  <a:lnTo>
                    <a:pt x="2022995" y="824763"/>
                  </a:lnTo>
                  <a:lnTo>
                    <a:pt x="2125192" y="770305"/>
                  </a:lnTo>
                  <a:lnTo>
                    <a:pt x="2227389" y="717448"/>
                  </a:lnTo>
                  <a:lnTo>
                    <a:pt x="2329561" y="666203"/>
                  </a:lnTo>
                  <a:lnTo>
                    <a:pt x="2431656" y="616546"/>
                  </a:lnTo>
                  <a:lnTo>
                    <a:pt x="2533637" y="568502"/>
                  </a:lnTo>
                  <a:lnTo>
                    <a:pt x="2635466" y="522046"/>
                  </a:lnTo>
                  <a:lnTo>
                    <a:pt x="2737091" y="477177"/>
                  </a:lnTo>
                  <a:lnTo>
                    <a:pt x="2838488" y="433920"/>
                  </a:lnTo>
                  <a:lnTo>
                    <a:pt x="2939592" y="392252"/>
                  </a:lnTo>
                  <a:lnTo>
                    <a:pt x="3040380" y="352171"/>
                  </a:lnTo>
                  <a:lnTo>
                    <a:pt x="3140799" y="313690"/>
                  </a:lnTo>
                  <a:lnTo>
                    <a:pt x="3240811" y="276796"/>
                  </a:lnTo>
                  <a:lnTo>
                    <a:pt x="3340379" y="241490"/>
                  </a:lnTo>
                  <a:lnTo>
                    <a:pt x="3439464" y="207772"/>
                  </a:lnTo>
                  <a:lnTo>
                    <a:pt x="3538004" y="175653"/>
                  </a:lnTo>
                  <a:lnTo>
                    <a:pt x="3635984" y="145110"/>
                  </a:lnTo>
                  <a:lnTo>
                    <a:pt x="3733342" y="116154"/>
                  </a:lnTo>
                  <a:lnTo>
                    <a:pt x="3830053" y="88785"/>
                  </a:lnTo>
                  <a:lnTo>
                    <a:pt x="3926065" y="63004"/>
                  </a:lnTo>
                  <a:lnTo>
                    <a:pt x="4021340" y="38798"/>
                  </a:lnTo>
                  <a:lnTo>
                    <a:pt x="4115828" y="16179"/>
                  </a:lnTo>
                  <a:lnTo>
                    <a:pt x="4187482" y="0"/>
                  </a:lnTo>
                  <a:close/>
                </a:path>
              </a:pathLst>
            </a:custGeom>
            <a:solidFill>
              <a:srgbClr val="008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36800" cy="2080260"/>
            </a:xfrm>
            <a:custGeom>
              <a:avLst/>
              <a:gdLst/>
              <a:ahLst/>
              <a:cxnLst/>
              <a:rect l="l" t="t" r="r" b="b"/>
              <a:pathLst>
                <a:path w="2336800" h="2080260">
                  <a:moveTo>
                    <a:pt x="2336410" y="0"/>
                  </a:moveTo>
                  <a:lnTo>
                    <a:pt x="2294666" y="0"/>
                  </a:lnTo>
                  <a:lnTo>
                    <a:pt x="1146229" y="1026268"/>
                  </a:lnTo>
                  <a:lnTo>
                    <a:pt x="0" y="2062273"/>
                  </a:lnTo>
                  <a:lnTo>
                    <a:pt x="0" y="2079780"/>
                  </a:lnTo>
                  <a:lnTo>
                    <a:pt x="880406" y="1274965"/>
                  </a:lnTo>
                  <a:lnTo>
                    <a:pt x="1399369" y="810150"/>
                  </a:lnTo>
                  <a:lnTo>
                    <a:pt x="1832445" y="430272"/>
                  </a:lnTo>
                  <a:lnTo>
                    <a:pt x="2177514" y="134108"/>
                  </a:lnTo>
                  <a:lnTo>
                    <a:pt x="2336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6074" y="7377930"/>
            <a:ext cx="566445" cy="5664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633452" y="7572137"/>
            <a:ext cx="1042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Cuyahoga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5B17ED9-D27F-56D9-D0EF-EE7D1BAA1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202664"/>
            <a:ext cx="12435840" cy="553998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Certified Vendor Listing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81CAFA-2374-8802-2C11-24836EAB275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905000" y="792747"/>
            <a:ext cx="13716000" cy="276999"/>
          </a:xfr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County Certified SBE/MBE/WBEs: </a:t>
            </a: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https://opd.cuyahogacounty.us/en-US/listing.aspx</a:t>
            </a: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45954D-8E37-40DB-8AB0-B8914D120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222572"/>
            <a:ext cx="8153073" cy="59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0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4125</TotalTime>
  <Words>1107</Words>
  <Application>Microsoft Office PowerPoint</Application>
  <PresentationFormat>Custom</PresentationFormat>
  <Paragraphs>163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Symbol</vt:lpstr>
      <vt:lpstr>Times New Roman</vt:lpstr>
      <vt:lpstr>Office Theme</vt:lpstr>
      <vt:lpstr>PowerPoint Presentation</vt:lpstr>
      <vt:lpstr>SBE/MBE/WBE Eligibility</vt:lpstr>
      <vt:lpstr>SBE/MBE/WBE Certification</vt:lpstr>
      <vt:lpstr>CCBB/CCBEIP Eligibility</vt:lpstr>
      <vt:lpstr>CCBB/CCBEIP Certification</vt:lpstr>
      <vt:lpstr>SBE/MBE/WBE &amp; CCBB/CCBEIP Applications</vt:lpstr>
      <vt:lpstr>The Cuyahoga County “Forecast”</vt:lpstr>
      <vt:lpstr>Utilizing the County “Forecast”</vt:lpstr>
      <vt:lpstr>Certified Vendor Listing</vt:lpstr>
      <vt:lpstr>You Are Certified, Now What?</vt:lpstr>
      <vt:lpstr>You Are Certified, Now What?</vt:lpstr>
      <vt:lpstr>You Are Certified, Now What?</vt:lpstr>
      <vt:lpstr>You Are Certified, Now What?</vt:lpstr>
      <vt:lpstr>You Are Certified, Now What?</vt:lpstr>
      <vt:lpstr>You Are Certified, Now What?</vt:lpstr>
      <vt:lpstr>How To Do Business Virtual Sessions</vt:lpstr>
      <vt:lpstr>How To Do Business Virtual Sessions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Lenora Lockett</dc:creator>
  <cp:lastModifiedBy>County Personnel</cp:lastModifiedBy>
  <cp:revision>134</cp:revision>
  <cp:lastPrinted>2026-04-20T19:02:53Z</cp:lastPrinted>
  <dcterms:created xsi:type="dcterms:W3CDTF">2023-02-15T20:49:48Z</dcterms:created>
  <dcterms:modified xsi:type="dcterms:W3CDTF">2026-04-21T15:34:41Z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Adobe InDesign 18.1 (Windows)</vt:lpwstr>
  </property>
  <property fmtid="{D5CDD505-2E9C-101B-9397-08002B2CF9AE}" pid="4" name="LastSaved">
    <vt:filetime>2023-02-15T00:00:00Z</vt:filetime>
  </property>
  <property fmtid="{D5CDD505-2E9C-101B-9397-08002B2CF9AE}" pid="5" name="Producer">
    <vt:lpwstr>Adobe PDF Library 17.0</vt:lpwstr>
  </property>
</Properties>
</file>