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67" r:id="rId6"/>
    <p:sldId id="286" r:id="rId7"/>
    <p:sldId id="274" r:id="rId8"/>
    <p:sldId id="277" r:id="rId9"/>
    <p:sldId id="276" r:id="rId10"/>
    <p:sldId id="278" r:id="rId11"/>
    <p:sldId id="279" r:id="rId12"/>
    <p:sldId id="280" r:id="rId13"/>
    <p:sldId id="287" r:id="rId14"/>
    <p:sldId id="281" r:id="rId15"/>
    <p:sldId id="288" r:id="rId16"/>
    <p:sldId id="283" r:id="rId17"/>
    <p:sldId id="284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54" d="100"/>
          <a:sy n="54" d="100"/>
        </p:scale>
        <p:origin x="7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2766C-03F3-4C02-89FC-670BCBB5E1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D71A64-2D36-4336-9EBB-7E71C03D8024}">
      <dgm:prSet phldrT="[Text]"/>
      <dgm:spPr>
        <a:solidFill>
          <a:srgbClr val="ABEA1E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Start-Up</a:t>
          </a:r>
        </a:p>
      </dgm:t>
    </dgm:pt>
    <dgm:pt modelId="{B5D36411-2A4F-4C16-ACF5-1D4E6F0A2969}" type="parTrans" cxnId="{7D9B0228-D31E-4357-8E3D-E1E15E5D41FA}">
      <dgm:prSet/>
      <dgm:spPr/>
      <dgm:t>
        <a:bodyPr/>
        <a:lstStyle/>
        <a:p>
          <a:endParaRPr lang="en-US"/>
        </a:p>
      </dgm:t>
    </dgm:pt>
    <dgm:pt modelId="{10851F50-0DB2-4401-8E18-E7CC9ED89530}" type="sibTrans" cxnId="{7D9B0228-D31E-4357-8E3D-E1E15E5D41FA}">
      <dgm:prSet/>
      <dgm:spPr/>
      <dgm:t>
        <a:bodyPr/>
        <a:lstStyle/>
        <a:p>
          <a:endParaRPr lang="en-US"/>
        </a:p>
      </dgm:t>
    </dgm:pt>
    <dgm:pt modelId="{368AC987-6C08-45BF-AB15-09E4B97CAABF}">
      <dgm:prSet phldrT="[Text]"/>
      <dgm:spPr>
        <a:solidFill>
          <a:srgbClr val="ABEA1E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Programming and Project Definition</a:t>
          </a:r>
        </a:p>
      </dgm:t>
    </dgm:pt>
    <dgm:pt modelId="{B13F67CA-9CED-4B6D-B9B1-DFCF018244C5}" type="parTrans" cxnId="{F42CF03E-51C6-4B2B-97BE-5A57FD0AE988}">
      <dgm:prSet/>
      <dgm:spPr/>
      <dgm:t>
        <a:bodyPr/>
        <a:lstStyle/>
        <a:p>
          <a:endParaRPr lang="en-US"/>
        </a:p>
      </dgm:t>
    </dgm:pt>
    <dgm:pt modelId="{01DAD421-4B95-4859-A637-9AE459ACB767}" type="sibTrans" cxnId="{F42CF03E-51C6-4B2B-97BE-5A57FD0AE988}">
      <dgm:prSet/>
      <dgm:spPr/>
      <dgm:t>
        <a:bodyPr/>
        <a:lstStyle/>
        <a:p>
          <a:endParaRPr lang="en-US"/>
        </a:p>
      </dgm:t>
    </dgm:pt>
    <dgm:pt modelId="{9E47F084-7462-4B78-9C9E-71B6FCEC32E8}">
      <dgm:prSet phldrT="[Text]"/>
      <dgm:spPr>
        <a:solidFill>
          <a:srgbClr val="ABEA1E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Plan Acceptance/ Project Delivery Determination</a:t>
          </a:r>
        </a:p>
      </dgm:t>
    </dgm:pt>
    <dgm:pt modelId="{32E29481-4990-43D7-8BF8-976A20C6A47F}" type="parTrans" cxnId="{710B3481-E60E-4DFC-8324-318535D162DC}">
      <dgm:prSet/>
      <dgm:spPr/>
      <dgm:t>
        <a:bodyPr/>
        <a:lstStyle/>
        <a:p>
          <a:endParaRPr lang="en-US"/>
        </a:p>
      </dgm:t>
    </dgm:pt>
    <dgm:pt modelId="{4C8FD260-D9AD-4204-948A-AE8977A48972}" type="sibTrans" cxnId="{710B3481-E60E-4DFC-8324-318535D162DC}">
      <dgm:prSet/>
      <dgm:spPr/>
      <dgm:t>
        <a:bodyPr/>
        <a:lstStyle/>
        <a:p>
          <a:endParaRPr lang="en-US"/>
        </a:p>
      </dgm:t>
    </dgm:pt>
    <dgm:pt modelId="{C4A1E3FD-7D4D-4FF1-B0D4-904C2A7929D5}">
      <dgm:prSet phldrT="[Text]"/>
      <dgm:spPr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16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rgbClr val="ABEA1E"/>
            </a:gs>
          </a:gsLst>
          <a:lin ang="10800000" scaled="1"/>
          <a:tileRect/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Phase I  Conceptual Design</a:t>
          </a:r>
        </a:p>
      </dgm:t>
    </dgm:pt>
    <dgm:pt modelId="{6784B3D6-2EEE-4AF2-A353-30E9D7A92CCB}" type="parTrans" cxnId="{E280D9B0-DDD8-44E4-A5A7-BEAF7F9F9433}">
      <dgm:prSet/>
      <dgm:spPr/>
      <dgm:t>
        <a:bodyPr/>
        <a:lstStyle/>
        <a:p>
          <a:endParaRPr lang="en-US"/>
        </a:p>
      </dgm:t>
    </dgm:pt>
    <dgm:pt modelId="{9F740567-84FF-4433-A48E-A61B4DB02A6D}" type="sibTrans" cxnId="{E280D9B0-DDD8-44E4-A5A7-BEAF7F9F9433}">
      <dgm:prSet/>
      <dgm:spPr/>
      <dgm:t>
        <a:bodyPr/>
        <a:lstStyle/>
        <a:p>
          <a:endParaRPr lang="en-US"/>
        </a:p>
      </dgm:t>
    </dgm:pt>
    <dgm:pt modelId="{A51AC079-160E-41B6-BCB8-0C5AE45052C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Phase II Conceptual Design</a:t>
          </a:r>
        </a:p>
      </dgm:t>
    </dgm:pt>
    <dgm:pt modelId="{400BE792-695C-4E14-AD29-DF10421B3A97}" type="parTrans" cxnId="{C19F5D6A-E4FD-42EE-95C2-AD1DCC4F0397}">
      <dgm:prSet/>
      <dgm:spPr/>
      <dgm:t>
        <a:bodyPr/>
        <a:lstStyle/>
        <a:p>
          <a:endParaRPr lang="en-US"/>
        </a:p>
      </dgm:t>
    </dgm:pt>
    <dgm:pt modelId="{993F2233-2931-41B8-840D-569830B4A15E}" type="sibTrans" cxnId="{C19F5D6A-E4FD-42EE-95C2-AD1DCC4F0397}">
      <dgm:prSet/>
      <dgm:spPr/>
      <dgm:t>
        <a:bodyPr/>
        <a:lstStyle/>
        <a:p>
          <a:endParaRPr lang="en-US"/>
        </a:p>
      </dgm:t>
    </dgm:pt>
    <dgm:pt modelId="{57005D55-49FA-4207-955E-4B6B0E829E77}">
      <dgm:prSet phldrT="[Text]"/>
      <dgm:spPr>
        <a:gradFill rotWithShape="0">
          <a:gsLst>
            <a:gs pos="29500">
              <a:schemeClr val="accent1">
                <a:lumMod val="60000"/>
                <a:lumOff val="40000"/>
              </a:schemeClr>
            </a:gs>
            <a:gs pos="100000">
              <a:srgbClr val="FFC000"/>
            </a:gs>
          </a:gsLst>
          <a:lin ang="10800000" scaled="1"/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GMP and Early Work</a:t>
          </a:r>
        </a:p>
      </dgm:t>
    </dgm:pt>
    <dgm:pt modelId="{95CDF024-14B9-420A-8437-AF7099597C42}" type="parTrans" cxnId="{1E734392-4223-448D-B3AA-FAE7D61386AD}">
      <dgm:prSet/>
      <dgm:spPr/>
      <dgm:t>
        <a:bodyPr/>
        <a:lstStyle/>
        <a:p>
          <a:endParaRPr lang="en-US"/>
        </a:p>
      </dgm:t>
    </dgm:pt>
    <dgm:pt modelId="{0B71096A-89AD-4710-822F-02E5E6CC4DF5}" type="sibTrans" cxnId="{1E734392-4223-448D-B3AA-FAE7D61386AD}">
      <dgm:prSet/>
      <dgm:spPr/>
      <dgm:t>
        <a:bodyPr/>
        <a:lstStyle/>
        <a:p>
          <a:endParaRPr lang="en-US"/>
        </a:p>
      </dgm:t>
    </dgm:pt>
    <dgm:pt modelId="{96A39BF2-E765-4EDA-AA61-30E93DFB0F7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Design-Build Construction</a:t>
          </a:r>
        </a:p>
      </dgm:t>
    </dgm:pt>
    <dgm:pt modelId="{FACDDF90-552C-4B23-B013-3FBD3CD40740}" type="parTrans" cxnId="{3BBC8081-EB21-498F-87DA-4DFDCD3EF14A}">
      <dgm:prSet/>
      <dgm:spPr/>
      <dgm:t>
        <a:bodyPr/>
        <a:lstStyle/>
        <a:p>
          <a:endParaRPr lang="en-US"/>
        </a:p>
      </dgm:t>
    </dgm:pt>
    <dgm:pt modelId="{0CD9460D-E6F5-474E-9D59-219A8EEEF375}" type="sibTrans" cxnId="{3BBC8081-EB21-498F-87DA-4DFDCD3EF14A}">
      <dgm:prSet/>
      <dgm:spPr/>
      <dgm:t>
        <a:bodyPr/>
        <a:lstStyle/>
        <a:p>
          <a:endParaRPr lang="en-US"/>
        </a:p>
      </dgm:t>
    </dgm:pt>
    <dgm:pt modelId="{249FF535-9744-4E24-930A-0394F82985A6}" type="pres">
      <dgm:prSet presAssocID="{F4B2766C-03F3-4C02-89FC-670BCBB5E103}" presName="Name0" presStyleCnt="0">
        <dgm:presLayoutVars>
          <dgm:dir/>
          <dgm:resizeHandles val="exact"/>
        </dgm:presLayoutVars>
      </dgm:prSet>
      <dgm:spPr/>
    </dgm:pt>
    <dgm:pt modelId="{EDE077A5-7FD0-46E7-B9DA-8F4A3270B5B9}" type="pres">
      <dgm:prSet presAssocID="{DCD71A64-2D36-4336-9EBB-7E71C03D8024}" presName="node" presStyleLbl="node1" presStyleIdx="0" presStyleCnt="7">
        <dgm:presLayoutVars>
          <dgm:bulletEnabled val="1"/>
        </dgm:presLayoutVars>
      </dgm:prSet>
      <dgm:spPr/>
    </dgm:pt>
    <dgm:pt modelId="{F896358C-C1C8-42FC-97E6-C97A6FC8F642}" type="pres">
      <dgm:prSet presAssocID="{10851F50-0DB2-4401-8E18-E7CC9ED89530}" presName="sibTrans" presStyleLbl="sibTrans2D1" presStyleIdx="0" presStyleCnt="6"/>
      <dgm:spPr/>
    </dgm:pt>
    <dgm:pt modelId="{5AB815B7-799E-405B-8E00-BBB8ADEE45BD}" type="pres">
      <dgm:prSet presAssocID="{10851F50-0DB2-4401-8E18-E7CC9ED89530}" presName="connectorText" presStyleLbl="sibTrans2D1" presStyleIdx="0" presStyleCnt="6"/>
      <dgm:spPr/>
    </dgm:pt>
    <dgm:pt modelId="{BC581B34-D719-4115-929F-27EC494909FF}" type="pres">
      <dgm:prSet presAssocID="{368AC987-6C08-45BF-AB15-09E4B97CAABF}" presName="node" presStyleLbl="node1" presStyleIdx="1" presStyleCnt="7">
        <dgm:presLayoutVars>
          <dgm:bulletEnabled val="1"/>
        </dgm:presLayoutVars>
      </dgm:prSet>
      <dgm:spPr/>
    </dgm:pt>
    <dgm:pt modelId="{8E4DD35A-BF1B-4D5D-8801-F01CD5EC8112}" type="pres">
      <dgm:prSet presAssocID="{01DAD421-4B95-4859-A637-9AE459ACB767}" presName="sibTrans" presStyleLbl="sibTrans2D1" presStyleIdx="1" presStyleCnt="6"/>
      <dgm:spPr/>
    </dgm:pt>
    <dgm:pt modelId="{2C750116-F160-4E6E-90F1-8569110FBCC8}" type="pres">
      <dgm:prSet presAssocID="{01DAD421-4B95-4859-A637-9AE459ACB767}" presName="connectorText" presStyleLbl="sibTrans2D1" presStyleIdx="1" presStyleCnt="6"/>
      <dgm:spPr/>
    </dgm:pt>
    <dgm:pt modelId="{33921B84-4F41-4D9A-89AE-586A5A6136DA}" type="pres">
      <dgm:prSet presAssocID="{9E47F084-7462-4B78-9C9E-71B6FCEC32E8}" presName="node" presStyleLbl="node1" presStyleIdx="2" presStyleCnt="7">
        <dgm:presLayoutVars>
          <dgm:bulletEnabled val="1"/>
        </dgm:presLayoutVars>
      </dgm:prSet>
      <dgm:spPr/>
    </dgm:pt>
    <dgm:pt modelId="{B39EE075-28EA-4D12-AA3D-3FB924B9655F}" type="pres">
      <dgm:prSet presAssocID="{4C8FD260-D9AD-4204-948A-AE8977A48972}" presName="sibTrans" presStyleLbl="sibTrans2D1" presStyleIdx="2" presStyleCnt="6"/>
      <dgm:spPr/>
    </dgm:pt>
    <dgm:pt modelId="{0DA9153E-BBED-44D3-913A-B4708FC7BAE0}" type="pres">
      <dgm:prSet presAssocID="{4C8FD260-D9AD-4204-948A-AE8977A48972}" presName="connectorText" presStyleLbl="sibTrans2D1" presStyleIdx="2" presStyleCnt="6"/>
      <dgm:spPr/>
    </dgm:pt>
    <dgm:pt modelId="{58477280-52D3-423D-993A-B4F3A6B18908}" type="pres">
      <dgm:prSet presAssocID="{C4A1E3FD-7D4D-4FF1-B0D4-904C2A7929D5}" presName="node" presStyleLbl="node1" presStyleIdx="3" presStyleCnt="7">
        <dgm:presLayoutVars>
          <dgm:bulletEnabled val="1"/>
        </dgm:presLayoutVars>
      </dgm:prSet>
      <dgm:spPr/>
    </dgm:pt>
    <dgm:pt modelId="{1632C861-9D9F-45B2-A94E-F752B605DCF0}" type="pres">
      <dgm:prSet presAssocID="{9F740567-84FF-4433-A48E-A61B4DB02A6D}" presName="sibTrans" presStyleLbl="sibTrans2D1" presStyleIdx="3" presStyleCnt="6"/>
      <dgm:spPr/>
    </dgm:pt>
    <dgm:pt modelId="{C21522CD-3B97-4198-9867-8C13A814D5AA}" type="pres">
      <dgm:prSet presAssocID="{9F740567-84FF-4433-A48E-A61B4DB02A6D}" presName="connectorText" presStyleLbl="sibTrans2D1" presStyleIdx="3" presStyleCnt="6"/>
      <dgm:spPr/>
    </dgm:pt>
    <dgm:pt modelId="{B2A1DA8E-AADD-43DA-8442-9B8DED33E6A7}" type="pres">
      <dgm:prSet presAssocID="{A51AC079-160E-41B6-BCB8-0C5AE45052C9}" presName="node" presStyleLbl="node1" presStyleIdx="4" presStyleCnt="7">
        <dgm:presLayoutVars>
          <dgm:bulletEnabled val="1"/>
        </dgm:presLayoutVars>
      </dgm:prSet>
      <dgm:spPr/>
    </dgm:pt>
    <dgm:pt modelId="{524E330C-BCB0-472B-BF45-5BA3B52AC69A}" type="pres">
      <dgm:prSet presAssocID="{993F2233-2931-41B8-840D-569830B4A15E}" presName="sibTrans" presStyleLbl="sibTrans2D1" presStyleIdx="4" presStyleCnt="6"/>
      <dgm:spPr/>
    </dgm:pt>
    <dgm:pt modelId="{757ABF03-C312-4445-98A5-E304F950CB69}" type="pres">
      <dgm:prSet presAssocID="{993F2233-2931-41B8-840D-569830B4A15E}" presName="connectorText" presStyleLbl="sibTrans2D1" presStyleIdx="4" presStyleCnt="6"/>
      <dgm:spPr/>
    </dgm:pt>
    <dgm:pt modelId="{680FC8DA-84C9-4762-82B3-4C8DFB42CB54}" type="pres">
      <dgm:prSet presAssocID="{57005D55-49FA-4207-955E-4B6B0E829E77}" presName="node" presStyleLbl="node1" presStyleIdx="5" presStyleCnt="7" custLinFactNeighborX="-5783" custLinFactNeighborY="1307">
        <dgm:presLayoutVars>
          <dgm:bulletEnabled val="1"/>
        </dgm:presLayoutVars>
      </dgm:prSet>
      <dgm:spPr/>
    </dgm:pt>
    <dgm:pt modelId="{46ABA7A7-EB1F-401D-9E2B-5E58C5DA4DCD}" type="pres">
      <dgm:prSet presAssocID="{0B71096A-89AD-4710-822F-02E5E6CC4DF5}" presName="sibTrans" presStyleLbl="sibTrans2D1" presStyleIdx="5" presStyleCnt="6"/>
      <dgm:spPr/>
    </dgm:pt>
    <dgm:pt modelId="{E0BD0698-E360-4D5C-8637-C8D780AD2AF8}" type="pres">
      <dgm:prSet presAssocID="{0B71096A-89AD-4710-822F-02E5E6CC4DF5}" presName="connectorText" presStyleLbl="sibTrans2D1" presStyleIdx="5" presStyleCnt="6"/>
      <dgm:spPr/>
    </dgm:pt>
    <dgm:pt modelId="{C35CE7EA-FD62-483B-BFDD-15254502C73C}" type="pres">
      <dgm:prSet presAssocID="{96A39BF2-E765-4EDA-AA61-30E93DFB0F78}" presName="node" presStyleLbl="node1" presStyleIdx="6" presStyleCnt="7">
        <dgm:presLayoutVars>
          <dgm:bulletEnabled val="1"/>
        </dgm:presLayoutVars>
      </dgm:prSet>
      <dgm:spPr/>
    </dgm:pt>
  </dgm:ptLst>
  <dgm:cxnLst>
    <dgm:cxn modelId="{D4C6C900-BE82-4414-A070-68EDC0D7B96A}" type="presOf" srcId="{4C8FD260-D9AD-4204-948A-AE8977A48972}" destId="{B39EE075-28EA-4D12-AA3D-3FB924B9655F}" srcOrd="0" destOrd="0" presId="urn:microsoft.com/office/officeart/2005/8/layout/process1"/>
    <dgm:cxn modelId="{D03E5001-73F2-4D2B-8C0D-F9541ED8ED3D}" type="presOf" srcId="{01DAD421-4B95-4859-A637-9AE459ACB767}" destId="{8E4DD35A-BF1B-4D5D-8801-F01CD5EC8112}" srcOrd="0" destOrd="0" presId="urn:microsoft.com/office/officeart/2005/8/layout/process1"/>
    <dgm:cxn modelId="{CA0FC51C-6DE9-4A5C-AB30-FE18F31FED24}" type="presOf" srcId="{0B71096A-89AD-4710-822F-02E5E6CC4DF5}" destId="{E0BD0698-E360-4D5C-8637-C8D780AD2AF8}" srcOrd="1" destOrd="0" presId="urn:microsoft.com/office/officeart/2005/8/layout/process1"/>
    <dgm:cxn modelId="{7D9B0228-D31E-4357-8E3D-E1E15E5D41FA}" srcId="{F4B2766C-03F3-4C02-89FC-670BCBB5E103}" destId="{DCD71A64-2D36-4336-9EBB-7E71C03D8024}" srcOrd="0" destOrd="0" parTransId="{B5D36411-2A4F-4C16-ACF5-1D4E6F0A2969}" sibTransId="{10851F50-0DB2-4401-8E18-E7CC9ED89530}"/>
    <dgm:cxn modelId="{BB4B382B-648D-41D5-B010-1890590A89BB}" type="presOf" srcId="{C4A1E3FD-7D4D-4FF1-B0D4-904C2A7929D5}" destId="{58477280-52D3-423D-993A-B4F3A6B18908}" srcOrd="0" destOrd="0" presId="urn:microsoft.com/office/officeart/2005/8/layout/process1"/>
    <dgm:cxn modelId="{6322582B-068E-4A91-81D2-427F5EEEE826}" type="presOf" srcId="{10851F50-0DB2-4401-8E18-E7CC9ED89530}" destId="{F896358C-C1C8-42FC-97E6-C97A6FC8F642}" srcOrd="0" destOrd="0" presId="urn:microsoft.com/office/officeart/2005/8/layout/process1"/>
    <dgm:cxn modelId="{8E71F63A-7079-4802-A6CB-DC6C4C308AD9}" type="presOf" srcId="{4C8FD260-D9AD-4204-948A-AE8977A48972}" destId="{0DA9153E-BBED-44D3-913A-B4708FC7BAE0}" srcOrd="1" destOrd="0" presId="urn:microsoft.com/office/officeart/2005/8/layout/process1"/>
    <dgm:cxn modelId="{F42CF03E-51C6-4B2B-97BE-5A57FD0AE988}" srcId="{F4B2766C-03F3-4C02-89FC-670BCBB5E103}" destId="{368AC987-6C08-45BF-AB15-09E4B97CAABF}" srcOrd="1" destOrd="0" parTransId="{B13F67CA-9CED-4B6D-B9B1-DFCF018244C5}" sibTransId="{01DAD421-4B95-4859-A637-9AE459ACB767}"/>
    <dgm:cxn modelId="{1327C646-D76B-4139-8F04-375FED6C94A3}" type="presOf" srcId="{10851F50-0DB2-4401-8E18-E7CC9ED89530}" destId="{5AB815B7-799E-405B-8E00-BBB8ADEE45BD}" srcOrd="1" destOrd="0" presId="urn:microsoft.com/office/officeart/2005/8/layout/process1"/>
    <dgm:cxn modelId="{BC49F468-18B1-40E6-BF06-CE1D500845D7}" type="presOf" srcId="{96A39BF2-E765-4EDA-AA61-30E93DFB0F78}" destId="{C35CE7EA-FD62-483B-BFDD-15254502C73C}" srcOrd="0" destOrd="0" presId="urn:microsoft.com/office/officeart/2005/8/layout/process1"/>
    <dgm:cxn modelId="{C19F5D6A-E4FD-42EE-95C2-AD1DCC4F0397}" srcId="{F4B2766C-03F3-4C02-89FC-670BCBB5E103}" destId="{A51AC079-160E-41B6-BCB8-0C5AE45052C9}" srcOrd="4" destOrd="0" parTransId="{400BE792-695C-4E14-AD29-DF10421B3A97}" sibTransId="{993F2233-2931-41B8-840D-569830B4A15E}"/>
    <dgm:cxn modelId="{7C740C55-835A-46BD-96F0-8589E8616711}" type="presOf" srcId="{993F2233-2931-41B8-840D-569830B4A15E}" destId="{757ABF03-C312-4445-98A5-E304F950CB69}" srcOrd="1" destOrd="0" presId="urn:microsoft.com/office/officeart/2005/8/layout/process1"/>
    <dgm:cxn modelId="{1C592A56-03EF-4CDB-8264-25BA3BED0B06}" type="presOf" srcId="{DCD71A64-2D36-4336-9EBB-7E71C03D8024}" destId="{EDE077A5-7FD0-46E7-B9DA-8F4A3270B5B9}" srcOrd="0" destOrd="0" presId="urn:microsoft.com/office/officeart/2005/8/layout/process1"/>
    <dgm:cxn modelId="{9385C85A-85E7-4CD0-9122-34F73557FFF8}" type="presOf" srcId="{01DAD421-4B95-4859-A637-9AE459ACB767}" destId="{2C750116-F160-4E6E-90F1-8569110FBCC8}" srcOrd="1" destOrd="0" presId="urn:microsoft.com/office/officeart/2005/8/layout/process1"/>
    <dgm:cxn modelId="{0440A97E-D8AF-42A8-A12A-21E851AC38F9}" type="presOf" srcId="{9F740567-84FF-4433-A48E-A61B4DB02A6D}" destId="{1632C861-9D9F-45B2-A94E-F752B605DCF0}" srcOrd="0" destOrd="0" presId="urn:microsoft.com/office/officeart/2005/8/layout/process1"/>
    <dgm:cxn modelId="{710B3481-E60E-4DFC-8324-318535D162DC}" srcId="{F4B2766C-03F3-4C02-89FC-670BCBB5E103}" destId="{9E47F084-7462-4B78-9C9E-71B6FCEC32E8}" srcOrd="2" destOrd="0" parTransId="{32E29481-4990-43D7-8BF8-976A20C6A47F}" sibTransId="{4C8FD260-D9AD-4204-948A-AE8977A48972}"/>
    <dgm:cxn modelId="{3BBC8081-EB21-498F-87DA-4DFDCD3EF14A}" srcId="{F4B2766C-03F3-4C02-89FC-670BCBB5E103}" destId="{96A39BF2-E765-4EDA-AA61-30E93DFB0F78}" srcOrd="6" destOrd="0" parTransId="{FACDDF90-552C-4B23-B013-3FBD3CD40740}" sibTransId="{0CD9460D-E6F5-474E-9D59-219A8EEEF375}"/>
    <dgm:cxn modelId="{7336A585-8872-47DF-8732-A03697ED0210}" type="presOf" srcId="{368AC987-6C08-45BF-AB15-09E4B97CAABF}" destId="{BC581B34-D719-4115-929F-27EC494909FF}" srcOrd="0" destOrd="0" presId="urn:microsoft.com/office/officeart/2005/8/layout/process1"/>
    <dgm:cxn modelId="{7FF1B189-C3CB-4C4B-9556-555236F3D04F}" type="presOf" srcId="{0B71096A-89AD-4710-822F-02E5E6CC4DF5}" destId="{46ABA7A7-EB1F-401D-9E2B-5E58C5DA4DCD}" srcOrd="0" destOrd="0" presId="urn:microsoft.com/office/officeart/2005/8/layout/process1"/>
    <dgm:cxn modelId="{2D461290-1CE0-4239-A27A-8031DE32863C}" type="presOf" srcId="{993F2233-2931-41B8-840D-569830B4A15E}" destId="{524E330C-BCB0-472B-BF45-5BA3B52AC69A}" srcOrd="0" destOrd="0" presId="urn:microsoft.com/office/officeart/2005/8/layout/process1"/>
    <dgm:cxn modelId="{1E734392-4223-448D-B3AA-FAE7D61386AD}" srcId="{F4B2766C-03F3-4C02-89FC-670BCBB5E103}" destId="{57005D55-49FA-4207-955E-4B6B0E829E77}" srcOrd="5" destOrd="0" parTransId="{95CDF024-14B9-420A-8437-AF7099597C42}" sibTransId="{0B71096A-89AD-4710-822F-02E5E6CC4DF5}"/>
    <dgm:cxn modelId="{A228479A-FC61-4B28-93ED-D9BC9EB8A18C}" type="presOf" srcId="{9F740567-84FF-4433-A48E-A61B4DB02A6D}" destId="{C21522CD-3B97-4198-9867-8C13A814D5AA}" srcOrd="1" destOrd="0" presId="urn:microsoft.com/office/officeart/2005/8/layout/process1"/>
    <dgm:cxn modelId="{EAD2CD9A-64A4-4D44-8BF6-8E6C97D47311}" type="presOf" srcId="{9E47F084-7462-4B78-9C9E-71B6FCEC32E8}" destId="{33921B84-4F41-4D9A-89AE-586A5A6136DA}" srcOrd="0" destOrd="0" presId="urn:microsoft.com/office/officeart/2005/8/layout/process1"/>
    <dgm:cxn modelId="{B3B9EBA8-3C4A-4165-A0A7-D0524D78CEAD}" type="presOf" srcId="{A51AC079-160E-41B6-BCB8-0C5AE45052C9}" destId="{B2A1DA8E-AADD-43DA-8442-9B8DED33E6A7}" srcOrd="0" destOrd="0" presId="urn:microsoft.com/office/officeart/2005/8/layout/process1"/>
    <dgm:cxn modelId="{19B5C2AA-485E-41BA-9BB7-DE10660F71D2}" type="presOf" srcId="{57005D55-49FA-4207-955E-4B6B0E829E77}" destId="{680FC8DA-84C9-4762-82B3-4C8DFB42CB54}" srcOrd="0" destOrd="0" presId="urn:microsoft.com/office/officeart/2005/8/layout/process1"/>
    <dgm:cxn modelId="{E280D9B0-DDD8-44E4-A5A7-BEAF7F9F9433}" srcId="{F4B2766C-03F3-4C02-89FC-670BCBB5E103}" destId="{C4A1E3FD-7D4D-4FF1-B0D4-904C2A7929D5}" srcOrd="3" destOrd="0" parTransId="{6784B3D6-2EEE-4AF2-A353-30E9D7A92CCB}" sibTransId="{9F740567-84FF-4433-A48E-A61B4DB02A6D}"/>
    <dgm:cxn modelId="{A0F653DB-5955-4849-A537-A5714F4E476B}" type="presOf" srcId="{F4B2766C-03F3-4C02-89FC-670BCBB5E103}" destId="{249FF535-9744-4E24-930A-0394F82985A6}" srcOrd="0" destOrd="0" presId="urn:microsoft.com/office/officeart/2005/8/layout/process1"/>
    <dgm:cxn modelId="{7D6806E7-FD98-4E9A-912A-7D24A282811B}" type="presParOf" srcId="{249FF535-9744-4E24-930A-0394F82985A6}" destId="{EDE077A5-7FD0-46E7-B9DA-8F4A3270B5B9}" srcOrd="0" destOrd="0" presId="urn:microsoft.com/office/officeart/2005/8/layout/process1"/>
    <dgm:cxn modelId="{A6864DFB-7005-4C77-A6FC-C0615FE1D898}" type="presParOf" srcId="{249FF535-9744-4E24-930A-0394F82985A6}" destId="{F896358C-C1C8-42FC-97E6-C97A6FC8F642}" srcOrd="1" destOrd="0" presId="urn:microsoft.com/office/officeart/2005/8/layout/process1"/>
    <dgm:cxn modelId="{9501F362-7E2E-43BA-86C3-DB8BA03A96AF}" type="presParOf" srcId="{F896358C-C1C8-42FC-97E6-C97A6FC8F642}" destId="{5AB815B7-799E-405B-8E00-BBB8ADEE45BD}" srcOrd="0" destOrd="0" presId="urn:microsoft.com/office/officeart/2005/8/layout/process1"/>
    <dgm:cxn modelId="{74BA345D-12BB-4E4A-B839-8AA78BBFE0B0}" type="presParOf" srcId="{249FF535-9744-4E24-930A-0394F82985A6}" destId="{BC581B34-D719-4115-929F-27EC494909FF}" srcOrd="2" destOrd="0" presId="urn:microsoft.com/office/officeart/2005/8/layout/process1"/>
    <dgm:cxn modelId="{BFC53664-06B3-46D9-A2F1-ABF9EACEF02D}" type="presParOf" srcId="{249FF535-9744-4E24-930A-0394F82985A6}" destId="{8E4DD35A-BF1B-4D5D-8801-F01CD5EC8112}" srcOrd="3" destOrd="0" presId="urn:microsoft.com/office/officeart/2005/8/layout/process1"/>
    <dgm:cxn modelId="{480620C7-4D8E-477E-A2BC-67E0ACA3F50A}" type="presParOf" srcId="{8E4DD35A-BF1B-4D5D-8801-F01CD5EC8112}" destId="{2C750116-F160-4E6E-90F1-8569110FBCC8}" srcOrd="0" destOrd="0" presId="urn:microsoft.com/office/officeart/2005/8/layout/process1"/>
    <dgm:cxn modelId="{8460A774-A29D-43B3-99F7-CEF92538FDBE}" type="presParOf" srcId="{249FF535-9744-4E24-930A-0394F82985A6}" destId="{33921B84-4F41-4D9A-89AE-586A5A6136DA}" srcOrd="4" destOrd="0" presId="urn:microsoft.com/office/officeart/2005/8/layout/process1"/>
    <dgm:cxn modelId="{9AFCEAE3-E31C-4F69-AFE6-479A203210B5}" type="presParOf" srcId="{249FF535-9744-4E24-930A-0394F82985A6}" destId="{B39EE075-28EA-4D12-AA3D-3FB924B9655F}" srcOrd="5" destOrd="0" presId="urn:microsoft.com/office/officeart/2005/8/layout/process1"/>
    <dgm:cxn modelId="{D7F4F8B7-57DF-40FA-9D72-185DD02FFE09}" type="presParOf" srcId="{B39EE075-28EA-4D12-AA3D-3FB924B9655F}" destId="{0DA9153E-BBED-44D3-913A-B4708FC7BAE0}" srcOrd="0" destOrd="0" presId="urn:microsoft.com/office/officeart/2005/8/layout/process1"/>
    <dgm:cxn modelId="{7DDA3D2B-D8CE-4340-9EE6-73350FC5212A}" type="presParOf" srcId="{249FF535-9744-4E24-930A-0394F82985A6}" destId="{58477280-52D3-423D-993A-B4F3A6B18908}" srcOrd="6" destOrd="0" presId="urn:microsoft.com/office/officeart/2005/8/layout/process1"/>
    <dgm:cxn modelId="{D2FDD900-0A44-4ECE-BFB4-A9A0EDCDCF11}" type="presParOf" srcId="{249FF535-9744-4E24-930A-0394F82985A6}" destId="{1632C861-9D9F-45B2-A94E-F752B605DCF0}" srcOrd="7" destOrd="0" presId="urn:microsoft.com/office/officeart/2005/8/layout/process1"/>
    <dgm:cxn modelId="{07795865-8B62-4A3F-B12B-7686B3E3C325}" type="presParOf" srcId="{1632C861-9D9F-45B2-A94E-F752B605DCF0}" destId="{C21522CD-3B97-4198-9867-8C13A814D5AA}" srcOrd="0" destOrd="0" presId="urn:microsoft.com/office/officeart/2005/8/layout/process1"/>
    <dgm:cxn modelId="{590F2A5A-C069-480A-9208-FFFE58F7012E}" type="presParOf" srcId="{249FF535-9744-4E24-930A-0394F82985A6}" destId="{B2A1DA8E-AADD-43DA-8442-9B8DED33E6A7}" srcOrd="8" destOrd="0" presId="urn:microsoft.com/office/officeart/2005/8/layout/process1"/>
    <dgm:cxn modelId="{47DD8F5F-DBDD-4C98-AEBD-D0C0B562198E}" type="presParOf" srcId="{249FF535-9744-4E24-930A-0394F82985A6}" destId="{524E330C-BCB0-472B-BF45-5BA3B52AC69A}" srcOrd="9" destOrd="0" presId="urn:microsoft.com/office/officeart/2005/8/layout/process1"/>
    <dgm:cxn modelId="{62B6C0EE-F87F-40AA-89F2-8FBA227FA7C3}" type="presParOf" srcId="{524E330C-BCB0-472B-BF45-5BA3B52AC69A}" destId="{757ABF03-C312-4445-98A5-E304F950CB69}" srcOrd="0" destOrd="0" presId="urn:microsoft.com/office/officeart/2005/8/layout/process1"/>
    <dgm:cxn modelId="{5F7A60AD-6912-4211-BCD1-E2436D41E107}" type="presParOf" srcId="{249FF535-9744-4E24-930A-0394F82985A6}" destId="{680FC8DA-84C9-4762-82B3-4C8DFB42CB54}" srcOrd="10" destOrd="0" presId="urn:microsoft.com/office/officeart/2005/8/layout/process1"/>
    <dgm:cxn modelId="{2AF1EAC3-3663-45B0-B2F0-BE6805F0C9E4}" type="presParOf" srcId="{249FF535-9744-4E24-930A-0394F82985A6}" destId="{46ABA7A7-EB1F-401D-9E2B-5E58C5DA4DCD}" srcOrd="11" destOrd="0" presId="urn:microsoft.com/office/officeart/2005/8/layout/process1"/>
    <dgm:cxn modelId="{1FE34E24-9181-4331-B0B6-81101277F5D2}" type="presParOf" srcId="{46ABA7A7-EB1F-401D-9E2B-5E58C5DA4DCD}" destId="{E0BD0698-E360-4D5C-8637-C8D780AD2AF8}" srcOrd="0" destOrd="0" presId="urn:microsoft.com/office/officeart/2005/8/layout/process1"/>
    <dgm:cxn modelId="{14FA6FAF-1FED-45E0-8EE2-E3BEAFC39FC7}" type="presParOf" srcId="{249FF535-9744-4E24-930A-0394F82985A6}" destId="{C35CE7EA-FD62-483B-BFDD-15254502C73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E014B-91EB-4EB2-A638-98D277382874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3E5206-FA11-4101-A0EB-78232ECAED31}" type="pres">
      <dgm:prSet presAssocID="{3D5E014B-91EB-4EB2-A638-98D2773828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F87C6DD4-E79B-4800-8C69-86E05EFB9449}" type="presOf" srcId="{3D5E014B-91EB-4EB2-A638-98D277382874}" destId="{D63E5206-FA11-4101-A0EB-78232ECAED3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077A5-7FD0-46E7-B9DA-8F4A3270B5B9}">
      <dsp:nvSpPr>
        <dsp:cNvPr id="0" name=""/>
        <dsp:cNvSpPr/>
      </dsp:nvSpPr>
      <dsp:spPr>
        <a:xfrm>
          <a:off x="3316" y="2948270"/>
          <a:ext cx="1255783" cy="1177297"/>
        </a:xfrm>
        <a:prstGeom prst="roundRect">
          <a:avLst>
            <a:gd name="adj" fmla="val 10000"/>
          </a:avLst>
        </a:prstGeom>
        <a:solidFill>
          <a:srgbClr val="ABEA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Start-Up</a:t>
          </a:r>
        </a:p>
      </dsp:txBody>
      <dsp:txXfrm>
        <a:off x="37798" y="2982752"/>
        <a:ext cx="1186819" cy="1108333"/>
      </dsp:txXfrm>
    </dsp:sp>
    <dsp:sp modelId="{F896358C-C1C8-42FC-97E6-C97A6FC8F642}">
      <dsp:nvSpPr>
        <dsp:cNvPr id="0" name=""/>
        <dsp:cNvSpPr/>
      </dsp:nvSpPr>
      <dsp:spPr>
        <a:xfrm>
          <a:off x="1384678" y="3381202"/>
          <a:ext cx="266226" cy="311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384678" y="3443489"/>
        <a:ext cx="186358" cy="186860"/>
      </dsp:txXfrm>
    </dsp:sp>
    <dsp:sp modelId="{BC581B34-D719-4115-929F-27EC494909FF}">
      <dsp:nvSpPr>
        <dsp:cNvPr id="0" name=""/>
        <dsp:cNvSpPr/>
      </dsp:nvSpPr>
      <dsp:spPr>
        <a:xfrm>
          <a:off x="1761413" y="2948270"/>
          <a:ext cx="1255783" cy="1177297"/>
        </a:xfrm>
        <a:prstGeom prst="roundRect">
          <a:avLst>
            <a:gd name="adj" fmla="val 10000"/>
          </a:avLst>
        </a:prstGeom>
        <a:solidFill>
          <a:srgbClr val="ABEA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Programming and Project Definition</a:t>
          </a:r>
        </a:p>
      </dsp:txBody>
      <dsp:txXfrm>
        <a:off x="1795895" y="2982752"/>
        <a:ext cx="1186819" cy="1108333"/>
      </dsp:txXfrm>
    </dsp:sp>
    <dsp:sp modelId="{8E4DD35A-BF1B-4D5D-8801-F01CD5EC8112}">
      <dsp:nvSpPr>
        <dsp:cNvPr id="0" name=""/>
        <dsp:cNvSpPr/>
      </dsp:nvSpPr>
      <dsp:spPr>
        <a:xfrm>
          <a:off x="3142775" y="3381202"/>
          <a:ext cx="266226" cy="311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142775" y="3443489"/>
        <a:ext cx="186358" cy="186860"/>
      </dsp:txXfrm>
    </dsp:sp>
    <dsp:sp modelId="{33921B84-4F41-4D9A-89AE-586A5A6136DA}">
      <dsp:nvSpPr>
        <dsp:cNvPr id="0" name=""/>
        <dsp:cNvSpPr/>
      </dsp:nvSpPr>
      <dsp:spPr>
        <a:xfrm>
          <a:off x="3519510" y="2948270"/>
          <a:ext cx="1255783" cy="1177297"/>
        </a:xfrm>
        <a:prstGeom prst="roundRect">
          <a:avLst>
            <a:gd name="adj" fmla="val 10000"/>
          </a:avLst>
        </a:prstGeom>
        <a:solidFill>
          <a:srgbClr val="ABEA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Plan Acceptance/ Project Delivery Determination</a:t>
          </a:r>
        </a:p>
      </dsp:txBody>
      <dsp:txXfrm>
        <a:off x="3553992" y="2982752"/>
        <a:ext cx="1186819" cy="1108333"/>
      </dsp:txXfrm>
    </dsp:sp>
    <dsp:sp modelId="{B39EE075-28EA-4D12-AA3D-3FB924B9655F}">
      <dsp:nvSpPr>
        <dsp:cNvPr id="0" name=""/>
        <dsp:cNvSpPr/>
      </dsp:nvSpPr>
      <dsp:spPr>
        <a:xfrm>
          <a:off x="4900872" y="3381202"/>
          <a:ext cx="266226" cy="311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900872" y="3443489"/>
        <a:ext cx="186358" cy="186860"/>
      </dsp:txXfrm>
    </dsp:sp>
    <dsp:sp modelId="{58477280-52D3-423D-993A-B4F3A6B18908}">
      <dsp:nvSpPr>
        <dsp:cNvPr id="0" name=""/>
        <dsp:cNvSpPr/>
      </dsp:nvSpPr>
      <dsp:spPr>
        <a:xfrm>
          <a:off x="5277608" y="2948270"/>
          <a:ext cx="1255783" cy="1177297"/>
        </a:xfrm>
        <a:prstGeom prst="roundRect">
          <a:avLst>
            <a:gd name="adj" fmla="val 10000"/>
          </a:avLst>
        </a:prstGeom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16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rgbClr val="ABEA1E"/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Phase I  Conceptual Design</a:t>
          </a:r>
        </a:p>
      </dsp:txBody>
      <dsp:txXfrm>
        <a:off x="5312090" y="2982752"/>
        <a:ext cx="1186819" cy="1108333"/>
      </dsp:txXfrm>
    </dsp:sp>
    <dsp:sp modelId="{1632C861-9D9F-45B2-A94E-F752B605DCF0}">
      <dsp:nvSpPr>
        <dsp:cNvPr id="0" name=""/>
        <dsp:cNvSpPr/>
      </dsp:nvSpPr>
      <dsp:spPr>
        <a:xfrm>
          <a:off x="6658970" y="3381202"/>
          <a:ext cx="266226" cy="311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658970" y="3443489"/>
        <a:ext cx="186358" cy="186860"/>
      </dsp:txXfrm>
    </dsp:sp>
    <dsp:sp modelId="{B2A1DA8E-AADD-43DA-8442-9B8DED33E6A7}">
      <dsp:nvSpPr>
        <dsp:cNvPr id="0" name=""/>
        <dsp:cNvSpPr/>
      </dsp:nvSpPr>
      <dsp:spPr>
        <a:xfrm>
          <a:off x="7035705" y="2948270"/>
          <a:ext cx="1255783" cy="117729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Phase II Conceptual Design</a:t>
          </a:r>
        </a:p>
      </dsp:txBody>
      <dsp:txXfrm>
        <a:off x="7070187" y="2982752"/>
        <a:ext cx="1186819" cy="1108333"/>
      </dsp:txXfrm>
    </dsp:sp>
    <dsp:sp modelId="{524E330C-BCB0-472B-BF45-5BA3B52AC69A}">
      <dsp:nvSpPr>
        <dsp:cNvPr id="0" name=""/>
        <dsp:cNvSpPr/>
      </dsp:nvSpPr>
      <dsp:spPr>
        <a:xfrm rot="30593">
          <a:off x="8409800" y="3388959"/>
          <a:ext cx="250840" cy="311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409801" y="3450911"/>
        <a:ext cx="175588" cy="186860"/>
      </dsp:txXfrm>
    </dsp:sp>
    <dsp:sp modelId="{680FC8DA-84C9-4762-82B3-4C8DFB42CB54}">
      <dsp:nvSpPr>
        <dsp:cNvPr id="0" name=""/>
        <dsp:cNvSpPr/>
      </dsp:nvSpPr>
      <dsp:spPr>
        <a:xfrm>
          <a:off x="8764753" y="2963658"/>
          <a:ext cx="1255783" cy="1177297"/>
        </a:xfrm>
        <a:prstGeom prst="roundRect">
          <a:avLst>
            <a:gd name="adj" fmla="val 10000"/>
          </a:avLst>
        </a:prstGeom>
        <a:gradFill rotWithShape="0">
          <a:gsLst>
            <a:gs pos="29500">
              <a:schemeClr val="accent1">
                <a:lumMod val="60000"/>
                <a:lumOff val="40000"/>
              </a:schemeClr>
            </a:gs>
            <a:gs pos="100000">
              <a:srgbClr val="FFC000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GMP and Early Work</a:t>
          </a:r>
        </a:p>
      </dsp:txBody>
      <dsp:txXfrm>
        <a:off x="8799235" y="2998140"/>
        <a:ext cx="1186819" cy="1108333"/>
      </dsp:txXfrm>
    </dsp:sp>
    <dsp:sp modelId="{46ABA7A7-EB1F-401D-9E2B-5E58C5DA4DCD}">
      <dsp:nvSpPr>
        <dsp:cNvPr id="0" name=""/>
        <dsp:cNvSpPr/>
      </dsp:nvSpPr>
      <dsp:spPr>
        <a:xfrm rot="21570402">
          <a:off x="10153373" y="3388827"/>
          <a:ext cx="281632" cy="311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153375" y="3451478"/>
        <a:ext cx="197142" cy="186860"/>
      </dsp:txXfrm>
    </dsp:sp>
    <dsp:sp modelId="{C35CE7EA-FD62-483B-BFDD-15254502C73C}">
      <dsp:nvSpPr>
        <dsp:cNvPr id="0" name=""/>
        <dsp:cNvSpPr/>
      </dsp:nvSpPr>
      <dsp:spPr>
        <a:xfrm>
          <a:off x="10551900" y="2948270"/>
          <a:ext cx="1255783" cy="117729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Design-Build Construction</a:t>
          </a:r>
        </a:p>
      </dsp:txBody>
      <dsp:txXfrm>
        <a:off x="10586382" y="2982752"/>
        <a:ext cx="1186819" cy="1108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1T13:21:48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1T13:21:53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1T13:21:57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1T13:22:02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24575,'3'3'0,"2"6"0,0 1-8191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A1EC-2F38-2485-DE3B-CA19F1FD7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204A0-B769-AFCA-A041-9C970873B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937F9-C65D-46EF-028F-66B0B9A6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24C06-F28A-E8D8-074E-4978A384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3150-6A0A-42F2-6F76-BBFC7490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1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0D13-FCFC-991D-FDEE-A29F20D5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3F3EC-5100-1059-6663-4EEAC0B37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950C8-75B0-3709-38CB-361592CC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644AA-5F6C-3402-261D-78727B87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4E117-1909-555B-02ED-04721722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8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3F55C-76C7-5E80-BAF6-DDA8EBF26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EF945-902D-FD10-C195-0901D78DB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30AA-0A7C-D7C3-2E2F-53541829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07819-2E77-1E80-4CEC-16BCD23F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A0AA9-EE3E-F4E2-63BA-177D2AA0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C069-E0FC-EF01-E7D4-E5978B35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89C6-9FAB-78A1-5324-FE91B758B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83D84-1CF9-4197-55D5-71464CCE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9D7CB-9A83-2E2C-B524-F708BA7C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05C2A-13DC-B13B-536E-BCE63C8B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3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1111-BA08-8702-FC02-20C8B738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AE19C-43AD-D451-F83B-4011C5A10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31CE2-E373-95F6-464E-B3E9DF16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EB4E0-6869-A005-41F4-C9777A7C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1122D-2F7B-F316-6479-A5015BAC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6FA5-DBAD-1037-D9B0-9CD74B80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52C90-E8AC-65A3-CDC1-BFD02B103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3F50E-9E53-7B46-67ED-8712404B6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FC87C-0CA8-95E6-94D3-6870BF6F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9FBA3-FC12-E002-D59D-85241A66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2ADF8-9B3E-A0B1-9E8A-D4D3CF1E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9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7DD8-41F8-B3AE-87A4-AD86C91D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8027-4965-ED2A-E757-D091CF4C9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2AFE1-1751-DA05-D48E-1DAD3BA61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D3249-2684-1E73-03F3-821A922EF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D587B-21EF-DFDA-B629-9DBE7FCFE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8AE67F-2B82-5141-BE3C-0F6F8021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8153B-F91A-1D78-10E8-DA0EF169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E877-10D7-3D9A-48EB-3BF45EE3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1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B815-683A-6243-DDEA-68B312EE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EB4F3-CC8C-A410-D7CD-89B97CA1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F355E-2748-6E98-700D-84A2209E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964F5-2854-87C5-8AE7-48B4BFF2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0CF27-4706-ADCC-5AC9-43E4E9C1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B6780-2181-9DFC-A0C0-9296247D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76B0E-CFE9-E660-52C5-2BEF4FE5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7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F8E0-6B8E-7DD2-DF5C-B045DD28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B063-23DE-20CB-9B06-07B3FAD0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AC1E0-D535-1564-16EB-38ED440C5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2B063-61F0-1D69-24BF-4415200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E5A85-8F6B-6B04-D1DF-AA24690E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49535-782E-F02A-3CAF-43226CD3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E968-C20E-AEE1-6CDF-6CA1209B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5F66D-129A-307E-C08A-9B0621B49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806CF-6828-FF43-6CD5-45972E09E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939DF-DF95-B074-A205-6ACFE5C1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05316-A9C0-A26E-E266-27A517A5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3F9B0-D0D9-A02A-D22F-D90ADA87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5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FE014-8DBF-EBC5-1390-F5325033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8891F-F5B8-6BC2-10D0-070E70FED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3C93B-EB5A-7E98-FD92-33268E1EC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1B75B-6995-4AF2-BF81-A32414ABA3A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7C0E8-9DA7-65F5-316C-3617BDD07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1DA48-BBCB-9D12-FCE3-B1111EB43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D61E-8B8B-4503-8516-B2DD157B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1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customXml" Target="../ink/ink4.xml"/><Relationship Id="rId5" Type="http://schemas.openxmlformats.org/officeDocument/2006/relationships/diagramColors" Target="../diagrams/colors1.xml"/><Relationship Id="rId10" Type="http://schemas.openxmlformats.org/officeDocument/2006/relationships/customXml" Target="../ink/ink3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6D768-5A31-8AC7-2F24-6D79039E2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19" y="-5041"/>
            <a:ext cx="5772589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3700" dirty="0"/>
              <a:t>Cuyahoga County Council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Public Safety &amp; Justice Affairs Committee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41BBA-B9D4-3C84-35CC-5288F41D1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19" y="2931335"/>
            <a:ext cx="6239896" cy="2241640"/>
          </a:xfrm>
        </p:spPr>
        <p:txBody>
          <a:bodyPr anchor="b">
            <a:normAutofit/>
          </a:bodyPr>
          <a:lstStyle/>
          <a:p>
            <a:pPr marL="0" marR="0" lvl="0" indent="0" algn="l" defTabSz="1463040" rtl="0" eaLnBrk="1" fontAlgn="auto" latinLnBrk="0" hangingPunct="1">
              <a:spcBef>
                <a:spcPts val="0"/>
              </a:spcBef>
              <a:spcAft>
                <a:spcPts val="176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Cuyahoga County Central Services Campus Update </a:t>
            </a:r>
          </a:p>
          <a:p>
            <a:pPr marL="0" marR="0" lvl="0" indent="0" algn="l" defTabSz="146304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46304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46304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Cuyahoga County Council Chambers</a:t>
            </a:r>
          </a:p>
          <a:p>
            <a:pPr marL="0" marR="0" lvl="0" indent="0" algn="l" defTabSz="146304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 04, 2025 </a:t>
            </a:r>
          </a:p>
          <a:p>
            <a:pPr marL="0" marR="0" lvl="0" indent="0" algn="l" defTabSz="146304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1:00 PM </a:t>
            </a:r>
          </a:p>
          <a:p>
            <a:pPr algn="l"/>
            <a:endParaRPr lang="en-US" sz="1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7E432E-6559-BA1D-A406-F1EB285CE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0" r="17720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B4DF9F-1057-F6B9-CC66-CC863B85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765734"/>
            <a:ext cx="752737" cy="75056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784B20-4DD6-4039-C43A-0E8411A31EAD}"/>
              </a:ext>
            </a:extLst>
          </p:cNvPr>
          <p:cNvGrpSpPr/>
          <p:nvPr/>
        </p:nvGrpSpPr>
        <p:grpSpPr>
          <a:xfrm>
            <a:off x="414583" y="5758929"/>
            <a:ext cx="931117" cy="886641"/>
            <a:chOff x="7056174" y="2635094"/>
            <a:chExt cx="1871613" cy="2184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DF9515-1A81-F709-12E7-5CB0D4CAF2F6}"/>
                </a:ext>
              </a:extLst>
            </p:cNvPr>
            <p:cNvSpPr/>
            <p:nvPr/>
          </p:nvSpPr>
          <p:spPr>
            <a:xfrm>
              <a:off x="7056174" y="2635094"/>
              <a:ext cx="1871613" cy="2184650"/>
            </a:xfrm>
            <a:prstGeom prst="rect">
              <a:avLst/>
            </a:prstGeom>
            <a:solidFill>
              <a:srgbClr val="F8F8F8">
                <a:alpha val="63922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4630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2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17" name="Picture 1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D23361D-BFD3-9A91-70C7-18B807BC9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6174" y="2651861"/>
              <a:ext cx="1787748" cy="2141925"/>
            </a:xfrm>
            <a:prstGeom prst="rect">
              <a:avLst/>
            </a:prstGeom>
          </p:spPr>
        </p:pic>
      </p:grp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C568DC-B345-A49C-0B4D-77DEC3152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8" y="5783062"/>
            <a:ext cx="2578559" cy="7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3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53E57-95BB-BE8B-B0FB-32FB6FBA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Project Scope– Housing Units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6FA6E-C991-96ED-6E9F-67AFD9544F0C}"/>
              </a:ext>
            </a:extLst>
          </p:cNvPr>
          <p:cNvSpPr txBox="1"/>
          <p:nvPr/>
        </p:nvSpPr>
        <p:spPr>
          <a:xfrm>
            <a:off x="2209800" y="1836776"/>
            <a:ext cx="629627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Translation of concepts previously shared: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8CE57-5147-9793-FFDA-4E5360FE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85505"/>
            <a:ext cx="7124699" cy="39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53E57-95BB-BE8B-B0FB-32FB6FBA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Project Scope– Housing Units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6FA6E-C991-96ED-6E9F-67AFD9544F0C}"/>
              </a:ext>
            </a:extLst>
          </p:cNvPr>
          <p:cNvSpPr txBox="1"/>
          <p:nvPr/>
        </p:nvSpPr>
        <p:spPr>
          <a:xfrm>
            <a:off x="2514600" y="981880"/>
            <a:ext cx="629627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Translation of concepts previously shared: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A floor plan of a building&#10;&#10;Description automatically generated">
            <a:extLst>
              <a:ext uri="{FF2B5EF4-FFF2-40B4-BE49-F238E27FC236}">
                <a16:creationId xmlns:a16="http://schemas.microsoft.com/office/drawing/2014/main" id="{77C14B8B-FD42-22F6-81C6-B2A21E0D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9" y="1941371"/>
            <a:ext cx="7974009" cy="4222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862F03-825E-AAD3-8870-91033D7F5FED}"/>
              </a:ext>
            </a:extLst>
          </p:cNvPr>
          <p:cNvSpPr txBox="1"/>
          <p:nvPr/>
        </p:nvSpPr>
        <p:spPr>
          <a:xfrm>
            <a:off x="645133" y="6435269"/>
            <a:ext cx="402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  Single Cell /48 Bed/ First Floor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5B5B9-13D6-CC1D-3FF1-79AC0535D9D9}"/>
              </a:ext>
            </a:extLst>
          </p:cNvPr>
          <p:cNvSpPr txBox="1"/>
          <p:nvPr/>
        </p:nvSpPr>
        <p:spPr>
          <a:xfrm>
            <a:off x="8599291" y="2413337"/>
            <a:ext cx="33466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Medical Exam and Medicine Pass</a:t>
            </a:r>
          </a:p>
          <a:p>
            <a:endParaRPr lang="en-US" dirty="0"/>
          </a:p>
          <a:p>
            <a:r>
              <a:rPr lang="en-US" dirty="0"/>
              <a:t>Secure Vestibule </a:t>
            </a:r>
          </a:p>
          <a:p>
            <a:endParaRPr lang="en-US" dirty="0"/>
          </a:p>
          <a:p>
            <a:r>
              <a:rPr lang="en-US" dirty="0"/>
              <a:t>Non-Contact Visitation</a:t>
            </a:r>
          </a:p>
          <a:p>
            <a:endParaRPr lang="en-US" dirty="0"/>
          </a:p>
          <a:p>
            <a:r>
              <a:rPr lang="en-US" dirty="0"/>
              <a:t>Multi-Purpose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3291A3-0493-A508-F36A-043224B1D470}"/>
              </a:ext>
            </a:extLst>
          </p:cNvPr>
          <p:cNvCxnSpPr>
            <a:cxnSpLocks/>
          </p:cNvCxnSpPr>
          <p:nvPr/>
        </p:nvCxnSpPr>
        <p:spPr>
          <a:xfrm flipH="1">
            <a:off x="8088653" y="2556925"/>
            <a:ext cx="477769" cy="18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834D2B-1EF1-B6AC-BD48-0D83AE4E17DA}"/>
              </a:ext>
            </a:extLst>
          </p:cNvPr>
          <p:cNvCxnSpPr>
            <a:cxnSpLocks/>
          </p:cNvCxnSpPr>
          <p:nvPr/>
        </p:nvCxnSpPr>
        <p:spPr>
          <a:xfrm flipH="1">
            <a:off x="8131522" y="3162160"/>
            <a:ext cx="477769" cy="281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F38EF9-A0B0-39FA-F733-0DEEBB3E1D38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8220028" y="3777714"/>
            <a:ext cx="389263" cy="274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539548-22B0-7836-D3AF-9D5A39E67EEA}"/>
              </a:ext>
            </a:extLst>
          </p:cNvPr>
          <p:cNvCxnSpPr>
            <a:cxnSpLocks/>
          </p:cNvCxnSpPr>
          <p:nvPr/>
        </p:nvCxnSpPr>
        <p:spPr>
          <a:xfrm flipH="1">
            <a:off x="8016697" y="4336662"/>
            <a:ext cx="566160" cy="4221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E779783-AD8E-4C2C-E720-A918AE9CB577}"/>
              </a:ext>
            </a:extLst>
          </p:cNvPr>
          <p:cNvSpPr txBox="1"/>
          <p:nvPr/>
        </p:nvSpPr>
        <p:spPr>
          <a:xfrm>
            <a:off x="789931" y="1745909"/>
            <a:ext cx="97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 Yard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A10990-0B21-B26A-34B0-22A4E94BD7A0}"/>
              </a:ext>
            </a:extLst>
          </p:cNvPr>
          <p:cNvCxnSpPr>
            <a:cxnSpLocks/>
          </p:cNvCxnSpPr>
          <p:nvPr/>
        </p:nvCxnSpPr>
        <p:spPr>
          <a:xfrm>
            <a:off x="1293402" y="2026233"/>
            <a:ext cx="0" cy="4583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blueprint of a room&#10;&#10;Description automatically generated">
            <a:extLst>
              <a:ext uri="{FF2B5EF4-FFF2-40B4-BE49-F238E27FC236}">
                <a16:creationId xmlns:a16="http://schemas.microsoft.com/office/drawing/2014/main" id="{10A145CC-F047-AA63-8D96-95A59EA51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855129"/>
            <a:ext cx="2990634" cy="15801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773DA67-B385-EF48-3417-8671A7D5A73A}"/>
              </a:ext>
            </a:extLst>
          </p:cNvPr>
          <p:cNvSpPr txBox="1"/>
          <p:nvPr/>
        </p:nvSpPr>
        <p:spPr>
          <a:xfrm>
            <a:off x="9968917" y="643253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Tier</a:t>
            </a:r>
          </a:p>
        </p:txBody>
      </p:sp>
    </p:spTree>
    <p:extLst>
      <p:ext uri="{BB962C8B-B14F-4D97-AF65-F5344CB8AC3E}">
        <p14:creationId xmlns:p14="http://schemas.microsoft.com/office/powerpoint/2010/main" val="250053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53E57-95BB-BE8B-B0FB-32FB6FBA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Project Scope– Housing Units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6FA6E-C991-96ED-6E9F-67AFD9544F0C}"/>
              </a:ext>
            </a:extLst>
          </p:cNvPr>
          <p:cNvSpPr txBox="1"/>
          <p:nvPr/>
        </p:nvSpPr>
        <p:spPr>
          <a:xfrm>
            <a:off x="2514600" y="981880"/>
            <a:ext cx="629627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Translation of concepts previously shared: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62F03-825E-AAD3-8870-91033D7F5FED}"/>
              </a:ext>
            </a:extLst>
          </p:cNvPr>
          <p:cNvSpPr txBox="1"/>
          <p:nvPr/>
        </p:nvSpPr>
        <p:spPr>
          <a:xfrm>
            <a:off x="645133" y="6435269"/>
            <a:ext cx="389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4 Bed Cell /48 Bed/ First Floor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5B5B9-13D6-CC1D-3FF1-79AC0535D9D9}"/>
              </a:ext>
            </a:extLst>
          </p:cNvPr>
          <p:cNvSpPr txBox="1"/>
          <p:nvPr/>
        </p:nvSpPr>
        <p:spPr>
          <a:xfrm>
            <a:off x="9395795" y="2318531"/>
            <a:ext cx="2586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Non-contact Visitation</a:t>
            </a:r>
          </a:p>
          <a:p>
            <a:endParaRPr lang="en-US" dirty="0"/>
          </a:p>
          <a:p>
            <a:r>
              <a:rPr lang="en-US" dirty="0"/>
              <a:t>Medical Exam and Medicine Pass</a:t>
            </a:r>
          </a:p>
          <a:p>
            <a:endParaRPr lang="en-US" dirty="0"/>
          </a:p>
          <a:p>
            <a:r>
              <a:rPr lang="en-US" dirty="0"/>
              <a:t>Secure Vestibule</a:t>
            </a:r>
          </a:p>
          <a:p>
            <a:endParaRPr lang="en-US" dirty="0"/>
          </a:p>
          <a:p>
            <a:r>
              <a:rPr lang="en-US" dirty="0"/>
              <a:t>Multi-Purpose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834D2B-1EF1-B6AC-BD48-0D83AE4E17DA}"/>
              </a:ext>
            </a:extLst>
          </p:cNvPr>
          <p:cNvCxnSpPr>
            <a:cxnSpLocks/>
          </p:cNvCxnSpPr>
          <p:nvPr/>
        </p:nvCxnSpPr>
        <p:spPr>
          <a:xfrm flipH="1">
            <a:off x="8669254" y="2542396"/>
            <a:ext cx="630741" cy="388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F38EF9-A0B0-39FA-F733-0DEEBB3E1D38}"/>
              </a:ext>
            </a:extLst>
          </p:cNvPr>
          <p:cNvCxnSpPr>
            <a:cxnSpLocks/>
          </p:cNvCxnSpPr>
          <p:nvPr/>
        </p:nvCxnSpPr>
        <p:spPr>
          <a:xfrm flipH="1">
            <a:off x="8778586" y="3124200"/>
            <a:ext cx="521409" cy="2099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539548-22B0-7836-D3AF-9D5A39E67EEA}"/>
              </a:ext>
            </a:extLst>
          </p:cNvPr>
          <p:cNvCxnSpPr>
            <a:cxnSpLocks/>
          </p:cNvCxnSpPr>
          <p:nvPr/>
        </p:nvCxnSpPr>
        <p:spPr>
          <a:xfrm flipH="1">
            <a:off x="8676100" y="4362893"/>
            <a:ext cx="58492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E779783-AD8E-4C2C-E720-A918AE9CB577}"/>
              </a:ext>
            </a:extLst>
          </p:cNvPr>
          <p:cNvSpPr txBox="1"/>
          <p:nvPr/>
        </p:nvSpPr>
        <p:spPr>
          <a:xfrm>
            <a:off x="0" y="3853222"/>
            <a:ext cx="96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 Yard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A10990-0B21-B26A-34B0-22A4E94BD7A0}"/>
              </a:ext>
            </a:extLst>
          </p:cNvPr>
          <p:cNvCxnSpPr>
            <a:cxnSpLocks/>
          </p:cNvCxnSpPr>
          <p:nvPr/>
        </p:nvCxnSpPr>
        <p:spPr>
          <a:xfrm>
            <a:off x="1293402" y="2026233"/>
            <a:ext cx="0" cy="4583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floor plan of a restaurant&#10;&#10;Description automatically generated">
            <a:extLst>
              <a:ext uri="{FF2B5EF4-FFF2-40B4-BE49-F238E27FC236}">
                <a16:creationId xmlns:a16="http://schemas.microsoft.com/office/drawing/2014/main" id="{9FA1580D-ED78-A80D-FD81-257666C6E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2" y="1612019"/>
            <a:ext cx="8175084" cy="4004259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AA35C8-854F-BA71-8CA3-8B1A651A2A6B}"/>
              </a:ext>
            </a:extLst>
          </p:cNvPr>
          <p:cNvCxnSpPr>
            <a:cxnSpLocks/>
          </p:cNvCxnSpPr>
          <p:nvPr/>
        </p:nvCxnSpPr>
        <p:spPr>
          <a:xfrm flipH="1">
            <a:off x="8669254" y="3927209"/>
            <a:ext cx="726541" cy="2099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4F83E70-77BD-63E8-D66A-8C9977DA7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35" y="5069779"/>
            <a:ext cx="2586463" cy="13129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C6B1A2A-96D9-87F6-541F-7B8F1304CF71}"/>
              </a:ext>
            </a:extLst>
          </p:cNvPr>
          <p:cNvSpPr txBox="1"/>
          <p:nvPr/>
        </p:nvSpPr>
        <p:spPr>
          <a:xfrm>
            <a:off x="9936677" y="63929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Tier</a:t>
            </a:r>
          </a:p>
        </p:txBody>
      </p:sp>
    </p:spTree>
    <p:extLst>
      <p:ext uri="{BB962C8B-B14F-4D97-AF65-F5344CB8AC3E}">
        <p14:creationId xmlns:p14="http://schemas.microsoft.com/office/powerpoint/2010/main" val="216502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303309-6DB9-3C41-EEAD-614A4DB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 Budget</a:t>
            </a:r>
          </a:p>
        </p:txBody>
      </p:sp>
    </p:spTree>
    <p:extLst>
      <p:ext uri="{BB962C8B-B14F-4D97-AF65-F5344CB8AC3E}">
        <p14:creationId xmlns:p14="http://schemas.microsoft.com/office/powerpoint/2010/main" val="155431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53E57-95BB-BE8B-B0FB-32FB6FBA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Project Budget: What is the Cost?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B02D9-F714-588D-B2C3-4E1CB3C0E8E6}"/>
              </a:ext>
            </a:extLst>
          </p:cNvPr>
          <p:cNvSpPr txBox="1"/>
          <p:nvPr/>
        </p:nvSpPr>
        <p:spPr>
          <a:xfrm>
            <a:off x="914400" y="1622745"/>
            <a:ext cx="100682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/>
          </a:p>
          <a:p>
            <a:r>
              <a:rPr lang="en-US" sz="1600" b="1" dirty="0"/>
              <a:t>DESIGN- BUILDER COSTS </a:t>
            </a:r>
            <a:r>
              <a:rPr lang="en-US" sz="1600" dirty="0"/>
              <a:t>						 $785,150,000</a:t>
            </a:r>
          </a:p>
          <a:p>
            <a:r>
              <a:rPr lang="en-US" sz="1600" dirty="0"/>
              <a:t>Estimate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Trade Costs (Labor/Materials/Equipment)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Design-Builder Contingency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General Conditions (including Staff)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Payment and Performance Bond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Architect / Engineer of Record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DB Fee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AF105-447A-A2D7-1BAD-E25E86BB271D}"/>
              </a:ext>
            </a:extLst>
          </p:cNvPr>
          <p:cNvSpPr txBox="1"/>
          <p:nvPr/>
        </p:nvSpPr>
        <p:spPr>
          <a:xfrm>
            <a:off x="914400" y="4147437"/>
            <a:ext cx="1006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COUNTY COSTS </a:t>
            </a:r>
            <a:r>
              <a:rPr lang="en-US" sz="1600" dirty="0"/>
              <a:t>							 $104,521,000</a:t>
            </a:r>
          </a:p>
          <a:p>
            <a:r>
              <a:rPr lang="en-US" sz="1600" dirty="0"/>
              <a:t>Estimate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 Architect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FF&amp;E/OS&amp;E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Precon Service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Misc. Consultant Fees (Testing, PMC, Geotech, Survey, Commissioning,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Operational Costs such as Utility Service and Utility Consumption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County Hard/Soft Cost Contingencies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BD3F7-4D25-A861-19C8-0F6B7CCE488D}"/>
              </a:ext>
            </a:extLst>
          </p:cNvPr>
          <p:cNvSpPr txBox="1"/>
          <p:nvPr/>
        </p:nvSpPr>
        <p:spPr>
          <a:xfrm>
            <a:off x="914400" y="6455761"/>
            <a:ext cx="10068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TOTAL DEVELOPMENT BUDGET 						 $889,671,000</a:t>
            </a:r>
          </a:p>
        </p:txBody>
      </p:sp>
    </p:spTree>
    <p:extLst>
      <p:ext uri="{BB962C8B-B14F-4D97-AF65-F5344CB8AC3E}">
        <p14:creationId xmlns:p14="http://schemas.microsoft.com/office/powerpoint/2010/main" val="11890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303309-6DB9-3C41-EEAD-614A4DB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245288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53E57-95BB-BE8B-B0FB-32FB6FBA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Project Schedule: What is the Timeline?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19F0E-1BA0-723B-3BDF-BFEA7775C00C}"/>
              </a:ext>
            </a:extLst>
          </p:cNvPr>
          <p:cNvSpPr txBox="1"/>
          <p:nvPr/>
        </p:nvSpPr>
        <p:spPr>
          <a:xfrm>
            <a:off x="4185377" y="1657037"/>
            <a:ext cx="382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Milestones to GMP and Financial Close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D8A9-A23B-2425-E65F-C1B33483B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" t="2845" r="41652" b="5315"/>
          <a:stretch/>
        </p:blipFill>
        <p:spPr>
          <a:xfrm>
            <a:off x="3048000" y="2115559"/>
            <a:ext cx="6629396" cy="46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3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53E57-95BB-BE8B-B0FB-32FB6FBA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Project Schedule: What is the Timeline?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19F0E-1BA0-723B-3BDF-BFEA7775C00C}"/>
              </a:ext>
            </a:extLst>
          </p:cNvPr>
          <p:cNvSpPr txBox="1"/>
          <p:nvPr/>
        </p:nvSpPr>
        <p:spPr>
          <a:xfrm>
            <a:off x="4829144" y="1568984"/>
            <a:ext cx="25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and Construction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878B-AE44-5C2F-CD2E-B5406B503BC6}"/>
              </a:ext>
            </a:extLst>
          </p:cNvPr>
          <p:cNvSpPr/>
          <p:nvPr/>
        </p:nvSpPr>
        <p:spPr>
          <a:xfrm>
            <a:off x="10058400" y="62484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63616-E7D8-4E7F-E624-9C5D1D55B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31" y="1982798"/>
            <a:ext cx="7806797" cy="47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0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303309-6DB9-3C41-EEAD-614A4DB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3181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53E57-95BB-BE8B-B0FB-32FB6FBA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A7306-DEE2-E2C4-892E-EE7DDF35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Brief Background and Process Review</a:t>
            </a:r>
          </a:p>
          <a:p>
            <a:r>
              <a:rPr lang="en-US" sz="3200" dirty="0"/>
              <a:t>Scope Confirmation - What are we Building? </a:t>
            </a:r>
          </a:p>
          <a:p>
            <a:r>
              <a:rPr lang="en-US" sz="3200" dirty="0"/>
              <a:t>Budget Confirmation – What is the Cost?</a:t>
            </a:r>
          </a:p>
          <a:p>
            <a:r>
              <a:rPr lang="en-US" sz="3200" dirty="0"/>
              <a:t>Schedule Confirmation– What is the Timeline?</a:t>
            </a:r>
          </a:p>
          <a:p>
            <a:r>
              <a:rPr lang="en-US" sz="3200" dirty="0"/>
              <a:t>Questions 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03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303309-6DB9-3C41-EEAD-614A4DB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Brief Background</a:t>
            </a:r>
          </a:p>
        </p:txBody>
      </p:sp>
    </p:spTree>
    <p:extLst>
      <p:ext uri="{BB962C8B-B14F-4D97-AF65-F5344CB8AC3E}">
        <p14:creationId xmlns:p14="http://schemas.microsoft.com/office/powerpoint/2010/main" val="374262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86A68D2-6E5C-7033-075C-84D2B37A4DFE}"/>
              </a:ext>
            </a:extLst>
          </p:cNvPr>
          <p:cNvSpPr/>
          <p:nvPr/>
        </p:nvSpPr>
        <p:spPr>
          <a:xfrm>
            <a:off x="5859624" y="4873999"/>
            <a:ext cx="1595535" cy="313821"/>
          </a:xfrm>
          <a:custGeom>
            <a:avLst/>
            <a:gdLst>
              <a:gd name="connsiteX0" fmla="*/ 158621 w 1595535"/>
              <a:gd name="connsiteY0" fmla="*/ 52564 h 313821"/>
              <a:gd name="connsiteX1" fmla="*/ 18662 w 1595535"/>
              <a:gd name="connsiteY1" fmla="*/ 108548 h 313821"/>
              <a:gd name="connsiteX2" fmla="*/ 9331 w 1595535"/>
              <a:gd name="connsiteY2" fmla="*/ 155201 h 313821"/>
              <a:gd name="connsiteX3" fmla="*/ 0 w 1595535"/>
              <a:gd name="connsiteY3" fmla="*/ 192523 h 313821"/>
              <a:gd name="connsiteX4" fmla="*/ 158621 w 1595535"/>
              <a:gd name="connsiteY4" fmla="*/ 239177 h 313821"/>
              <a:gd name="connsiteX5" fmla="*/ 569168 w 1595535"/>
              <a:gd name="connsiteY5" fmla="*/ 257838 h 313821"/>
              <a:gd name="connsiteX6" fmla="*/ 699796 w 1595535"/>
              <a:gd name="connsiteY6" fmla="*/ 276499 h 313821"/>
              <a:gd name="connsiteX7" fmla="*/ 849086 w 1595535"/>
              <a:gd name="connsiteY7" fmla="*/ 257838 h 313821"/>
              <a:gd name="connsiteX8" fmla="*/ 1119674 w 1595535"/>
              <a:gd name="connsiteY8" fmla="*/ 276499 h 313821"/>
              <a:gd name="connsiteX9" fmla="*/ 1184988 w 1595535"/>
              <a:gd name="connsiteY9" fmla="*/ 285830 h 313821"/>
              <a:gd name="connsiteX10" fmla="*/ 1408923 w 1595535"/>
              <a:gd name="connsiteY10" fmla="*/ 313821 h 313821"/>
              <a:gd name="connsiteX11" fmla="*/ 1511560 w 1595535"/>
              <a:gd name="connsiteY11" fmla="*/ 295160 h 313821"/>
              <a:gd name="connsiteX12" fmla="*/ 1548882 w 1595535"/>
              <a:gd name="connsiteY12" fmla="*/ 285830 h 313821"/>
              <a:gd name="connsiteX13" fmla="*/ 1567543 w 1595535"/>
              <a:gd name="connsiteY13" fmla="*/ 257838 h 313821"/>
              <a:gd name="connsiteX14" fmla="*/ 1586205 w 1595535"/>
              <a:gd name="connsiteY14" fmla="*/ 239177 h 313821"/>
              <a:gd name="connsiteX15" fmla="*/ 1595535 w 1595535"/>
              <a:gd name="connsiteY15" fmla="*/ 201854 h 313821"/>
              <a:gd name="connsiteX16" fmla="*/ 1586205 w 1595535"/>
              <a:gd name="connsiteY16" fmla="*/ 136540 h 313821"/>
              <a:gd name="connsiteX17" fmla="*/ 1567543 w 1595535"/>
              <a:gd name="connsiteY17" fmla="*/ 117879 h 313821"/>
              <a:gd name="connsiteX18" fmla="*/ 1474237 w 1595535"/>
              <a:gd name="connsiteY18" fmla="*/ 52564 h 313821"/>
              <a:gd name="connsiteX19" fmla="*/ 1446245 w 1595535"/>
              <a:gd name="connsiteY19" fmla="*/ 24572 h 313821"/>
              <a:gd name="connsiteX20" fmla="*/ 1110343 w 1595535"/>
              <a:gd name="connsiteY20" fmla="*/ 15242 h 313821"/>
              <a:gd name="connsiteX21" fmla="*/ 317241 w 1595535"/>
              <a:gd name="connsiteY21" fmla="*/ 15242 h 313821"/>
              <a:gd name="connsiteX22" fmla="*/ 289249 w 1595535"/>
              <a:gd name="connsiteY22" fmla="*/ 24572 h 313821"/>
              <a:gd name="connsiteX23" fmla="*/ 158621 w 1595535"/>
              <a:gd name="connsiteY23" fmla="*/ 52564 h 31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95535" h="313821">
                <a:moveTo>
                  <a:pt x="158621" y="52564"/>
                </a:moveTo>
                <a:cubicBezTo>
                  <a:pt x="113523" y="66560"/>
                  <a:pt x="207935" y="13911"/>
                  <a:pt x="18662" y="108548"/>
                </a:cubicBezTo>
                <a:cubicBezTo>
                  <a:pt x="4477" y="115640"/>
                  <a:pt x="12771" y="139720"/>
                  <a:pt x="9331" y="155201"/>
                </a:cubicBezTo>
                <a:cubicBezTo>
                  <a:pt x="6549" y="167719"/>
                  <a:pt x="3110" y="180082"/>
                  <a:pt x="0" y="192523"/>
                </a:cubicBezTo>
                <a:cubicBezTo>
                  <a:pt x="43123" y="257205"/>
                  <a:pt x="14460" y="229403"/>
                  <a:pt x="158621" y="239177"/>
                </a:cubicBezTo>
                <a:cubicBezTo>
                  <a:pt x="295298" y="248443"/>
                  <a:pt x="432319" y="251618"/>
                  <a:pt x="569168" y="257838"/>
                </a:cubicBezTo>
                <a:cubicBezTo>
                  <a:pt x="615926" y="269527"/>
                  <a:pt x="644645" y="278620"/>
                  <a:pt x="699796" y="276499"/>
                </a:cubicBezTo>
                <a:cubicBezTo>
                  <a:pt x="749910" y="274572"/>
                  <a:pt x="799323" y="264058"/>
                  <a:pt x="849086" y="257838"/>
                </a:cubicBezTo>
                <a:lnTo>
                  <a:pt x="1119674" y="276499"/>
                </a:lnTo>
                <a:cubicBezTo>
                  <a:pt x="1141590" y="278325"/>
                  <a:pt x="1163176" y="283016"/>
                  <a:pt x="1184988" y="285830"/>
                </a:cubicBezTo>
                <a:lnTo>
                  <a:pt x="1408923" y="313821"/>
                </a:lnTo>
                <a:lnTo>
                  <a:pt x="1511560" y="295160"/>
                </a:lnTo>
                <a:cubicBezTo>
                  <a:pt x="1524134" y="292645"/>
                  <a:pt x="1538212" y="292943"/>
                  <a:pt x="1548882" y="285830"/>
                </a:cubicBezTo>
                <a:cubicBezTo>
                  <a:pt x="1558213" y="279610"/>
                  <a:pt x="1560538" y="266595"/>
                  <a:pt x="1567543" y="257838"/>
                </a:cubicBezTo>
                <a:cubicBezTo>
                  <a:pt x="1573039" y="250969"/>
                  <a:pt x="1579984" y="245397"/>
                  <a:pt x="1586205" y="239177"/>
                </a:cubicBezTo>
                <a:cubicBezTo>
                  <a:pt x="1589315" y="226736"/>
                  <a:pt x="1595535" y="214678"/>
                  <a:pt x="1595535" y="201854"/>
                </a:cubicBezTo>
                <a:cubicBezTo>
                  <a:pt x="1595535" y="179862"/>
                  <a:pt x="1593160" y="157404"/>
                  <a:pt x="1586205" y="136540"/>
                </a:cubicBezTo>
                <a:cubicBezTo>
                  <a:pt x="1583423" y="128194"/>
                  <a:pt x="1574581" y="123157"/>
                  <a:pt x="1567543" y="117879"/>
                </a:cubicBezTo>
                <a:cubicBezTo>
                  <a:pt x="1537171" y="95100"/>
                  <a:pt x="1504329" y="75712"/>
                  <a:pt x="1474237" y="52564"/>
                </a:cubicBezTo>
                <a:cubicBezTo>
                  <a:pt x="1463778" y="44518"/>
                  <a:pt x="1459372" y="25918"/>
                  <a:pt x="1446245" y="24572"/>
                </a:cubicBezTo>
                <a:cubicBezTo>
                  <a:pt x="1334819" y="13144"/>
                  <a:pt x="1222310" y="18352"/>
                  <a:pt x="1110343" y="15242"/>
                </a:cubicBezTo>
                <a:cubicBezTo>
                  <a:pt x="777776" y="-8514"/>
                  <a:pt x="930550" y="-1334"/>
                  <a:pt x="317241" y="15242"/>
                </a:cubicBezTo>
                <a:cubicBezTo>
                  <a:pt x="307409" y="15508"/>
                  <a:pt x="298975" y="23113"/>
                  <a:pt x="289249" y="24572"/>
                </a:cubicBezTo>
                <a:cubicBezTo>
                  <a:pt x="131960" y="48165"/>
                  <a:pt x="203719" y="38568"/>
                  <a:pt x="158621" y="52564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3ECFC-39CB-A58A-881B-8A53CC3A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 Where We Are?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BDBD60E-1C26-B85B-2DAE-0C30233BF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391966"/>
              </p:ext>
            </p:extLst>
          </p:nvPr>
        </p:nvGraphicFramePr>
        <p:xfrm>
          <a:off x="152401" y="76200"/>
          <a:ext cx="11811000" cy="707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A6E8783-D03B-7F61-EB85-CD656361273B}"/>
                  </a:ext>
                </a:extLst>
              </p14:cNvPr>
              <p14:cNvContentPartPr/>
              <p14:nvPr/>
            </p14:nvContentPartPr>
            <p14:xfrm>
              <a:off x="4810647" y="465502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A6E8783-D03B-7F61-EB85-CD65636127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4527" y="464890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B827391-B3E8-DCCC-A707-BE70BBAF0A9D}"/>
                  </a:ext>
                </a:extLst>
              </p14:cNvPr>
              <p14:cNvContentPartPr/>
              <p14:nvPr/>
            </p14:nvContentPartPr>
            <p14:xfrm>
              <a:off x="6743127" y="4935469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B827391-B3E8-DCCC-A707-BE70BBAF0A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37007" y="492934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30D485-638F-6025-C4B3-11E81EB089DE}"/>
                  </a:ext>
                </a:extLst>
              </p14:cNvPr>
              <p14:cNvContentPartPr/>
              <p14:nvPr/>
            </p14:nvContentPartPr>
            <p14:xfrm>
              <a:off x="1942887" y="2327269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30D485-638F-6025-C4B3-11E81EB089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6767" y="232114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2D9E97-BFEC-8F5C-F0C9-30CE69675CC3}"/>
                  </a:ext>
                </a:extLst>
              </p14:cNvPr>
              <p14:cNvContentPartPr/>
              <p14:nvPr/>
            </p14:nvContentPartPr>
            <p14:xfrm>
              <a:off x="3508794" y="1039022"/>
              <a:ext cx="5040" cy="8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2D9E97-BFEC-8F5C-F0C9-30CE69675CC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02674" y="1032902"/>
                <a:ext cx="17280" cy="205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255CD46-D4C5-6F1B-65D1-71DB179B4F92}"/>
              </a:ext>
            </a:extLst>
          </p:cNvPr>
          <p:cNvSpPr txBox="1"/>
          <p:nvPr/>
        </p:nvSpPr>
        <p:spPr>
          <a:xfrm>
            <a:off x="397291" y="4439585"/>
            <a:ext cx="9076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F80504-F3BA-7F43-2841-F1605E4ECF73}"/>
              </a:ext>
            </a:extLst>
          </p:cNvPr>
          <p:cNvSpPr txBox="1"/>
          <p:nvPr/>
        </p:nvSpPr>
        <p:spPr>
          <a:xfrm>
            <a:off x="1735063" y="4405305"/>
            <a:ext cx="15955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Standards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Adjacencies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Criteria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and Schedule Analysis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Plan: Feasibility Analysis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 Real Estate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B52AB3-CCCA-5D26-1C96-4F496EEAED01}"/>
              </a:ext>
            </a:extLst>
          </p:cNvPr>
          <p:cNvSpPr txBox="1"/>
          <p:nvPr/>
        </p:nvSpPr>
        <p:spPr>
          <a:xfrm>
            <a:off x="3573143" y="4456247"/>
            <a:ext cx="136856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Selection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 Project Delivery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Retain Criteria Architect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A14954-2A11-F7D5-F321-C971B00DF5E2}"/>
              </a:ext>
            </a:extLst>
          </p:cNvPr>
          <p:cNvSpPr txBox="1"/>
          <p:nvPr/>
        </p:nvSpPr>
        <p:spPr>
          <a:xfrm>
            <a:off x="5250743" y="4393399"/>
            <a:ext cx="15955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Retain Design Builder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 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Finalize Site Selection and Acquisition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Commence Schematic Design (SD)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 Finance 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 Budget, Scope and Schedule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F00761-BE12-299D-37C5-06854465F8AE}"/>
              </a:ext>
            </a:extLst>
          </p:cNvPr>
          <p:cNvSpPr txBox="1"/>
          <p:nvPr/>
        </p:nvSpPr>
        <p:spPr>
          <a:xfrm>
            <a:off x="7155313" y="4430528"/>
            <a:ext cx="15955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Schematic Design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Design Development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Commence Design Assist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Early Procurement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BF7453-74B3-AD13-B22B-0A9BD83897D5}"/>
              </a:ext>
            </a:extLst>
          </p:cNvPr>
          <p:cNvSpPr txBox="1"/>
          <p:nvPr/>
        </p:nvSpPr>
        <p:spPr>
          <a:xfrm>
            <a:off x="8915400" y="4440520"/>
            <a:ext cx="1788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GMP Pricing and Reconciliation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Bond Sale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Construction Packages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Groundbreaking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968940-FEED-4BE0-343B-29DAFEDF3621}"/>
              </a:ext>
            </a:extLst>
          </p:cNvPr>
          <p:cNvSpPr txBox="1"/>
          <p:nvPr/>
        </p:nvSpPr>
        <p:spPr>
          <a:xfrm>
            <a:off x="10628416" y="4456247"/>
            <a:ext cx="1565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Complete  CDs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Move-in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Operational Commencement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0397A4-84A5-F956-1522-AFC3A1C191FF}"/>
              </a:ext>
            </a:extLst>
          </p:cNvPr>
          <p:cNvSpPr txBox="1"/>
          <p:nvPr/>
        </p:nvSpPr>
        <p:spPr>
          <a:xfrm>
            <a:off x="8524874" y="1975771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Bond Sale Process Begins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F0606E-0AE3-9FD6-C7CA-B27B8188F3F8}"/>
              </a:ext>
            </a:extLst>
          </p:cNvPr>
          <p:cNvSpPr txBox="1"/>
          <p:nvPr/>
        </p:nvSpPr>
        <p:spPr>
          <a:xfrm>
            <a:off x="3499271" y="1861940"/>
            <a:ext cx="704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Architect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(HOK)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1C2AE7-7F9D-202B-26C4-956FC257B928}"/>
              </a:ext>
            </a:extLst>
          </p:cNvPr>
          <p:cNvSpPr txBox="1"/>
          <p:nvPr/>
        </p:nvSpPr>
        <p:spPr>
          <a:xfrm>
            <a:off x="4911594" y="1872884"/>
            <a:ext cx="10518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Design-Builder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CCJP)</a:t>
            </a: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DF01FDE5-5007-F7E2-AB49-9C320D008A23}"/>
              </a:ext>
            </a:extLst>
          </p:cNvPr>
          <p:cNvSpPr/>
          <p:nvPr/>
        </p:nvSpPr>
        <p:spPr>
          <a:xfrm>
            <a:off x="1814808" y="2673392"/>
            <a:ext cx="207824" cy="311285"/>
          </a:xfrm>
          <a:prstGeom prst="downArrow">
            <a:avLst/>
          </a:prstGeom>
          <a:solidFill>
            <a:srgbClr val="ABEA1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18354AAD-D2D5-A5CE-A70D-FB2E73579D97}"/>
              </a:ext>
            </a:extLst>
          </p:cNvPr>
          <p:cNvSpPr/>
          <p:nvPr/>
        </p:nvSpPr>
        <p:spPr>
          <a:xfrm>
            <a:off x="3756901" y="2732253"/>
            <a:ext cx="207824" cy="311285"/>
          </a:xfrm>
          <a:prstGeom prst="downArrow">
            <a:avLst/>
          </a:prstGeom>
          <a:solidFill>
            <a:srgbClr val="ABEA1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4E760EFE-3587-BE35-AD3E-26532BFAA11E}"/>
              </a:ext>
            </a:extLst>
          </p:cNvPr>
          <p:cNvSpPr/>
          <p:nvPr/>
        </p:nvSpPr>
        <p:spPr>
          <a:xfrm>
            <a:off x="5360753" y="2596217"/>
            <a:ext cx="207824" cy="388460"/>
          </a:xfrm>
          <a:prstGeom prst="downArrow">
            <a:avLst/>
          </a:prstGeom>
          <a:solidFill>
            <a:srgbClr val="ABEA1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ECB44A-FB7F-A389-75D4-7324779D6D18}"/>
              </a:ext>
            </a:extLst>
          </p:cNvPr>
          <p:cNvSpPr txBox="1"/>
          <p:nvPr/>
        </p:nvSpPr>
        <p:spPr>
          <a:xfrm>
            <a:off x="1505892" y="1932824"/>
            <a:ext cx="9396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(DLR)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92D4BC-69F2-6B1C-D78C-5CE62BD940B4}"/>
              </a:ext>
            </a:extLst>
          </p:cNvPr>
          <p:cNvSpPr txBox="1"/>
          <p:nvPr/>
        </p:nvSpPr>
        <p:spPr>
          <a:xfrm>
            <a:off x="9540906" y="2256723"/>
            <a:ext cx="18261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Guaranteed Maximum Price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[GMP]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07A02B76-DB2E-BF93-2465-DAD14D56CB9C}"/>
              </a:ext>
            </a:extLst>
          </p:cNvPr>
          <p:cNvSpPr/>
          <p:nvPr/>
        </p:nvSpPr>
        <p:spPr>
          <a:xfrm>
            <a:off x="9335352" y="2320943"/>
            <a:ext cx="253402" cy="67012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A8E46F43-80C3-E74B-65F4-63382B3894C5}"/>
              </a:ext>
            </a:extLst>
          </p:cNvPr>
          <p:cNvSpPr/>
          <p:nvPr/>
        </p:nvSpPr>
        <p:spPr>
          <a:xfrm flipH="1">
            <a:off x="10167056" y="2758050"/>
            <a:ext cx="253403" cy="3112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C1F251-09F5-9624-E73D-25BC73EB9534}"/>
              </a:ext>
            </a:extLst>
          </p:cNvPr>
          <p:cNvSpPr txBox="1"/>
          <p:nvPr/>
        </p:nvSpPr>
        <p:spPr>
          <a:xfrm>
            <a:off x="6494538" y="1976857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HERE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A57791F-6958-4DB4-22E1-8FF08C2611B6}"/>
              </a:ext>
            </a:extLst>
          </p:cNvPr>
          <p:cNvCxnSpPr/>
          <p:nvPr/>
        </p:nvCxnSpPr>
        <p:spPr>
          <a:xfrm>
            <a:off x="7230477" y="2346189"/>
            <a:ext cx="0" cy="5675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5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E77654C-6F60-1E70-E23D-1CB83E25C76C}"/>
              </a:ext>
            </a:extLst>
          </p:cNvPr>
          <p:cNvSpPr/>
          <p:nvPr/>
        </p:nvSpPr>
        <p:spPr>
          <a:xfrm>
            <a:off x="8841785" y="2525086"/>
            <a:ext cx="1988498" cy="1644242"/>
          </a:xfrm>
          <a:custGeom>
            <a:avLst/>
            <a:gdLst>
              <a:gd name="connsiteX0" fmla="*/ 109268 w 1988498"/>
              <a:gd name="connsiteY0" fmla="*/ 310393 h 1644242"/>
              <a:gd name="connsiteX1" fmla="*/ 8600 w 1988498"/>
              <a:gd name="connsiteY1" fmla="*/ 385894 h 1644242"/>
              <a:gd name="connsiteX2" fmla="*/ 25378 w 1988498"/>
              <a:gd name="connsiteY2" fmla="*/ 511729 h 1644242"/>
              <a:gd name="connsiteX3" fmla="*/ 562274 w 1988498"/>
              <a:gd name="connsiteY3" fmla="*/ 805343 h 1644242"/>
              <a:gd name="connsiteX4" fmla="*/ 629386 w 1988498"/>
              <a:gd name="connsiteY4" fmla="*/ 880844 h 1644242"/>
              <a:gd name="connsiteX5" fmla="*/ 562274 w 1988498"/>
              <a:gd name="connsiteY5" fmla="*/ 922789 h 1644242"/>
              <a:gd name="connsiteX6" fmla="*/ 469995 w 1988498"/>
              <a:gd name="connsiteY6" fmla="*/ 956345 h 1644242"/>
              <a:gd name="connsiteX7" fmla="*/ 478384 w 1988498"/>
              <a:gd name="connsiteY7" fmla="*/ 1015068 h 1644242"/>
              <a:gd name="connsiteX8" fmla="*/ 545496 w 1988498"/>
              <a:gd name="connsiteY8" fmla="*/ 1073791 h 1644242"/>
              <a:gd name="connsiteX9" fmla="*/ 537107 w 1988498"/>
              <a:gd name="connsiteY9" fmla="*/ 1107347 h 1644242"/>
              <a:gd name="connsiteX10" fmla="*/ 453217 w 1988498"/>
              <a:gd name="connsiteY10" fmla="*/ 1157681 h 1644242"/>
              <a:gd name="connsiteX11" fmla="*/ 444828 w 1988498"/>
              <a:gd name="connsiteY11" fmla="*/ 1208015 h 1644242"/>
              <a:gd name="connsiteX12" fmla="*/ 528718 w 1988498"/>
              <a:gd name="connsiteY12" fmla="*/ 1367406 h 1644242"/>
              <a:gd name="connsiteX13" fmla="*/ 595830 w 1988498"/>
              <a:gd name="connsiteY13" fmla="*/ 1442907 h 1644242"/>
              <a:gd name="connsiteX14" fmla="*/ 906222 w 1988498"/>
              <a:gd name="connsiteY14" fmla="*/ 1610686 h 1644242"/>
              <a:gd name="connsiteX15" fmla="*/ 1107558 w 1988498"/>
              <a:gd name="connsiteY15" fmla="*/ 1644242 h 1644242"/>
              <a:gd name="connsiteX16" fmla="*/ 1610898 w 1988498"/>
              <a:gd name="connsiteY16" fmla="*/ 1526797 h 1644242"/>
              <a:gd name="connsiteX17" fmla="*/ 1585731 w 1988498"/>
              <a:gd name="connsiteY17" fmla="*/ 1426129 h 1644242"/>
              <a:gd name="connsiteX18" fmla="*/ 1602509 w 1988498"/>
              <a:gd name="connsiteY18" fmla="*/ 1359017 h 1644242"/>
              <a:gd name="connsiteX19" fmla="*/ 1803844 w 1988498"/>
              <a:gd name="connsiteY19" fmla="*/ 1291905 h 1644242"/>
              <a:gd name="connsiteX20" fmla="*/ 1971624 w 1988498"/>
              <a:gd name="connsiteY20" fmla="*/ 1224793 h 1644242"/>
              <a:gd name="connsiteX21" fmla="*/ 1988402 w 1988498"/>
              <a:gd name="connsiteY21" fmla="*/ 1107347 h 1644242"/>
              <a:gd name="connsiteX22" fmla="*/ 1954846 w 1988498"/>
              <a:gd name="connsiteY22" fmla="*/ 721453 h 1644242"/>
              <a:gd name="connsiteX23" fmla="*/ 1912901 w 1988498"/>
              <a:gd name="connsiteY23" fmla="*/ 385894 h 1644242"/>
              <a:gd name="connsiteX24" fmla="*/ 1854178 w 1988498"/>
              <a:gd name="connsiteY24" fmla="*/ 201336 h 1644242"/>
              <a:gd name="connsiteX25" fmla="*/ 1451507 w 1988498"/>
              <a:gd name="connsiteY25" fmla="*/ 117446 h 1644242"/>
              <a:gd name="connsiteX26" fmla="*/ 730054 w 1988498"/>
              <a:gd name="connsiteY26" fmla="*/ 0 h 1644242"/>
              <a:gd name="connsiteX27" fmla="*/ 478384 w 1988498"/>
              <a:gd name="connsiteY27" fmla="*/ 142613 h 1644242"/>
              <a:gd name="connsiteX28" fmla="*/ 495162 w 1988498"/>
              <a:gd name="connsiteY28" fmla="*/ 176169 h 1644242"/>
              <a:gd name="connsiteX29" fmla="*/ 318993 w 1988498"/>
              <a:gd name="connsiteY29" fmla="*/ 184558 h 1644242"/>
              <a:gd name="connsiteX30" fmla="*/ 218325 w 1988498"/>
              <a:gd name="connsiteY30" fmla="*/ 201336 h 1644242"/>
              <a:gd name="connsiteX31" fmla="*/ 201547 w 1988498"/>
              <a:gd name="connsiteY31" fmla="*/ 268448 h 1644242"/>
              <a:gd name="connsiteX32" fmla="*/ 117657 w 1988498"/>
              <a:gd name="connsiteY32" fmla="*/ 318782 h 1644242"/>
              <a:gd name="connsiteX33" fmla="*/ 58934 w 1988498"/>
              <a:gd name="connsiteY33" fmla="*/ 327171 h 164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88498" h="1644242">
                <a:moveTo>
                  <a:pt x="109268" y="310393"/>
                </a:moveTo>
                <a:cubicBezTo>
                  <a:pt x="75712" y="335560"/>
                  <a:pt x="24733" y="347176"/>
                  <a:pt x="8600" y="385894"/>
                </a:cubicBezTo>
                <a:cubicBezTo>
                  <a:pt x="-7675" y="424955"/>
                  <a:pt x="-175" y="477999"/>
                  <a:pt x="25378" y="511729"/>
                </a:cubicBezTo>
                <a:cubicBezTo>
                  <a:pt x="143525" y="667683"/>
                  <a:pt x="405093" y="740171"/>
                  <a:pt x="562274" y="805343"/>
                </a:cubicBezTo>
                <a:cubicBezTo>
                  <a:pt x="584645" y="830510"/>
                  <a:pt x="629386" y="847172"/>
                  <a:pt x="629386" y="880844"/>
                </a:cubicBezTo>
                <a:cubicBezTo>
                  <a:pt x="629386" y="907225"/>
                  <a:pt x="586115" y="911496"/>
                  <a:pt x="562274" y="922789"/>
                </a:cubicBezTo>
                <a:cubicBezTo>
                  <a:pt x="532694" y="936800"/>
                  <a:pt x="500755" y="945160"/>
                  <a:pt x="469995" y="956345"/>
                </a:cubicBezTo>
                <a:cubicBezTo>
                  <a:pt x="472791" y="975919"/>
                  <a:pt x="467692" y="998435"/>
                  <a:pt x="478384" y="1015068"/>
                </a:cubicBezTo>
                <a:cubicBezTo>
                  <a:pt x="494458" y="1040072"/>
                  <a:pt x="529537" y="1048713"/>
                  <a:pt x="545496" y="1073791"/>
                </a:cubicBezTo>
                <a:cubicBezTo>
                  <a:pt x="551686" y="1083518"/>
                  <a:pt x="545638" y="1099591"/>
                  <a:pt x="537107" y="1107347"/>
                </a:cubicBezTo>
                <a:cubicBezTo>
                  <a:pt x="512977" y="1129283"/>
                  <a:pt x="481180" y="1140903"/>
                  <a:pt x="453217" y="1157681"/>
                </a:cubicBezTo>
                <a:cubicBezTo>
                  <a:pt x="450421" y="1174459"/>
                  <a:pt x="443523" y="1191056"/>
                  <a:pt x="444828" y="1208015"/>
                </a:cubicBezTo>
                <a:cubicBezTo>
                  <a:pt x="449407" y="1267542"/>
                  <a:pt x="496429" y="1325027"/>
                  <a:pt x="528718" y="1367406"/>
                </a:cubicBezTo>
                <a:cubicBezTo>
                  <a:pt x="549125" y="1394190"/>
                  <a:pt x="570736" y="1420454"/>
                  <a:pt x="595830" y="1442907"/>
                </a:cubicBezTo>
                <a:cubicBezTo>
                  <a:pt x="677559" y="1516033"/>
                  <a:pt x="812126" y="1580576"/>
                  <a:pt x="906222" y="1610686"/>
                </a:cubicBezTo>
                <a:cubicBezTo>
                  <a:pt x="971023" y="1631422"/>
                  <a:pt x="1040446" y="1633057"/>
                  <a:pt x="1107558" y="1644242"/>
                </a:cubicBezTo>
                <a:cubicBezTo>
                  <a:pt x="1275338" y="1605094"/>
                  <a:pt x="1454148" y="1598297"/>
                  <a:pt x="1610898" y="1526797"/>
                </a:cubicBezTo>
                <a:cubicBezTo>
                  <a:pt x="1642368" y="1512443"/>
                  <a:pt x="1587458" y="1460675"/>
                  <a:pt x="1585731" y="1426129"/>
                </a:cubicBezTo>
                <a:cubicBezTo>
                  <a:pt x="1584579" y="1403099"/>
                  <a:pt x="1582871" y="1371102"/>
                  <a:pt x="1602509" y="1359017"/>
                </a:cubicBezTo>
                <a:cubicBezTo>
                  <a:pt x="1662757" y="1321941"/>
                  <a:pt x="1737361" y="1316081"/>
                  <a:pt x="1803844" y="1291905"/>
                </a:cubicBezTo>
                <a:cubicBezTo>
                  <a:pt x="1860452" y="1271320"/>
                  <a:pt x="1915697" y="1247164"/>
                  <a:pt x="1971624" y="1224793"/>
                </a:cubicBezTo>
                <a:cubicBezTo>
                  <a:pt x="1977217" y="1185644"/>
                  <a:pt x="1989719" y="1146871"/>
                  <a:pt x="1988402" y="1107347"/>
                </a:cubicBezTo>
                <a:cubicBezTo>
                  <a:pt x="1984100" y="978302"/>
                  <a:pt x="1968068" y="849891"/>
                  <a:pt x="1954846" y="721453"/>
                </a:cubicBezTo>
                <a:cubicBezTo>
                  <a:pt x="1923376" y="415745"/>
                  <a:pt x="1936095" y="656494"/>
                  <a:pt x="1912901" y="385894"/>
                </a:cubicBezTo>
                <a:cubicBezTo>
                  <a:pt x="1907945" y="328073"/>
                  <a:pt x="1938932" y="224879"/>
                  <a:pt x="1854178" y="201336"/>
                </a:cubicBezTo>
                <a:cubicBezTo>
                  <a:pt x="1722074" y="164640"/>
                  <a:pt x="1586831" y="139476"/>
                  <a:pt x="1451507" y="117446"/>
                </a:cubicBezTo>
                <a:lnTo>
                  <a:pt x="730054" y="0"/>
                </a:lnTo>
                <a:cubicBezTo>
                  <a:pt x="591591" y="36121"/>
                  <a:pt x="523554" y="7102"/>
                  <a:pt x="478384" y="142613"/>
                </a:cubicBezTo>
                <a:cubicBezTo>
                  <a:pt x="474429" y="154477"/>
                  <a:pt x="489569" y="164984"/>
                  <a:pt x="495162" y="176169"/>
                </a:cubicBezTo>
                <a:cubicBezTo>
                  <a:pt x="436439" y="178965"/>
                  <a:pt x="377541" y="179235"/>
                  <a:pt x="318993" y="184558"/>
                </a:cubicBezTo>
                <a:cubicBezTo>
                  <a:pt x="285114" y="187638"/>
                  <a:pt x="246007" y="181563"/>
                  <a:pt x="218325" y="201336"/>
                </a:cubicBezTo>
                <a:cubicBezTo>
                  <a:pt x="199561" y="214739"/>
                  <a:pt x="211210" y="247511"/>
                  <a:pt x="201547" y="268448"/>
                </a:cubicBezTo>
                <a:cubicBezTo>
                  <a:pt x="177223" y="321149"/>
                  <a:pt x="166788" y="309849"/>
                  <a:pt x="117657" y="318782"/>
                </a:cubicBezTo>
                <a:cubicBezTo>
                  <a:pt x="65485" y="328268"/>
                  <a:pt x="91831" y="327171"/>
                  <a:pt x="58934" y="327171"/>
                </a:cubicBezTo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97122-34E3-5156-3DB7-074F4B24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Project Team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A1EDCAD-0709-74C3-5A65-3384B663F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131684"/>
              </p:ext>
            </p:extLst>
          </p:nvPr>
        </p:nvGraphicFramePr>
        <p:xfrm>
          <a:off x="2032000" y="1625609"/>
          <a:ext cx="8128000" cy="499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EB95783-6BCB-7CDD-641C-9AE04E00DBD9}"/>
              </a:ext>
            </a:extLst>
          </p:cNvPr>
          <p:cNvSpPr/>
          <p:nvPr/>
        </p:nvSpPr>
        <p:spPr>
          <a:xfrm>
            <a:off x="4746693" y="1697900"/>
            <a:ext cx="2716048" cy="12398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Owner</a:t>
            </a:r>
          </a:p>
          <a:p>
            <a:pPr algn="ctr"/>
            <a:r>
              <a:rPr lang="en-US" dirty="0"/>
              <a:t>   Cuyahoga County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4ED8FD-67CC-215F-A541-0D2B896EF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813" y="1697900"/>
            <a:ext cx="515607" cy="515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E62FAFB-4A45-3225-DF26-C632B3C86368}"/>
              </a:ext>
            </a:extLst>
          </p:cNvPr>
          <p:cNvSpPr/>
          <p:nvPr/>
        </p:nvSpPr>
        <p:spPr>
          <a:xfrm>
            <a:off x="1994304" y="2038644"/>
            <a:ext cx="2307917" cy="10236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Criteria Architect</a:t>
            </a:r>
          </a:p>
          <a:p>
            <a:pPr algn="ctr"/>
            <a:r>
              <a:rPr lang="en-US" dirty="0"/>
              <a:t>HOK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529C79-A1EF-46AB-C9EE-DA621161B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000" y="2598281"/>
            <a:ext cx="450197" cy="45019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5843BBF-4DF7-8616-92C3-379931831BB8}"/>
              </a:ext>
            </a:extLst>
          </p:cNvPr>
          <p:cNvSpPr/>
          <p:nvPr/>
        </p:nvSpPr>
        <p:spPr>
          <a:xfrm>
            <a:off x="4795042" y="4009442"/>
            <a:ext cx="2667699" cy="931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Design-Builder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16691D-2B97-5B60-E68D-66A7CC5E4295}"/>
              </a:ext>
            </a:extLst>
          </p:cNvPr>
          <p:cNvSpPr/>
          <p:nvPr/>
        </p:nvSpPr>
        <p:spPr>
          <a:xfrm>
            <a:off x="4623066" y="5391673"/>
            <a:ext cx="3236471" cy="5156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Subcontractors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ECB6A0-4885-8C2B-9FF6-7F9C50113D40}"/>
              </a:ext>
            </a:extLst>
          </p:cNvPr>
          <p:cNvCxnSpPr/>
          <p:nvPr/>
        </p:nvCxnSpPr>
        <p:spPr>
          <a:xfrm>
            <a:off x="6123829" y="2925033"/>
            <a:ext cx="0" cy="10844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D7C436-4A30-DBC0-AD77-4595E3850FE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302221" y="2550483"/>
            <a:ext cx="4444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84631E9-BE3E-87BC-E713-0DC0D90ED2CA}"/>
              </a:ext>
            </a:extLst>
          </p:cNvPr>
          <p:cNvSpPr/>
          <p:nvPr/>
        </p:nvSpPr>
        <p:spPr>
          <a:xfrm>
            <a:off x="2378478" y="4186750"/>
            <a:ext cx="1907617" cy="5156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Architect of Record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554134-9C59-32F8-C49C-BB87D3958794}"/>
              </a:ext>
            </a:extLst>
          </p:cNvPr>
          <p:cNvCxnSpPr>
            <a:cxnSpLocks/>
          </p:cNvCxnSpPr>
          <p:nvPr/>
        </p:nvCxnSpPr>
        <p:spPr>
          <a:xfrm>
            <a:off x="6123829" y="4940620"/>
            <a:ext cx="0" cy="444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31FFEE-471D-0A84-336F-D4072AFAE4FB}"/>
              </a:ext>
            </a:extLst>
          </p:cNvPr>
          <p:cNvCxnSpPr>
            <a:cxnSpLocks/>
          </p:cNvCxnSpPr>
          <p:nvPr/>
        </p:nvCxnSpPr>
        <p:spPr>
          <a:xfrm>
            <a:off x="4013535" y="4475031"/>
            <a:ext cx="7815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5EB14-C84E-3573-EFB2-4540971699A1}"/>
              </a:ext>
            </a:extLst>
          </p:cNvPr>
          <p:cNvSpPr/>
          <p:nvPr/>
        </p:nvSpPr>
        <p:spPr>
          <a:xfrm>
            <a:off x="4855141" y="2637583"/>
            <a:ext cx="1526636" cy="5298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Owners Rep</a:t>
            </a:r>
          </a:p>
          <a:p>
            <a:pPr algn="ctr"/>
            <a:r>
              <a:rPr lang="en-US" dirty="0"/>
              <a:t>PMC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DFFFE1-FB75-4D44-3E6A-9575C3DA3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1084" y="2904847"/>
            <a:ext cx="246745" cy="26257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4DED2D1-497F-7E42-9346-6765BDE0E3DC}"/>
              </a:ext>
            </a:extLst>
          </p:cNvPr>
          <p:cNvSpPr txBox="1"/>
          <p:nvPr/>
        </p:nvSpPr>
        <p:spPr>
          <a:xfrm>
            <a:off x="5599808" y="2975205"/>
            <a:ext cx="376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200" b="1" u="sng" dirty="0"/>
              <a:t>PMC</a:t>
            </a:r>
          </a:p>
          <a:p>
            <a:r>
              <a:rPr lang="en-US" sz="1200" dirty="0"/>
              <a:t>	Jeff Appelbaum</a:t>
            </a:r>
          </a:p>
          <a:p>
            <a:r>
              <a:rPr lang="en-US" sz="1200" dirty="0"/>
              <a:t>	Ellis Katz</a:t>
            </a:r>
          </a:p>
          <a:p>
            <a:r>
              <a:rPr lang="en-US" sz="1200" dirty="0"/>
              <a:t>	Chris Panichi</a:t>
            </a:r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D5F1516-7005-0433-542B-E9BFE9A6AF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08" y="4510229"/>
            <a:ext cx="1243048" cy="3412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C5AE4-E760-D2B0-4899-0E530B63B618}"/>
              </a:ext>
            </a:extLst>
          </p:cNvPr>
          <p:cNvSpPr txBox="1"/>
          <p:nvPr/>
        </p:nvSpPr>
        <p:spPr>
          <a:xfrm>
            <a:off x="8015661" y="1866535"/>
            <a:ext cx="1833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County Core Project Team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Nichole English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Laurel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Domanski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-Diaz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AW Phillip Christopher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Lt.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Russ Jaenke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Cpt. Rich Peters</a:t>
            </a:r>
          </a:p>
          <a:p>
            <a:endParaRPr lang="en-US" sz="1200" b="1" u="sng" dirty="0"/>
          </a:p>
          <a:p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336508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303309-6DB9-3C41-EEAD-614A4DB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 Scope</a:t>
            </a:r>
          </a:p>
        </p:txBody>
      </p:sp>
    </p:spTree>
    <p:extLst>
      <p:ext uri="{BB962C8B-B14F-4D97-AF65-F5344CB8AC3E}">
        <p14:creationId xmlns:p14="http://schemas.microsoft.com/office/powerpoint/2010/main" val="370974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53E57-95BB-BE8B-B0FB-32FB6FBA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Project Scope – What Are We Building?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A7306-DEE2-E2C4-892E-EE7DDF35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34664"/>
            <a:ext cx="6172200" cy="4972721"/>
          </a:xfrm>
        </p:spPr>
        <p:txBody>
          <a:bodyPr anchor="ctr">
            <a:normAutofit fontScale="40000" lnSpcReduction="20000"/>
          </a:bodyPr>
          <a:lstStyle/>
          <a:p>
            <a:r>
              <a:rPr lang="en-US" sz="8600" dirty="0"/>
              <a:t>Building Metrics</a:t>
            </a:r>
          </a:p>
          <a:p>
            <a:pPr lvl="1"/>
            <a:r>
              <a:rPr lang="en-US" sz="6200" dirty="0"/>
              <a:t>Project Size –  872,000 ft.²</a:t>
            </a:r>
          </a:p>
          <a:p>
            <a:pPr lvl="2"/>
            <a:r>
              <a:rPr lang="en-US" sz="5000" dirty="0"/>
              <a:t>Main Campus Building – 852,000 ft.²</a:t>
            </a:r>
          </a:p>
          <a:p>
            <a:pPr lvl="2"/>
            <a:r>
              <a:rPr lang="en-US" sz="5000" dirty="0"/>
              <a:t>Professional Development Center –20,000 ft.²</a:t>
            </a:r>
          </a:p>
          <a:p>
            <a:pPr lvl="1"/>
            <a:r>
              <a:rPr lang="en-US" sz="6200" dirty="0"/>
              <a:t>Housing</a:t>
            </a:r>
          </a:p>
          <a:p>
            <a:pPr lvl="2"/>
            <a:r>
              <a:rPr lang="en-US" sz="5000" dirty="0"/>
              <a:t>Rated Capacity - 1886 Beds</a:t>
            </a:r>
          </a:p>
          <a:p>
            <a:pPr lvl="3"/>
            <a:r>
              <a:rPr lang="en-US" sz="5000" dirty="0"/>
              <a:t>52 Housing Units</a:t>
            </a:r>
          </a:p>
          <a:p>
            <a:pPr lvl="3"/>
            <a:r>
              <a:rPr lang="en-US" sz="5000" dirty="0"/>
              <a:t>24 Classifications</a:t>
            </a:r>
          </a:p>
          <a:p>
            <a:pPr lvl="2"/>
            <a:r>
              <a:rPr lang="en-US" sz="5000" dirty="0"/>
              <a:t>Operational Capacity – 85%</a:t>
            </a:r>
          </a:p>
          <a:p>
            <a:pPr lvl="1"/>
            <a:r>
              <a:rPr lang="en-US" sz="6600" dirty="0"/>
              <a:t>Core Support Facilities</a:t>
            </a:r>
          </a:p>
          <a:p>
            <a:pPr lvl="2"/>
            <a:r>
              <a:rPr lang="en-US" sz="5000" dirty="0"/>
              <a:t>Facilities designed for expansion up to 2400 beds</a:t>
            </a:r>
          </a:p>
          <a:p>
            <a:pPr lvl="1"/>
            <a:r>
              <a:rPr lang="en-US" sz="6200" dirty="0"/>
              <a:t>Sheriff’s Administration and Professional Development Center	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0BAA6-34A4-976A-647C-5E7C80D9E7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98"/>
          <a:stretch/>
        </p:blipFill>
        <p:spPr>
          <a:xfrm>
            <a:off x="7562935" y="1622745"/>
            <a:ext cx="4324265" cy="4972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3C9B23A-D816-A069-DF70-9B064ABD17D6}"/>
              </a:ext>
            </a:extLst>
          </p:cNvPr>
          <p:cNvSpPr/>
          <p:nvPr/>
        </p:nvSpPr>
        <p:spPr>
          <a:xfrm>
            <a:off x="5648370" y="3437965"/>
            <a:ext cx="1409698" cy="838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6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53E57-95BB-BE8B-B0FB-32FB6FBA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1" y="-230484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Project Scope– Site Layout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8422C-D04C-9950-D4E6-BA01D2D9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309"/>
            <a:ext cx="9405732" cy="6086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1C751-5383-D557-D57C-46297E28CC51}"/>
              </a:ext>
            </a:extLst>
          </p:cNvPr>
          <p:cNvSpPr txBox="1"/>
          <p:nvPr/>
        </p:nvSpPr>
        <p:spPr>
          <a:xfrm>
            <a:off x="9911582" y="39624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Utilizes an existing asset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 room/teaching/testing facilities (isolates noisy activity)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Off hour use including other law enforcement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Cost savings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8C3A74-5F6B-570B-8B10-592C8D44F684}"/>
              </a:ext>
            </a:extLst>
          </p:cNvPr>
          <p:cNvCxnSpPr/>
          <p:nvPr/>
        </p:nvCxnSpPr>
        <p:spPr>
          <a:xfrm>
            <a:off x="9264100" y="4800600"/>
            <a:ext cx="43566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6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53E57-95BB-BE8B-B0FB-32FB6FBA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Project Scope– Site Layout- Massing Model</a:t>
            </a:r>
          </a:p>
        </p:txBody>
      </p:sp>
      <p:pic>
        <p:nvPicPr>
          <p:cNvPr id="7" name="Picture 6" descr="A map of a building&#10;&#10;Description automatically generated with medium confidence">
            <a:extLst>
              <a:ext uri="{FF2B5EF4-FFF2-40B4-BE49-F238E27FC236}">
                <a16:creationId xmlns:a16="http://schemas.microsoft.com/office/drawing/2014/main" id="{AF2DC25A-5C27-136D-E2FB-B75C58283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98281"/>
            <a:ext cx="7509163" cy="4858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75AAAD-E288-8DDB-3E11-29E91ACC9F8E}"/>
              </a:ext>
            </a:extLst>
          </p:cNvPr>
          <p:cNvSpPr txBox="1"/>
          <p:nvPr/>
        </p:nvSpPr>
        <p:spPr>
          <a:xfrm>
            <a:off x="208880" y="3441577"/>
            <a:ext cx="3087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Main Campus Building 3 Story Structure</a:t>
            </a:r>
          </a:p>
        </p:txBody>
      </p:sp>
    </p:spTree>
    <p:extLst>
      <p:ext uri="{BB962C8B-B14F-4D97-AF65-F5344CB8AC3E}">
        <p14:creationId xmlns:p14="http://schemas.microsoft.com/office/powerpoint/2010/main" val="26306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622</Words>
  <Application>Microsoft Office PowerPoint</Application>
  <PresentationFormat>Widescreen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Wingdings</vt:lpstr>
      <vt:lpstr>Office Theme</vt:lpstr>
      <vt:lpstr>Cuyahoga County Council  Public Safety &amp; Justice Affairs Committee </vt:lpstr>
      <vt:lpstr>Agenda</vt:lpstr>
      <vt:lpstr>Brief Background</vt:lpstr>
      <vt:lpstr>Process – Where We Are?</vt:lpstr>
      <vt:lpstr>Project Team </vt:lpstr>
      <vt:lpstr>Project Scope</vt:lpstr>
      <vt:lpstr>Project Scope – What Are We Building?</vt:lpstr>
      <vt:lpstr>Project Scope– Site Layout  </vt:lpstr>
      <vt:lpstr>Project Scope– Site Layout- Massing Model</vt:lpstr>
      <vt:lpstr>Project Scope– Housing Units</vt:lpstr>
      <vt:lpstr>Project Scope– Housing Units</vt:lpstr>
      <vt:lpstr>Project Scope– Housing Units</vt:lpstr>
      <vt:lpstr>Project Budget</vt:lpstr>
      <vt:lpstr>Project Budget: What is the Cost? </vt:lpstr>
      <vt:lpstr>Project Schedule</vt:lpstr>
      <vt:lpstr>Project Schedule: What is the Timeline? </vt:lpstr>
      <vt:lpstr>Project Schedule: What is the Timeline?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Cuyahoga County Council  Public Safety &amp; Justice Affairs Committee</dc:title>
  <dc:creator>Nichole English</dc:creator>
  <cp:lastModifiedBy>Mysa Afaneh</cp:lastModifiedBy>
  <cp:revision>42</cp:revision>
  <dcterms:created xsi:type="dcterms:W3CDTF">1900-01-01T05:00:00Z</dcterms:created>
  <dcterms:modified xsi:type="dcterms:W3CDTF">2025-03-27T11:59:25Z</dcterms:modified>
</cp:coreProperties>
</file>